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92" r:id="rId2"/>
    <p:sldMasterId id="2147483852" r:id="rId3"/>
    <p:sldMasterId id="2147483864" r:id="rId4"/>
  </p:sldMasterIdLst>
  <p:notesMasterIdLst>
    <p:notesMasterId r:id="rId22"/>
  </p:notesMasterIdLst>
  <p:sldIdLst>
    <p:sldId id="468" r:id="rId5"/>
    <p:sldId id="511" r:id="rId6"/>
    <p:sldId id="512" r:id="rId7"/>
    <p:sldId id="504" r:id="rId8"/>
    <p:sldId id="505" r:id="rId9"/>
    <p:sldId id="506" r:id="rId10"/>
    <p:sldId id="507" r:id="rId11"/>
    <p:sldId id="508" r:id="rId12"/>
    <p:sldId id="509" r:id="rId13"/>
    <p:sldId id="518" r:id="rId14"/>
    <p:sldId id="519" r:id="rId15"/>
    <p:sldId id="515" r:id="rId16"/>
    <p:sldId id="516" r:id="rId17"/>
    <p:sldId id="520" r:id="rId18"/>
    <p:sldId id="514" r:id="rId19"/>
    <p:sldId id="513" r:id="rId20"/>
    <p:sldId id="521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69E"/>
    <a:srgbClr val="FFCC00"/>
    <a:srgbClr val="3333CC"/>
    <a:srgbClr val="123BAE"/>
    <a:srgbClr val="0319BD"/>
    <a:srgbClr val="0A0EB6"/>
    <a:srgbClr val="1F3EA1"/>
    <a:srgbClr val="342F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3240" autoAdjust="0"/>
  </p:normalViewPr>
  <p:slideViewPr>
    <p:cSldViewPr>
      <p:cViewPr varScale="1">
        <p:scale>
          <a:sx n="84" d="100"/>
          <a:sy n="84" d="100"/>
        </p:scale>
        <p:origin x="96" y="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47C208-8F45-42A4-A40B-798BE63708EB}" type="datetimeFigureOut">
              <a:rPr lang="en-US" smtClean="0"/>
              <a:t>10/22/2013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AE807-9256-4439-B237-4584FFAEB8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7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AE807-9256-4439-B237-4584FFAEB8F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909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87EE7-C20C-4156-98D7-EC7B39EF4C2F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CC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B6DAB-79E2-41E8-BEFD-AA98345475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21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D663A-D4EB-436F-A5FA-C141AB2E4FDE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CC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41C52-B9C9-4063-8167-CAC03322AD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946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4C63B-0459-4FE4-871B-24A47E76BCDD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CC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571A7-B852-4946-8951-211A7035E8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81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E8E8-A96C-4071-8835-7755ED283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523-8152-4F1C-9F47-F9144F07F5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461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E8E8-A96C-4071-8835-7755ED283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523-8152-4F1C-9F47-F9144F07F5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243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E8E8-A96C-4071-8835-7755ED283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523-8152-4F1C-9F47-F9144F07F5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8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E8E8-A96C-4071-8835-7755ED283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523-8152-4F1C-9F47-F9144F07F5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273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E8E8-A96C-4071-8835-7755ED283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523-8152-4F1C-9F47-F9144F07F5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2396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E8E8-A96C-4071-8835-7755ED283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523-8152-4F1C-9F47-F9144F07F5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91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E8E8-A96C-4071-8835-7755ED283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523-8152-4F1C-9F47-F9144F07F5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57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E8E8-A96C-4071-8835-7755ED283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523-8152-4F1C-9F47-F9144F07F5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12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5791200"/>
            <a:ext cx="9144000" cy="1543050"/>
            <a:chOff x="0" y="3810000"/>
            <a:chExt cx="9010650" cy="1238250"/>
          </a:xfrm>
        </p:grpSpPr>
        <p:pic>
          <p:nvPicPr>
            <p:cNvPr id="5" name="Picture 7" descr="4CCAYPP4VMCADSNC99CARV4SNVCALT91AMCABXE8TPCAFXICQZCABMD8FECAQUTS0ECAW791L4CAJBZ4K7CA42OMRJCAQ6F4P4CAVB2LMDCAGSN7JKCACJXFFCCASZAY1FCAHEF7QSCA9S7284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19200" y="3810000"/>
              <a:ext cx="1200150" cy="1019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ZCCAXEOSUSCA3SN0WZCAFT65WQCAAAG0CUCATOU0YJCA8VY5PGCAU8Q1T7CA0FYDRRCAWX6RJ7CA4SM59TCA9V3X4OCAWNXC6NCA97VPEXCAADTHJ9CAT1OQ6QCA2MXLGLCAC78DGHCA2YY30G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62200" y="3810000"/>
              <a:ext cx="1381125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9" descr="MUCAYUMCI3CA62JB1ECALWF2OXCAF2CCM0CABH6XW1CA6AYXAMCA1CEOMMCASDGL1HCASST67TCAMPE2KICAFFIRL9CANN609VCAA4XZALCA0BUSNUCAN0XUCMCAPZOSTZCAG8O7TDCAQN5J66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81600" y="3810000"/>
              <a:ext cx="1249017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0" descr="LFCAB0A3WPCAZV2WIJCAHCTW47CAJQNL7QCAGF0ZQ5CA66W86XCAQ4Y6VGCAAI23J4CABO6SNWCAZCJFAJCA3JUEZGCA3CRBMUCAUQAEIGCALMC3RHCAWRUL2WCAAHU56XCAJ312V9CA31006C.jp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733800" y="3810000"/>
              <a:ext cx="1428750" cy="1000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IXCAZKM1Z8CA7KEPXRCAVERMXICA6AJPILCAPPR062CAW4SVBECADM18R9CA2LFFC3CA2GC7GRCA6X3E3HCAZKU6OECA824KJ3CAGWCLJGCA4K972LCAAX7JNKCAJAK35VCAPC6ZYRCASKKK11.jpg"/>
            <p:cNvPicPr>
              <a:picLocks noChangeAspect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3810000"/>
              <a:ext cx="1362075" cy="904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12" descr="JGCAZGY2CHCAJB8UUQCAL57D2ZCANRID1ZCAF3726MCAA1QOL5CAY2EXP4CA5YAVC8CA12V12ICA5QK0SWCABTZ5TYCA63KO0XCAQ6XJU6CAY00FSOCAZ2QV6WCAGPATZ5CA505PI0CANBNSP3.jpg"/>
            <p:cNvPicPr>
              <a:picLocks noChangeAspect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400800" y="3810000"/>
              <a:ext cx="1428750" cy="952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3" descr="SSCAR7DRRVCAINW1STCAH731QICAYWN1LHCAUUFJCZCAK1WRQ2CA4Z80ZUCAO2J8SJCAV8ZEFRCAKNIB2ECAS6KRFSCAZOWSUTCAMOQE31CAMFOZ5FCAXNO4XTCA9N2BV5CAE7H4YBCAAF63H7.jpg"/>
            <p:cNvPicPr>
              <a:picLocks noChangeAspect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772400" y="3810000"/>
              <a:ext cx="1238250" cy="1238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EC687-6B39-4B68-8F33-BD1E78EABB17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CC00">
                  <a:tint val="75000"/>
                </a:srgbClr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F3C67-B69B-4CF2-A619-9E35DB5A68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291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E8E8-A96C-4071-8835-7755ED283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523-8152-4F1C-9F47-F9144F07F5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6751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E8E8-A96C-4071-8835-7755ED283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523-8152-4F1C-9F47-F9144F07F5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3696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5E8E8-A96C-4071-8835-7755ED283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F0523-8152-4F1C-9F47-F9144F07F5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5236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83F0-2619-4D12-ACB8-D0A3E9DE9BCA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F410-822B-472F-864C-D0D08B28C8FD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0912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83F0-2619-4D12-ACB8-D0A3E9DE9BCA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F410-822B-472F-864C-D0D08B28C8FD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3504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83F0-2619-4D12-ACB8-D0A3E9DE9BCA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F410-822B-472F-864C-D0D08B28C8FD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5677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83F0-2619-4D12-ACB8-D0A3E9DE9BCA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F410-822B-472F-864C-D0D08B28C8FD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0706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83F0-2619-4D12-ACB8-D0A3E9DE9BCA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F410-822B-472F-864C-D0D08B28C8FD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9429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83F0-2619-4D12-ACB8-D0A3E9DE9BCA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F410-822B-472F-864C-D0D08B28C8FD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3504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83F0-2619-4D12-ACB8-D0A3E9DE9BCA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F410-822B-472F-864C-D0D08B28C8FD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50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F4211-931E-485E-A692-446ED60628F9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CC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41AE5-9534-4A35-966D-EB8CEF1ABC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4446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83F0-2619-4D12-ACB8-D0A3E9DE9BCA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F410-822B-472F-864C-D0D08B28C8FD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6736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83F0-2619-4D12-ACB8-D0A3E9DE9BCA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F410-822B-472F-864C-D0D08B28C8FD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3230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83F0-2619-4D12-ACB8-D0A3E9DE9BCA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F410-822B-472F-864C-D0D08B28C8FD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0431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83F0-2619-4D12-ACB8-D0A3E9DE9BCA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1F410-822B-472F-864C-D0D08B28C8FD}" type="slidenum">
              <a:rPr lang="en-US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207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28AEE-5A75-4F37-968E-349CA25219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780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4533B-2049-49F5-A326-107A0ECBD1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4414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044A5-5DCA-485E-9F0C-46F3900673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02507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C7687-14E7-461E-B85F-0DFC4055C5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419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59AF2-ABFA-41B8-B57B-AAAC3353F4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880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724F-A73F-478C-BABF-090ED041EF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615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8A9CC-35D4-4D33-9C0B-58DBE7E27A02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CC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FAA12-9349-4AB3-94A9-1DD90B7167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299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F69E9-056D-40D8-9E96-2C53E95E70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7722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68970-73E2-4E69-932E-5C42E8C9BA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4137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41B47-F299-4369-A4D3-D7252B166F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720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D5D4B-6F3C-4231-9A5E-CEACDFEF91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2749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150A1-24B4-462F-8BC0-8F2F14608D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5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29C56-CA0C-4681-B9F3-EAC9A96550AE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CC00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72029-293D-4640-BFB5-B0487FBB19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4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F0B8-93C9-4083-8466-12B128710928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CC00">
                  <a:tint val="75000"/>
                </a:srgb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82FE6-A82B-4C4E-A78F-DDFC271ACE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46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AFC8-D383-4FC9-B94D-90E15F53C469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CC00">
                  <a:tint val="75000"/>
                </a:srgb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A50A0-5C65-410F-A3C2-E5D0B85947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9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B81CD-7B9C-4274-81F0-CD8834241B82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CC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F3932-233E-4FB6-9813-51C8A22178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10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5DBF7-852E-43E4-B0C8-69EC67F47485}" type="datetime1">
              <a:rPr lang="en-US"/>
              <a:pPr>
                <a:defRPr/>
              </a:pPr>
              <a:t>10/22/2013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FFCC00">
                  <a:tint val="75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86C77-E2C6-4FA2-A1D5-59341BC07A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72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DA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A9C0A0-A1E7-4DE0-8CB0-ED5E544EC5CB}" type="datetime1">
              <a:rPr lang="en-US">
                <a:latin typeface="Tahoma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10/22/2013</a:t>
            </a:fld>
            <a:endParaRPr lang="en-US" dirty="0">
              <a:latin typeface="Tahoma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ea typeface="+mn-ea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CC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DA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3737D9-C65F-4F73-AA70-87ECE9A20641}" type="slidenum">
              <a:rPr lang="en-US">
                <a:latin typeface="Tahoma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latin typeface="Tahoma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3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5E8E8-A96C-4071-8835-7755ED2831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10/22/2013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F0523-8152-4F1C-9F47-F9144F07F5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13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B83F0-2619-4D12-ACB8-D0A3E9DE9BC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10/22/2013</a:t>
            </a:fld>
            <a:endParaRPr lang="en-US" dirty="0" smtClean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1F410-822B-472F-864C-D0D08B28C8FD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 smtClean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73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216899F-CADA-436D-8968-71F229B425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97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90000"/>
          </a:bodyPr>
          <a:lstStyle/>
          <a:p>
            <a:pPr eaLnBrk="0" hangingPunct="0">
              <a:defRPr/>
            </a:pPr>
            <a:r>
              <a:rPr lang="en-US" sz="1200" b="1" dirty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>
                <a:ea typeface="Calibri" pitchFamily="34" charset="0"/>
                <a:cs typeface="Times New Roman" pitchFamily="18" charset="0"/>
              </a:rPr>
            </a:b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 smtClean="0">
                <a:ea typeface="Calibri" pitchFamily="34" charset="0"/>
                <a:cs typeface="Times New Roman" pitchFamily="18" charset="0"/>
              </a:rPr>
            </a:br>
            <a:r>
              <a:rPr lang="en-US" sz="3600" b="1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sz="3600" b="1" dirty="0" smtClean="0">
                <a:ea typeface="Calibri" pitchFamily="34" charset="0"/>
                <a:cs typeface="Times New Roman" pitchFamily="18" charset="0"/>
              </a:rPr>
            </a:br>
            <a:r>
              <a:rPr lang="en-US" sz="3600" b="1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sz="3600" b="1" dirty="0" smtClean="0">
                <a:ea typeface="Calibri" pitchFamily="34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0A669E"/>
                </a:solidFill>
                <a:ea typeface="Calibri" pitchFamily="34" charset="0"/>
                <a:cs typeface="Times New Roman" pitchFamily="18" charset="0"/>
              </a:rPr>
              <a:t>UMKC Faculty Senate Meeting</a:t>
            </a:r>
            <a:r>
              <a:rPr lang="en-US" sz="1200" b="1" dirty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>
                <a:ea typeface="Calibri" pitchFamily="34" charset="0"/>
                <a:cs typeface="Times New Roman" pitchFamily="18" charset="0"/>
              </a:rPr>
            </a:b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 smtClean="0">
                <a:ea typeface="Calibri" pitchFamily="34" charset="0"/>
                <a:cs typeface="Times New Roman" pitchFamily="18" charset="0"/>
              </a:rPr>
            </a:br>
            <a:r>
              <a:rPr lang="en-US" sz="1200" b="1" dirty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>
                <a:ea typeface="Calibri" pitchFamily="34" charset="0"/>
                <a:cs typeface="Times New Roman" pitchFamily="18" charset="0"/>
              </a:rPr>
            </a:br>
            <a:r>
              <a:rPr lang="en-US" sz="1200" b="1" dirty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>
                <a:ea typeface="Calibri" pitchFamily="34" charset="0"/>
                <a:cs typeface="Times New Roman" pitchFamily="18" charset="0"/>
              </a:rPr>
            </a:b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 smtClean="0">
                <a:ea typeface="Calibri" pitchFamily="34" charset="0"/>
                <a:cs typeface="Times New Roman" pitchFamily="18" charset="0"/>
              </a:rPr>
            </a:br>
            <a:r>
              <a:rPr lang="en-US" sz="1200" b="1" dirty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>
                <a:ea typeface="Calibri" pitchFamily="34" charset="0"/>
                <a:cs typeface="Times New Roman" pitchFamily="18" charset="0"/>
              </a:rPr>
            </a:b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 smtClean="0">
                <a:ea typeface="Calibri" pitchFamily="34" charset="0"/>
                <a:cs typeface="Times New Roman" pitchFamily="18" charset="0"/>
              </a:rPr>
            </a:br>
            <a:r>
              <a:rPr lang="en-US" sz="1200" b="1" dirty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>
                <a:ea typeface="Calibri" pitchFamily="34" charset="0"/>
                <a:cs typeface="Times New Roman" pitchFamily="18" charset="0"/>
              </a:rPr>
            </a:b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 smtClean="0">
                <a:ea typeface="Calibri" pitchFamily="34" charset="0"/>
                <a:cs typeface="Times New Roman" pitchFamily="18" charset="0"/>
              </a:rPr>
            </a:br>
            <a:r>
              <a:rPr lang="en-US" sz="1200" b="1" dirty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>
                <a:ea typeface="Calibri" pitchFamily="34" charset="0"/>
                <a:cs typeface="Times New Roman" pitchFamily="18" charset="0"/>
              </a:rPr>
            </a:b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 smtClean="0">
                <a:ea typeface="Calibri" pitchFamily="34" charset="0"/>
                <a:cs typeface="Times New Roman" pitchFamily="18" charset="0"/>
              </a:rPr>
            </a:br>
            <a:r>
              <a:rPr lang="en-US" sz="1200" b="1" dirty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>
                <a:ea typeface="Calibri" pitchFamily="34" charset="0"/>
                <a:cs typeface="Times New Roman" pitchFamily="18" charset="0"/>
              </a:rPr>
            </a:b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 smtClean="0">
                <a:ea typeface="Calibri" pitchFamily="34" charset="0"/>
                <a:cs typeface="Times New Roman" pitchFamily="18" charset="0"/>
              </a:rPr>
            </a:br>
            <a:r>
              <a:rPr lang="en-US" sz="1200" b="1" dirty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>
                <a:ea typeface="Calibri" pitchFamily="34" charset="0"/>
                <a:cs typeface="Times New Roman" pitchFamily="18" charset="0"/>
              </a:rPr>
            </a:b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 smtClean="0">
                <a:ea typeface="Calibri" pitchFamily="34" charset="0"/>
                <a:cs typeface="Times New Roman" pitchFamily="18" charset="0"/>
              </a:rPr>
            </a:br>
            <a:r>
              <a:rPr lang="en-US" sz="1200" b="1" dirty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>
                <a:ea typeface="Calibri" pitchFamily="34" charset="0"/>
                <a:cs typeface="Times New Roman" pitchFamily="18" charset="0"/>
              </a:rPr>
            </a:br>
            <a:r>
              <a:rPr lang="en-US" sz="1200" b="1" dirty="0" smtClean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 smtClean="0">
                <a:ea typeface="Calibri" pitchFamily="34" charset="0"/>
                <a:cs typeface="Times New Roman" pitchFamily="18" charset="0"/>
              </a:rPr>
            </a:br>
            <a:r>
              <a:rPr lang="en-US" sz="1200" b="1" dirty="0">
                <a:ea typeface="Calibri" pitchFamily="34" charset="0"/>
                <a:cs typeface="Times New Roman" pitchFamily="18" charset="0"/>
              </a:rPr>
              <a:t/>
            </a:r>
            <a:br>
              <a:rPr lang="en-US" sz="1200" b="1" dirty="0">
                <a:ea typeface="Calibri" pitchFamily="34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rgbClr val="0A669E"/>
                </a:solidFill>
                <a:ea typeface="Calibri" pitchFamily="34" charset="0"/>
                <a:cs typeface="Times New Roman" pitchFamily="18" charset="0"/>
              </a:rPr>
              <a:t>October 15, 2013</a:t>
            </a:r>
            <a:r>
              <a:rPr lang="en-US" sz="2000" dirty="0">
                <a:cs typeface="Arial" pitchFamily="34" charset="0"/>
              </a:rPr>
              <a:t/>
            </a:r>
            <a:br>
              <a:rPr lang="en-US" sz="2000" dirty="0">
                <a:cs typeface="Arial" pitchFamily="34" charset="0"/>
              </a:rPr>
            </a:br>
            <a:r>
              <a:rPr lang="en-US" sz="2000" dirty="0">
                <a:cs typeface="Arial" pitchFamily="34" charset="0"/>
              </a:rPr>
              <a:t/>
            </a:r>
            <a:br>
              <a:rPr lang="en-US" sz="2000" dirty="0">
                <a:cs typeface="Arial" pitchFamily="34" charset="0"/>
              </a:rPr>
            </a:br>
            <a:r>
              <a:rPr lang="en-US" sz="2000" b="1" dirty="0">
                <a:ea typeface="Calibri" pitchFamily="34" charset="0"/>
                <a:cs typeface="Times New Roman" pitchFamily="18" charset="0"/>
              </a:rPr>
              <a:t/>
            </a:r>
            <a:br>
              <a:rPr lang="en-US" sz="2000" b="1" dirty="0">
                <a:ea typeface="Calibri" pitchFamily="34" charset="0"/>
                <a:cs typeface="Times New Roman" pitchFamily="18" charset="0"/>
              </a:rPr>
            </a:b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62200"/>
            <a:ext cx="4648200" cy="228600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601316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" y="152400"/>
            <a:ext cx="8229600" cy="63246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28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UMKC’s Strategic Goals and Objectives</a:t>
            </a:r>
          </a:p>
          <a:p>
            <a:pPr marL="0" lvl="0" indent="0" algn="ctr">
              <a:buNone/>
            </a:pPr>
            <a:endParaRPr lang="en-US" sz="700" dirty="0">
              <a:solidFill>
                <a:srgbClr val="FF0000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sz="13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dirty="0"/>
          </a:p>
        </p:txBody>
      </p:sp>
      <p:pic>
        <p:nvPicPr>
          <p:cNvPr id="1026" name="Picture 2" descr="umkc_web_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"/>
            <a:ext cx="1190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637394"/>
              </p:ext>
            </p:extLst>
          </p:nvPr>
        </p:nvGraphicFramePr>
        <p:xfrm>
          <a:off x="557212" y="1533842"/>
          <a:ext cx="8001000" cy="5506276"/>
        </p:xfrm>
        <a:graphic>
          <a:graphicData uri="http://schemas.openxmlformats.org/drawingml/2006/table">
            <a:tbl>
              <a:tblPr firstRow="1" firstCol="1" bandRow="1"/>
              <a:tblGrid>
                <a:gridCol w="4800600"/>
                <a:gridCol w="1347788"/>
                <a:gridCol w="1852612"/>
              </a:tblGrid>
              <a:tr h="45259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2000" b="1" u="sng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Goal </a:t>
                      </a:r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 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Place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Student Success at the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Center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 provide the optimal learning environment for all students:  </a:t>
                      </a:r>
                      <a:b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Outstanding academic programs and experiences, seamless </a:t>
                      </a:r>
                      <a:b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student support and a vibrant campus community.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General Scholarships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Honors College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Student Success Center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Miller Nichols Library Renovation and Expansion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UMKC Trustees Scholarship Program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Career Center Enhancement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Law Library Enhancement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Chancellor’s Fund for Excellence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7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u="sng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$48.9M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$1.5M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----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$5.6M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$250K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$1.5M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$6M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5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6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u="sng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$26.5M Raised to Date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Prospect for 2013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Finished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$2.7M Raised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$1M Raised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Finalizing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$1.5M Raised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$6M Raised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61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" y="152400"/>
            <a:ext cx="8229600" cy="63246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28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UMKC’s Strategic Goals and Objectives</a:t>
            </a:r>
          </a:p>
          <a:p>
            <a:pPr marL="0" lvl="0" indent="0" algn="ctr">
              <a:buNone/>
            </a:pPr>
            <a:endParaRPr lang="en-US" sz="700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sz="13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dirty="0"/>
          </a:p>
        </p:txBody>
      </p:sp>
      <p:pic>
        <p:nvPicPr>
          <p:cNvPr id="1026" name="Picture 2" descr="umkc_web_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"/>
            <a:ext cx="1190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841522"/>
              </p:ext>
            </p:extLst>
          </p:nvPr>
        </p:nvGraphicFramePr>
        <p:xfrm>
          <a:off x="533400" y="1219200"/>
          <a:ext cx="8001000" cy="4525963"/>
        </p:xfrm>
        <a:graphic>
          <a:graphicData uri="http://schemas.openxmlformats.org/drawingml/2006/table">
            <a:tbl>
              <a:tblPr firstRow="1" firstCol="1" bandRow="1"/>
              <a:tblGrid>
                <a:gridCol w="4953000"/>
                <a:gridCol w="1447800"/>
                <a:gridCol w="1600200"/>
              </a:tblGrid>
              <a:tr h="45259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6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Goal 2  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Lead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 Life and Health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Sciences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 attain national recognition for excellence in research, </a:t>
                      </a:r>
                      <a:b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expand opportunities for clinical practitioner training and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provide outstanding health care delivery.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Center for Translational/Clinical Research for Urban Health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Renovation of Medical School – 5</a:t>
                      </a:r>
                      <a:r>
                        <a:rPr lang="en-US" sz="1400" baseline="30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Floor to Research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Space</a:t>
                      </a: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Chemistry Lab Renovations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Implement the Practice Management Program and Chair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Dental Innovation Clinic</a:t>
                      </a: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8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$5M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$10M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2M-$10M- 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$1.5M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$300K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u="sng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Nov. 5 Election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 Progress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 Progress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$1.5M Raised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Finished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64" marR="56764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4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" y="152400"/>
            <a:ext cx="8229600" cy="63246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UMKC’s Strategic Goals and Objectives</a:t>
            </a:r>
          </a:p>
          <a:p>
            <a:pPr marL="0" lvl="0" indent="0" algn="ctr">
              <a:buNone/>
            </a:pPr>
            <a:endParaRPr lang="en-US" sz="700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sz="13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dirty="0"/>
          </a:p>
        </p:txBody>
      </p:sp>
      <p:pic>
        <p:nvPicPr>
          <p:cNvPr id="1026" name="Picture 2" descr="umkc_web_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2160"/>
            <a:ext cx="1190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368919"/>
              </p:ext>
            </p:extLst>
          </p:nvPr>
        </p:nvGraphicFramePr>
        <p:xfrm>
          <a:off x="533400" y="1500314"/>
          <a:ext cx="8153400" cy="6259894"/>
        </p:xfrm>
        <a:graphic>
          <a:graphicData uri="http://schemas.openxmlformats.org/drawingml/2006/table">
            <a:tbl>
              <a:tblPr firstRow="1" firstCol="1" bandRow="1"/>
              <a:tblGrid>
                <a:gridCol w="5142504"/>
                <a:gridCol w="953496"/>
                <a:gridCol w="2057400"/>
              </a:tblGrid>
              <a:tr h="4953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2000" b="1" u="sng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Goal </a:t>
                      </a:r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Advance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Urban Engagement</a:t>
                      </a: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i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 become a model urban university by fully engaging with the</a:t>
                      </a:r>
                      <a:r>
                        <a:rPr lang="en-US" sz="1400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Kansas City Community to enhance education, public health,</a:t>
                      </a:r>
                      <a:r>
                        <a:rPr lang="en-US" sz="1400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en-US" sz="1400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the arts and economic development.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Urban Education Research Center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Advocacy Center – School of Law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Vivian &amp; Hymie J. Sosland Endowed Chair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 </a:t>
                      </a:r>
                      <a:b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    Urban 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Teacher Education	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School of Computing and Engineering – KC STEM Alliance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b="1" u="sng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b="1" u="sng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b="1" u="sng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800" b="1" u="sng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$750K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$1.5M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3M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i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8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u="sng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$3M Raised Proposals Out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Proposals</a:t>
                      </a:r>
                      <a:r>
                        <a:rPr lang="en-US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Out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$1.5M 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Raised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0" algn="r"/>
                        </a:tabLst>
                        <a:defRPr/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58000" algn="r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$3M Raised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91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" y="152400"/>
            <a:ext cx="8229600" cy="63246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UMKC’s Strategic Goals and Objectives</a:t>
            </a:r>
          </a:p>
          <a:p>
            <a:pPr marL="0" lvl="0" indent="0" algn="ctr">
              <a:buNone/>
            </a:pPr>
            <a:endParaRPr lang="en-US" sz="700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sz="13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dirty="0"/>
          </a:p>
        </p:txBody>
      </p:sp>
      <p:pic>
        <p:nvPicPr>
          <p:cNvPr id="1026" name="Picture 2" descr="umkc_web_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2160"/>
            <a:ext cx="1190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361970"/>
              </p:ext>
            </p:extLst>
          </p:nvPr>
        </p:nvGraphicFramePr>
        <p:xfrm>
          <a:off x="533400" y="1371600"/>
          <a:ext cx="8153400" cy="4953000"/>
        </p:xfrm>
        <a:graphic>
          <a:graphicData uri="http://schemas.openxmlformats.org/drawingml/2006/table">
            <a:tbl>
              <a:tblPr firstRow="1" firstCol="1" bandRow="1"/>
              <a:tblGrid>
                <a:gridCol w="5142504"/>
                <a:gridCol w="953496"/>
                <a:gridCol w="2057400"/>
              </a:tblGrid>
              <a:tr h="49530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Goal 4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Excel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 the Visual and Performing Arts</a:t>
                      </a:r>
                      <a:r>
                        <a:rPr lang="en-US" sz="2000" i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i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 create excellent programs in visual and performing arts that</a:t>
                      </a:r>
                      <a:b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are central to campus life and support Kansas City’s initiatives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</a:t>
                      </a:r>
                      <a:r>
                        <a:rPr lang="en-US" sz="1400" i="1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entrepreneurship, urban education and innovation.</a:t>
                      </a:r>
                      <a:r>
                        <a:rPr lang="en-US" sz="1400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Downtown Arts Campus</a:t>
                      </a: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Rep/Theatre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Renovation</a:t>
                      </a: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$44M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$30M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200" i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2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2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21M Raised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Planning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Stages</a:t>
                      </a: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2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2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2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2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2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2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69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" y="152400"/>
            <a:ext cx="8229600" cy="63246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UMKC’s Strategic Goals and Objectives</a:t>
            </a:r>
          </a:p>
          <a:p>
            <a:pPr marL="0" lvl="0" indent="0" algn="ctr">
              <a:buNone/>
            </a:pPr>
            <a:endParaRPr lang="en-US" sz="700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sz="13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dirty="0"/>
          </a:p>
        </p:txBody>
      </p:sp>
      <p:pic>
        <p:nvPicPr>
          <p:cNvPr id="1026" name="Picture 2" descr="umkc_web_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02160"/>
            <a:ext cx="1190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556683"/>
              </p:ext>
            </p:extLst>
          </p:nvPr>
        </p:nvGraphicFramePr>
        <p:xfrm>
          <a:off x="533400" y="1112856"/>
          <a:ext cx="8229600" cy="4953000"/>
        </p:xfrm>
        <a:graphic>
          <a:graphicData uri="http://schemas.openxmlformats.org/drawingml/2006/table">
            <a:tbl>
              <a:tblPr firstRow="1" firstCol="1" bandRow="1"/>
              <a:tblGrid>
                <a:gridCol w="4800600"/>
                <a:gridCol w="914400"/>
                <a:gridCol w="2514600"/>
              </a:tblGrid>
              <a:tr h="4953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2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200" b="1" u="none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</a:t>
                      </a:r>
                      <a:endParaRPr lang="en-US" sz="12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2000" b="1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Goal 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Embrace Diversity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8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 celebrate diversity in all aspects of university life, creating </a:t>
                      </a:r>
                      <a:br>
                        <a:rPr lang="en-US" sz="140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40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inclusive environments, culturally competent citizens, and</a:t>
                      </a:r>
                      <a:br>
                        <a:rPr lang="en-US" sz="140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</a:br>
                      <a:r>
                        <a:rPr lang="en-US" sz="1400" i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globally-oriented curricula and programs.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Urban Education Research Center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General Scholarship Fund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b="1" u="sng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600" i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u="sng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Goal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$3M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$48.9M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u="sng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$3M Raised to Establish Center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$26.5M Raised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100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" y="152400"/>
            <a:ext cx="8229600" cy="63246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28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rgbClr val="0070C0"/>
                </a:solidFill>
              </a:rPr>
              <a:t>UMKC’s Strategic Goals and Objectives</a:t>
            </a:r>
          </a:p>
          <a:p>
            <a:pPr marL="0" lvl="0" indent="0" algn="ctr">
              <a:buNone/>
            </a:pPr>
            <a:endParaRPr lang="en-US" sz="700" dirty="0">
              <a:solidFill>
                <a:srgbClr val="FF0000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sz="13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dirty="0"/>
          </a:p>
        </p:txBody>
      </p:sp>
      <p:pic>
        <p:nvPicPr>
          <p:cNvPr id="1026" name="Picture 2" descr="umkc_web_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"/>
            <a:ext cx="1190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58610"/>
              </p:ext>
            </p:extLst>
          </p:nvPr>
        </p:nvGraphicFramePr>
        <p:xfrm>
          <a:off x="381000" y="1143000"/>
          <a:ext cx="8305800" cy="5061966"/>
        </p:xfrm>
        <a:graphic>
          <a:graphicData uri="http://schemas.openxmlformats.org/drawingml/2006/table">
            <a:tbl>
              <a:tblPr firstRow="1" firstCol="1" bandRow="1"/>
              <a:tblGrid>
                <a:gridCol w="5257800"/>
                <a:gridCol w="1219200"/>
                <a:gridCol w="1828800"/>
              </a:tblGrid>
              <a:tr h="45259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20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6858000" algn="r"/>
                        </a:tabLst>
                      </a:pPr>
                      <a:r>
                        <a:rPr lang="en-US" sz="2000" b="1" u="sng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Goal </a:t>
                      </a:r>
                      <a:r>
                        <a:rPr lang="en-US" sz="2000" b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br>
                        <a:rPr lang="en-US" sz="2000" b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Promote </a:t>
                      </a: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Research and Economic </a:t>
                      </a:r>
                      <a:r>
                        <a:rPr lang="en-US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Development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14400" algn="l"/>
                          <a:tab pos="6858000" algn="r"/>
                        </a:tabLst>
                      </a:pPr>
                      <a:endParaRPr lang="en-U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 produce world-class scholarship and creative activity, encourage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entrepreneurship, foster innovation, increase technology transfer, and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i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build relationships that create economic and workforce development</a:t>
                      </a:r>
                      <a:r>
                        <a:rPr lang="en-US" sz="1400" i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New Bloch Executive Building for Bloch School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Prototype Facility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UMKC Alumni Center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Endow the Pharmacy School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Regnier Institute for Entrepreneurship &amp; Innovation Endowment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r>
                        <a:rPr lang="en-US" sz="20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New Opportunity – Athletics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657600" algn="l"/>
                        </a:tabLst>
                      </a:pPr>
                      <a:endParaRPr lang="en-US" sz="20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 </a:t>
                      </a: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28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Goal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$32M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$7.5M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$15M </a:t>
                      </a: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- $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$10M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endParaRPr lang="en-US" sz="2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b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Status</a:t>
                      </a:r>
                      <a:endParaRPr lang="en-US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</a:t>
                      </a: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32M Raised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$7.5M Raised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No Progress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$10M – In Progress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$3M Raised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4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1" marR="5143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91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" y="152400"/>
            <a:ext cx="8229600" cy="63246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28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UMKC’s </a:t>
            </a:r>
            <a:r>
              <a:rPr lang="en-US" sz="2400" b="1" dirty="0">
                <a:solidFill>
                  <a:srgbClr val="0070C0"/>
                </a:solidFill>
              </a:rPr>
              <a:t>Strategic Goals and Objectives</a:t>
            </a:r>
          </a:p>
          <a:p>
            <a:pPr marL="0" lvl="0" indent="0" algn="ctr">
              <a:buNone/>
            </a:pPr>
            <a:endParaRPr lang="en-US" sz="700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sz="13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dirty="0"/>
          </a:p>
        </p:txBody>
      </p:sp>
      <p:pic>
        <p:nvPicPr>
          <p:cNvPr id="1026" name="Picture 2" descr="umkc_web_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"/>
            <a:ext cx="1190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628467"/>
              </p:ext>
            </p:extLst>
          </p:nvPr>
        </p:nvGraphicFramePr>
        <p:xfrm>
          <a:off x="1524000" y="1143000"/>
          <a:ext cx="6705600" cy="4525963"/>
        </p:xfrm>
        <a:graphic>
          <a:graphicData uri="http://schemas.openxmlformats.org/drawingml/2006/table">
            <a:tbl>
              <a:tblPr firstRow="1" firstCol="1" bandRow="1"/>
              <a:tblGrid>
                <a:gridCol w="6705600"/>
              </a:tblGrid>
              <a:tr h="45259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775" algn="l"/>
                          <a:tab pos="2290763" algn="l"/>
                          <a:tab pos="3768725" algn="l"/>
                        </a:tabLst>
                      </a:pPr>
                      <a:r>
                        <a:rPr lang="en-US" sz="2000" b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Recap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775" algn="l"/>
                          <a:tab pos="2682875" algn="l"/>
                          <a:tab pos="4572000" algn="l"/>
                        </a:tabLst>
                      </a:pPr>
                      <a:r>
                        <a:rPr lang="en-US" sz="2000" b="1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	</a:t>
                      </a:r>
                      <a:r>
                        <a:rPr lang="en-US" sz="1600" b="1" u="sng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  Goal</a:t>
                      </a:r>
                      <a:r>
                        <a:rPr lang="en-US" sz="1600" b="1" u="sng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US" sz="1600" b="1" u="none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en-US" sz="1600" b="1" u="sng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Raised to Date</a:t>
                      </a:r>
                      <a:endParaRPr lang="en-US" sz="16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775" algn="l"/>
                          <a:tab pos="2682875" algn="l"/>
                          <a:tab pos="4572000" algn="l"/>
                        </a:tabLs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6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Facilities	$83.1</a:t>
                      </a:r>
                      <a:r>
                        <a:rPr lang="en-US" sz="16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Million	$66.27 Million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775" algn="l"/>
                          <a:tab pos="2682875" algn="l"/>
                          <a:tab pos="4572000" algn="l"/>
                        </a:tabLst>
                      </a:pPr>
                      <a:r>
                        <a:rPr lang="en-US" sz="16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•	</a:t>
                      </a:r>
                      <a:r>
                        <a:rPr lang="en-US" sz="16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Faculty Support	$47.3 Million	$11.44 Million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775" algn="l"/>
                          <a:tab pos="2682875" algn="l"/>
                          <a:tab pos="4572000" algn="l"/>
                        </a:tabLst>
                      </a:pPr>
                      <a:r>
                        <a:rPr lang="en-US" sz="16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•	Student Support	$48.9 Million	$26.53 Million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775" algn="l"/>
                          <a:tab pos="2682875" algn="l"/>
                          <a:tab pos="4572000" algn="l"/>
                        </a:tabLst>
                      </a:pPr>
                      <a:r>
                        <a:rPr lang="en-US" sz="16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•	Programs	$50.9</a:t>
                      </a:r>
                      <a:r>
                        <a:rPr lang="en-US" sz="16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Million	$62.18 Million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775" algn="l"/>
                          <a:tab pos="2682875" algn="l"/>
                          <a:tab pos="4572000" algn="l"/>
                        </a:tabLst>
                      </a:pPr>
                      <a:r>
                        <a:rPr lang="en-US" sz="16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•	Unrestricted	$19.8</a:t>
                      </a:r>
                      <a:r>
                        <a:rPr lang="en-US" sz="16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Million	$  5.90 Million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775" algn="l"/>
                          <a:tab pos="2682875" algn="l"/>
                          <a:tab pos="4572000" algn="l"/>
                        </a:tabLst>
                      </a:pPr>
                      <a:r>
                        <a:rPr lang="en-US" sz="1600" b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•	Sponsored</a:t>
                      </a:r>
                      <a:r>
                        <a:rPr lang="en-US" sz="16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Research		$  3.57 Million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775" algn="l"/>
                          <a:tab pos="2682875" algn="l"/>
                          <a:tab pos="4572000" algn="l"/>
                        </a:tabLst>
                      </a:pPr>
                      <a:endParaRPr lang="en-US" sz="1600" b="0" baseline="0" dirty="0" smtClean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775" algn="l"/>
                          <a:tab pos="2682875" algn="l"/>
                          <a:tab pos="4572000" algn="l"/>
                        </a:tabLst>
                      </a:pPr>
                      <a:r>
                        <a:rPr lang="en-US" sz="1600" b="0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en-US" sz="1600" b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TOTAL:	$250 Million	$175,924,792</a:t>
                      </a:r>
                      <a:endParaRPr lang="en-US" sz="1600" b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775" algn="l"/>
                          <a:tab pos="2290763" algn="l"/>
                          <a:tab pos="3768725" algn="l"/>
                        </a:tabLst>
                      </a:pPr>
                      <a:endParaRPr lang="en-US" sz="16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52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" y="152400"/>
            <a:ext cx="8229600" cy="63246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28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11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What can the Faculty do to help?</a:t>
            </a:r>
            <a:endParaRPr lang="en-US" sz="2400" b="1" dirty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endParaRPr lang="en-US" sz="700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sz="13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dirty="0"/>
          </a:p>
        </p:txBody>
      </p:sp>
      <p:pic>
        <p:nvPicPr>
          <p:cNvPr id="1026" name="Picture 2" descr="umkc_web_200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52400"/>
            <a:ext cx="1190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862620"/>
              </p:ext>
            </p:extLst>
          </p:nvPr>
        </p:nvGraphicFramePr>
        <p:xfrm>
          <a:off x="990600" y="1143000"/>
          <a:ext cx="7239000" cy="9051926"/>
        </p:xfrm>
        <a:graphic>
          <a:graphicData uri="http://schemas.openxmlformats.org/drawingml/2006/table">
            <a:tbl>
              <a:tblPr firstRow="1" firstCol="1" bandRow="1"/>
              <a:tblGrid>
                <a:gridCol w="7239000"/>
              </a:tblGrid>
              <a:tr h="45259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6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09550" algn="l"/>
                          <a:tab pos="6858000" algn="r"/>
                        </a:tabLs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58000" algn="r"/>
                        </a:tabLst>
                      </a:pPr>
                      <a:r>
                        <a:rPr lang="en-US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marR="0" indent="-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  <a:tabLst>
                          <a:tab pos="231775" algn="l"/>
                          <a:tab pos="573088" algn="l"/>
                          <a:tab pos="2290763" algn="l"/>
                          <a:tab pos="3768725" algn="l"/>
                        </a:tabLst>
                      </a:pPr>
                      <a:r>
                        <a:rPr lang="en-US" sz="2400" b="1" u="none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Faculty-Staff Campaign</a:t>
                      </a:r>
                      <a:r>
                        <a:rPr lang="en-US" sz="2400" b="1" u="none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–  $4.1M towards $5M Goal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231775" algn="l"/>
                          <a:tab pos="573088" algn="l"/>
                          <a:tab pos="2290763" algn="l"/>
                          <a:tab pos="3768725" algn="l"/>
                        </a:tabLst>
                      </a:pPr>
                      <a:endParaRPr lang="en-US" sz="2400" b="1" u="none" baseline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231775" algn="l"/>
                          <a:tab pos="573088" algn="l"/>
                          <a:tab pos="2290763" algn="l"/>
                          <a:tab pos="3768725" algn="l"/>
                        </a:tabLst>
                      </a:pPr>
                      <a:r>
                        <a:rPr lang="en-US" sz="2400" b="1" u="none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2.	Projects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231775" algn="l"/>
                          <a:tab pos="573088" algn="l"/>
                          <a:tab pos="2290763" algn="l"/>
                          <a:tab pos="3768725" algn="l"/>
                        </a:tabLst>
                      </a:pPr>
                      <a:endParaRPr lang="en-US" sz="2400" b="1" u="none" baseline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231775" algn="l"/>
                          <a:tab pos="573088" algn="l"/>
                          <a:tab pos="2290763" algn="l"/>
                          <a:tab pos="3768725" algn="l"/>
                        </a:tabLst>
                      </a:pPr>
                      <a:r>
                        <a:rPr lang="en-US" sz="2400" b="1" u="none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3.	Prospects</a:t>
                      </a:r>
                    </a:p>
                    <a:p>
                      <a:pPr marL="0" marR="0" indent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>
                          <a:tab pos="231775" algn="l"/>
                          <a:tab pos="573088" algn="l"/>
                          <a:tab pos="2290763" algn="l"/>
                          <a:tab pos="3768725" algn="l"/>
                        </a:tabLst>
                      </a:pPr>
                      <a:endParaRPr lang="en-US" sz="2000" b="1" u="none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775" algn="l"/>
                          <a:tab pos="2290763" algn="l"/>
                          <a:tab pos="3768725" algn="l"/>
                        </a:tabLst>
                      </a:pPr>
                      <a:endParaRPr lang="en-US" sz="16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596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31775" algn="l"/>
                          <a:tab pos="2290763" algn="l"/>
                          <a:tab pos="3768725" algn="l"/>
                        </a:tabLst>
                      </a:pPr>
                      <a:endParaRPr lang="en-US" sz="1600" b="1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1" marR="5143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9486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MKC-foundation-logo-cmy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3" y="6477000"/>
            <a:ext cx="1874837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677918"/>
              </p:ext>
            </p:extLst>
          </p:nvPr>
        </p:nvGraphicFramePr>
        <p:xfrm>
          <a:off x="377825" y="228600"/>
          <a:ext cx="8305801" cy="6055354"/>
        </p:xfrm>
        <a:graphic>
          <a:graphicData uri="http://schemas.openxmlformats.org/drawingml/2006/table">
            <a:tbl>
              <a:tblPr/>
              <a:tblGrid>
                <a:gridCol w="307975"/>
                <a:gridCol w="2438400"/>
                <a:gridCol w="1138260"/>
                <a:gridCol w="885897"/>
                <a:gridCol w="835987"/>
                <a:gridCol w="831828"/>
                <a:gridCol w="835987"/>
                <a:gridCol w="1031467"/>
              </a:tblGrid>
              <a:tr h="709195"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UMKC Fundraising Goals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6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1075"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Scholarships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Faculty/Staff Support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Facilities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Programs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Unrestricted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  <a:p>
                      <a:pPr algn="ctr" fontAlgn="t"/>
                      <a:endParaRPr lang="en-US" sz="11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7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6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College of Arts and Sciences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$5,400,000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$3,500,000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$1,250,000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15,350,000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6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Henry W. Bloch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School of Management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$9,000,000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$25,000,000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$10,000,000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$49,200,000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6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School of Biological Sciences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$882,500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$1,932,500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4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6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School of Computing and Engineering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15,050,000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95">
                <a:tc>
                  <a:txBody>
                    <a:bodyPr/>
                    <a:lstStyle/>
                    <a:p>
                      <a:pPr algn="ctr" fontAlgn="t">
                        <a:spcBef>
                          <a:spcPts val="200"/>
                        </a:spcBef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200"/>
                        </a:spcBef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Conservatory of Music and Dance;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666"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Theatre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Department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$20,810,000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25,910,000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50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33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School of Dentistry 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$3,500,000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$18,000,000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64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6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School of Education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$4,500,000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$12,600,000 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6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School of Graduate Studies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$300,000 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6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School of Law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$6,700,000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$3,250,000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$250,000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$20,200,000 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6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School of Medicine 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$1,500,000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$4,300,000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$10,000,000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$2,700,000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$19,500,000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7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366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School of Nursing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&amp; Health Studies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$1,500,000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$525,000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$750,000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5,825,000 </a:t>
                      </a:r>
                    </a:p>
                  </a:txBody>
                  <a:tcPr marL="8157" marR="8157" marT="815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78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UMKC-foundation-logo-cmyk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3" y="6477000"/>
            <a:ext cx="1874837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472915"/>
              </p:ext>
            </p:extLst>
          </p:nvPr>
        </p:nvGraphicFramePr>
        <p:xfrm>
          <a:off x="457200" y="203200"/>
          <a:ext cx="8153400" cy="6216655"/>
        </p:xfrm>
        <a:graphic>
          <a:graphicData uri="http://schemas.openxmlformats.org/drawingml/2006/table">
            <a:tbl>
              <a:tblPr/>
              <a:tblGrid>
                <a:gridCol w="381000"/>
                <a:gridCol w="2464728"/>
                <a:gridCol w="967630"/>
                <a:gridCol w="869642"/>
                <a:gridCol w="820648"/>
                <a:gridCol w="816564"/>
                <a:gridCol w="820648"/>
                <a:gridCol w="1012540"/>
              </a:tblGrid>
              <a:tr h="7086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3200" b="1" i="0" u="none" strike="noStrike" dirty="0" smtClean="0">
                          <a:solidFill>
                            <a:srgbClr val="0070C0"/>
                          </a:solidFill>
                          <a:latin typeface="Calibri"/>
                        </a:rPr>
                        <a:t>UMKC Fundraising Goals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04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Scholarships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Faculty/Staff Support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Facilities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Programs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Unrestricted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TOTAL</a:t>
                      </a:r>
                      <a:b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School of Pharmacy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$2,100,000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$3,500,000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$6,800,000 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University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Libraries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$5,500,000 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Academic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Affairs/Provost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Research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$5,000,000 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Athletics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$1,200,000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$750,000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$4,100,000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6,650,000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Board of Trustees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$4,500,000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$4,500,000 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Diversity, Access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and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Equity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$750,000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$750,000 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Kansas City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Repertory Theatre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$10,000,000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$13,000,000 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KCUR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$7,000,000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8,200,000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906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Student Affairs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and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Enrollment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Management</a:t>
                      </a:r>
                    </a:p>
                    <a:p>
                      <a:pPr algn="l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$2,000,000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$1,732,500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/>
                      </a:r>
                      <a:b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$3,732,500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Vision Research Foundation 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$5,000,000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$5,000,000 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52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270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l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$48,900,000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$47,250,000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$83,050,000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$50,950,000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$19,850,000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Helvetica"/>
                          <a:ea typeface="ＭＳ Ｐゴシック"/>
                        </a:defRPr>
                      </a:lvl9pPr>
                    </a:lstStyle>
                    <a:p>
                      <a:pPr algn="ctr" fontAlgn="t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$250,000,000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571" marR="7571" marT="757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014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en-US" sz="3000" b="1" dirty="0" smtClean="0"/>
              <a:t>UMKC </a:t>
            </a:r>
            <a:r>
              <a:rPr lang="en-US" sz="3000" b="1" dirty="0"/>
              <a:t>Campaign Production</a:t>
            </a:r>
          </a:p>
          <a:p>
            <a:pPr marL="0" lvl="0" indent="0" algn="ctr">
              <a:buNone/>
            </a:pPr>
            <a:r>
              <a:rPr lang="en-US" sz="1700" dirty="0">
                <a:solidFill>
                  <a:prstClr val="black"/>
                </a:solidFill>
              </a:rPr>
              <a:t>Gifts, Pledges, and Pledge Payments Processed as of </a:t>
            </a:r>
            <a:r>
              <a:rPr lang="en-US" sz="1700" dirty="0" smtClean="0">
                <a:solidFill>
                  <a:prstClr val="black"/>
                </a:solidFill>
              </a:rPr>
              <a:t>October 7, 2013</a:t>
            </a:r>
            <a:endParaRPr lang="en-US" sz="17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en-US" sz="900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sz="13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dirty="0"/>
              <a:t>UMKC Foundation Campaign Gifts	$746,329.76</a:t>
            </a: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sz="2200" dirty="0">
              <a:solidFill>
                <a:srgbClr val="FF0000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u="sng" dirty="0"/>
              <a:t>Gift Receipts</a:t>
            </a: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dirty="0"/>
              <a:t>Outright Gifts 	</a:t>
            </a:r>
            <a:r>
              <a:rPr lang="en-US" sz="2200" dirty="0" smtClean="0"/>
              <a:t>$83,542,650.75</a:t>
            </a:r>
            <a:endParaRPr lang="en-US" sz="2200" dirty="0"/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dirty="0"/>
              <a:t>Planned Gift Payments	</a:t>
            </a:r>
            <a:r>
              <a:rPr lang="en-US" sz="2200" dirty="0" smtClean="0"/>
              <a:t>$1,951,039.68</a:t>
            </a:r>
            <a:endParaRPr lang="en-US" sz="2200" dirty="0"/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b="1" dirty="0"/>
              <a:t>TOTAL RECEIPTS	</a:t>
            </a:r>
            <a:r>
              <a:rPr lang="en-US" sz="2200" b="1" dirty="0" smtClean="0"/>
              <a:t>$85,493,690.43</a:t>
            </a:r>
            <a:r>
              <a:rPr lang="en-US" sz="2200" b="1" dirty="0">
                <a:solidFill>
                  <a:srgbClr val="FF0000"/>
                </a:solidFill>
              </a:rPr>
              <a:t/>
            </a:r>
            <a:br>
              <a:rPr lang="en-US" sz="2200" b="1" dirty="0">
                <a:solidFill>
                  <a:srgbClr val="FF0000"/>
                </a:solidFill>
              </a:rPr>
            </a:br>
            <a:endParaRPr lang="en-US" sz="2200" b="1" dirty="0">
              <a:solidFill>
                <a:srgbClr val="FF0000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u="sng" dirty="0"/>
              <a:t>Gift Commitments</a:t>
            </a: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dirty="0"/>
              <a:t>Pledge Commitments 	</a:t>
            </a:r>
            <a:r>
              <a:rPr lang="en-US" sz="2200" dirty="0" smtClean="0"/>
              <a:t>$40,386,784.47</a:t>
            </a:r>
            <a:endParaRPr lang="en-US" sz="2200" dirty="0"/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dirty="0"/>
              <a:t>Planned Gift Commitments 	</a:t>
            </a:r>
            <a:r>
              <a:rPr lang="en-US" sz="2200" dirty="0" smtClean="0"/>
              <a:t>$49,297,988.00</a:t>
            </a:r>
            <a:endParaRPr lang="en-US" sz="2200" dirty="0"/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b="1" dirty="0"/>
              <a:t>TOTAL COMMITMENTS	</a:t>
            </a:r>
            <a:r>
              <a:rPr lang="en-US" sz="2200" b="1" dirty="0" smtClean="0"/>
              <a:t>$89,684,772.47</a:t>
            </a:r>
            <a:r>
              <a:rPr lang="en-US" sz="2200" b="1" dirty="0">
                <a:solidFill>
                  <a:srgbClr val="FF0000"/>
                </a:solidFill>
              </a:rPr>
              <a:t/>
            </a:r>
            <a:br>
              <a:rPr lang="en-US" sz="2200" b="1" dirty="0">
                <a:solidFill>
                  <a:srgbClr val="FF0000"/>
                </a:solidFill>
              </a:rPr>
            </a:br>
            <a:endParaRPr lang="en-US" sz="2200" b="1" dirty="0">
              <a:solidFill>
                <a:srgbClr val="FF0000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b="1" dirty="0" smtClean="0">
                <a:solidFill>
                  <a:prstClr val="black"/>
                </a:solidFill>
              </a:rPr>
              <a:t>TOTAL CAMPAIGN PRODUCTION</a:t>
            </a:r>
            <a:r>
              <a:rPr lang="en-US" sz="2200" b="1" dirty="0">
                <a:solidFill>
                  <a:prstClr val="black"/>
                </a:solidFill>
              </a:rPr>
              <a:t>	</a:t>
            </a:r>
            <a:r>
              <a:rPr lang="en-US" sz="2200" b="1" dirty="0" smtClean="0"/>
              <a:t>$</a:t>
            </a:r>
            <a:r>
              <a:rPr lang="en-US" sz="2200" b="1" u="dbl" dirty="0" smtClean="0"/>
              <a:t>175,924,792.66</a:t>
            </a:r>
            <a:endParaRPr lang="en-US" sz="2200" b="1" u="dbl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160" y="320203"/>
            <a:ext cx="3016250" cy="51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783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endParaRPr lang="en-US" sz="2400" b="1" dirty="0" smtClean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en-US" sz="3000" b="1" dirty="0" smtClean="0"/>
              <a:t>UMKC Net </a:t>
            </a:r>
            <a:r>
              <a:rPr lang="en-US" sz="3000" b="1" dirty="0"/>
              <a:t>Production</a:t>
            </a:r>
          </a:p>
          <a:p>
            <a:pPr marL="0" lvl="0" indent="0" algn="ctr">
              <a:buNone/>
            </a:pPr>
            <a:r>
              <a:rPr lang="en-US" sz="1700" dirty="0">
                <a:solidFill>
                  <a:prstClr val="black"/>
                </a:solidFill>
              </a:rPr>
              <a:t>Gifts, Pledges, and Pledge Payments Processed as of </a:t>
            </a:r>
            <a:r>
              <a:rPr lang="en-US" sz="1700" dirty="0" smtClean="0">
                <a:solidFill>
                  <a:prstClr val="black"/>
                </a:solidFill>
              </a:rPr>
              <a:t>October 6, 2013</a:t>
            </a:r>
            <a:endParaRPr lang="en-US" sz="1700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en-US" sz="900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sz="1300" b="1" dirty="0">
              <a:solidFill>
                <a:prstClr val="black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u="sng" dirty="0" smtClean="0"/>
              <a:t>Gift </a:t>
            </a:r>
            <a:r>
              <a:rPr lang="en-US" sz="2200" u="sng" dirty="0"/>
              <a:t>Receipts</a:t>
            </a: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dirty="0"/>
              <a:t>Outright Gifts 	</a:t>
            </a:r>
            <a:r>
              <a:rPr lang="en-US" sz="2200" dirty="0" smtClean="0"/>
              <a:t>$3,472,305.70</a:t>
            </a: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dirty="0" smtClean="0"/>
              <a:t>Payments on Prior Commitments	$1,755,743.87</a:t>
            </a:r>
            <a:endParaRPr lang="en-US" sz="2200" dirty="0"/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dirty="0"/>
              <a:t>Planned Gift </a:t>
            </a:r>
            <a:r>
              <a:rPr lang="en-US" sz="2200" dirty="0" smtClean="0"/>
              <a:t>Payments on Prior Commitments</a:t>
            </a:r>
            <a:r>
              <a:rPr lang="en-US" sz="2200" dirty="0"/>
              <a:t>	</a:t>
            </a:r>
            <a:r>
              <a:rPr lang="en-US" sz="2200" dirty="0" smtClean="0"/>
              <a:t>$268.00</a:t>
            </a:r>
            <a:endParaRPr lang="en-US" sz="2200" dirty="0"/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b="1" dirty="0"/>
              <a:t>TOTAL RECEIPTS	</a:t>
            </a:r>
            <a:r>
              <a:rPr lang="en-US" sz="2200" b="1" dirty="0" smtClean="0"/>
              <a:t>$5,228,317.57</a:t>
            </a:r>
            <a:r>
              <a:rPr lang="en-US" sz="2200" b="1" dirty="0">
                <a:solidFill>
                  <a:srgbClr val="FF0000"/>
                </a:solidFill>
              </a:rPr>
              <a:t/>
            </a:r>
            <a:br>
              <a:rPr lang="en-US" sz="2200" b="1" dirty="0">
                <a:solidFill>
                  <a:srgbClr val="FF0000"/>
                </a:solidFill>
              </a:rPr>
            </a:br>
            <a:endParaRPr lang="en-US" sz="2200" b="1" dirty="0">
              <a:solidFill>
                <a:srgbClr val="FF0000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u="sng" dirty="0"/>
              <a:t>Gift Commitments</a:t>
            </a: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dirty="0"/>
              <a:t>Pledge Commitments 	</a:t>
            </a:r>
            <a:r>
              <a:rPr lang="en-US" sz="2200" dirty="0" smtClean="0"/>
              <a:t>$744,481.41</a:t>
            </a:r>
            <a:endParaRPr lang="en-US" sz="2200" dirty="0"/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dirty="0"/>
              <a:t>Planned Gift Commitments 	</a:t>
            </a:r>
            <a:r>
              <a:rPr lang="en-US" sz="2200" dirty="0" smtClean="0"/>
              <a:t>$130,000.00</a:t>
            </a:r>
            <a:endParaRPr lang="en-US" sz="2200" dirty="0"/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b="1" dirty="0" smtClean="0"/>
              <a:t>TOTAL COMMITMENTS</a:t>
            </a:r>
            <a:r>
              <a:rPr lang="en-US" sz="2200" b="1" dirty="0"/>
              <a:t>	</a:t>
            </a:r>
            <a:r>
              <a:rPr lang="en-US" sz="2200" b="1" dirty="0" smtClean="0"/>
              <a:t>$874,481.41</a:t>
            </a: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endParaRPr lang="en-US" sz="2200" dirty="0" smtClean="0"/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dirty="0" smtClean="0"/>
              <a:t>Payment on Prior Commitments	($1,756,011.87)</a:t>
            </a:r>
            <a:r>
              <a:rPr lang="en-US" sz="2200" b="1" dirty="0">
                <a:solidFill>
                  <a:srgbClr val="FF0000"/>
                </a:solidFill>
              </a:rPr>
              <a:t/>
            </a:r>
            <a:br>
              <a:rPr lang="en-US" sz="2200" b="1" dirty="0">
                <a:solidFill>
                  <a:srgbClr val="FF0000"/>
                </a:solidFill>
              </a:rPr>
            </a:br>
            <a:endParaRPr lang="en-US" sz="2200" b="1" dirty="0">
              <a:solidFill>
                <a:srgbClr val="FF0000"/>
              </a:solidFill>
            </a:endParaRPr>
          </a:p>
          <a:p>
            <a:pPr marL="0" lvl="0" indent="0">
              <a:spcBef>
                <a:spcPts val="600"/>
              </a:spcBef>
              <a:buNone/>
              <a:tabLst>
                <a:tab pos="8229600" algn="r"/>
              </a:tabLst>
            </a:pPr>
            <a:r>
              <a:rPr lang="en-US" sz="2200" b="1" dirty="0" smtClean="0"/>
              <a:t>NET PRODUCTION</a:t>
            </a:r>
            <a:r>
              <a:rPr lang="en-US" sz="2200" b="1" dirty="0"/>
              <a:t>	</a:t>
            </a:r>
            <a:r>
              <a:rPr lang="en-US" sz="2200" b="1" dirty="0" smtClean="0"/>
              <a:t>$</a:t>
            </a:r>
            <a:r>
              <a:rPr lang="en-US" sz="2200" b="1" u="dbl" dirty="0" smtClean="0"/>
              <a:t>4,346,787.11</a:t>
            </a:r>
            <a:endParaRPr lang="en-US" sz="2200" b="1" u="dbl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160" y="320203"/>
            <a:ext cx="3016250" cy="51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264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00"/>
            <a:lum/>
          </a:blip>
          <a:srcRect/>
          <a:stretch>
            <a:fillRect l="-26000" t="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587" y="318198"/>
            <a:ext cx="2690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76016" y="2590800"/>
            <a:ext cx="56717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P</a:t>
            </a:r>
            <a:r>
              <a:rPr lang="en-US" sz="5400" b="1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ending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5400" b="1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Proposals</a:t>
            </a:r>
          </a:p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142 – $39.7 </a:t>
            </a:r>
            <a:r>
              <a:rPr lang="en-US" sz="5400" b="1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Million</a:t>
            </a:r>
            <a:endParaRPr lang="en-US" sz="5400" b="1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5195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00"/>
            <a:lum/>
          </a:blip>
          <a:srcRect/>
          <a:stretch>
            <a:fillRect l="-26000" t="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587" y="318198"/>
            <a:ext cx="2690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703855" y="2590800"/>
            <a:ext cx="58160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“A</a:t>
            </a:r>
            <a:r>
              <a:rPr lang="en-US" sz="5400" b="1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sked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” </a:t>
            </a:r>
            <a:r>
              <a:rPr lang="en-US" sz="44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(</a:t>
            </a:r>
            <a:r>
              <a:rPr lang="en-US" sz="4400" b="1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last</a:t>
            </a:r>
            <a:r>
              <a:rPr lang="en-US" sz="44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 60 </a:t>
            </a:r>
            <a:r>
              <a:rPr lang="en-US" sz="4400" b="1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days</a:t>
            </a:r>
            <a:r>
              <a:rPr lang="en-US" sz="44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) </a:t>
            </a:r>
            <a:endParaRPr lang="en-US" sz="5400" b="1" cap="all" dirty="0" smtClean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</a:endParaRPr>
          </a:p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49 – $1.6 M</a:t>
            </a:r>
            <a:r>
              <a:rPr lang="en-US" sz="5400" b="1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illion</a:t>
            </a:r>
            <a:endParaRPr lang="en-US" sz="5400" b="1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237688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00"/>
            <a:lum/>
          </a:blip>
          <a:srcRect/>
          <a:stretch>
            <a:fillRect l="-26000" t="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587" y="318198"/>
            <a:ext cx="2690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109125" y="2590800"/>
            <a:ext cx="90055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Approved Proposals 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(</a:t>
            </a:r>
            <a:r>
              <a:rPr lang="en-US" sz="4000" b="1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last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 60 </a:t>
            </a:r>
            <a:r>
              <a:rPr lang="en-US" sz="4000" b="1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days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) </a:t>
            </a:r>
            <a:endParaRPr lang="en-US" sz="4400" b="1" cap="all" dirty="0" smtClean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</a:endParaRPr>
          </a:p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58 – $1.2 M</a:t>
            </a:r>
            <a:r>
              <a:rPr lang="en-US" sz="5400" b="1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illion</a:t>
            </a:r>
            <a:endParaRPr lang="en-US" sz="5400" b="1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00192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00"/>
            <a:lum/>
          </a:blip>
          <a:srcRect/>
          <a:stretch>
            <a:fillRect l="-26000" t="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587" y="318198"/>
            <a:ext cx="2690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262566" y="2590800"/>
            <a:ext cx="86986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Declined Proposals 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(</a:t>
            </a:r>
            <a:r>
              <a:rPr lang="en-US" sz="4000" b="1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last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 60 </a:t>
            </a:r>
            <a:r>
              <a:rPr lang="en-US" sz="4000" b="1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days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) </a:t>
            </a:r>
            <a:endParaRPr lang="en-US" sz="4400" b="1" cap="all" dirty="0" smtClean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</a:endParaRPr>
          </a:p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</a:rPr>
              <a:t>8 – $120,000</a:t>
            </a:r>
            <a:endParaRPr lang="en-US" sz="5400" b="1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56462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1">
      <a:dk1>
        <a:srgbClr val="FFCC00"/>
      </a:dk1>
      <a:lt1>
        <a:srgbClr val="548DD4"/>
      </a:lt1>
      <a:dk2>
        <a:srgbClr val="FFFF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528</Words>
  <Application>Microsoft Office PowerPoint</Application>
  <PresentationFormat>On-screen Show (4:3)</PresentationFormat>
  <Paragraphs>749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ＭＳ Ｐゴシック</vt:lpstr>
      <vt:lpstr>Arial</vt:lpstr>
      <vt:lpstr>Calibri</vt:lpstr>
      <vt:lpstr>Tahoma</vt:lpstr>
      <vt:lpstr>Times New Roman</vt:lpstr>
      <vt:lpstr>1_Office Theme</vt:lpstr>
      <vt:lpstr>7_Office Theme</vt:lpstr>
      <vt:lpstr>6_Office Theme</vt:lpstr>
      <vt:lpstr>2_Office Theme</vt:lpstr>
      <vt:lpstr>    UMKC Faculty Senate Meeting                  October 15, 2013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UMKC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Mortar Board, Leadership  and Fundraising  January 2011</dc:title>
  <dc:creator>ruhlmang</dc:creator>
  <cp:lastModifiedBy>Pennington, Buddy D.</cp:lastModifiedBy>
  <cp:revision>396</cp:revision>
  <cp:lastPrinted>2013-10-14T20:28:10Z</cp:lastPrinted>
  <dcterms:created xsi:type="dcterms:W3CDTF">2010-12-08T20:54:20Z</dcterms:created>
  <dcterms:modified xsi:type="dcterms:W3CDTF">2013-10-22T19:43:01Z</dcterms:modified>
</cp:coreProperties>
</file>