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347" r:id="rId3"/>
    <p:sldId id="346" r:id="rId4"/>
    <p:sldId id="340" r:id="rId5"/>
    <p:sldId id="319" r:id="rId6"/>
    <p:sldId id="345" r:id="rId7"/>
    <p:sldId id="325" r:id="rId8"/>
    <p:sldId id="338" r:id="rId9"/>
    <p:sldId id="339" r:id="rId10"/>
    <p:sldId id="341" r:id="rId11"/>
    <p:sldId id="327" r:id="rId12"/>
    <p:sldId id="344" r:id="rId13"/>
    <p:sldId id="32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6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46" autoAdjust="0"/>
  </p:normalViewPr>
  <p:slideViewPr>
    <p:cSldViewPr>
      <p:cViewPr varScale="1">
        <p:scale>
          <a:sx n="93" d="100"/>
          <a:sy n="93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37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c.umkc.edu\kc-users\Groups\Affirmative%20Action\Discrimination%20Reports\2015-2015\Reports%20-%2015%2002%2009%20to%20the%20present%20-%20TIX%20ONL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c.umkc.edu\kc-users\Groups\Affirmative%20Action\Discrimination%20Reports\2015-2015\Reports%20-%2015%2002%2009%20to%20the%20present%20-%20TIX%20ONL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c.umkc.edu\kc-users\Groups\Affirmative%20Action\Discrimination%20Reports\2015-2015\Reports%20-%2015%2002%2009%20to%20the%20present%20-%20TIX%20ONL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c.umkc.edu\kc-users\Groups\Affirmative%20Action\Discrimination%20Reports\2015-2015\Reports%20-%2015%2002%2009%20to%20the%20present%20-%20TIX%20ONL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kc.umkc.edu\kc-users\Groups\Affirmative%20Action\Discrimination%20Reports\2015-2015\Reports%20-%2015%2002%2009%20to%20the%20present%20-%20TIX%20ONL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kc.umkc.edu\kc-users\Groups\Affirmative%20Action\Discrimination%20Reports\2015-2015\Reports%20-%2015%2002%2009%20to%20the%20present%20-%20TIX%20ONL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kc.umkc.edu\kc-users\Groups\Affirmative%20Action\Discrimination%20Reports\2015-2015\Reports%20-%2015%2002%2009%20to%20the%20present%20-%20TIX%20ONL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Type!$A$2:$A$10</c:f>
              <c:strCache>
                <c:ptCount val="9"/>
                <c:pt idx="0">
                  <c:v>Differential treatment based on gender, 15</c:v>
                </c:pt>
                <c:pt idx="1">
                  <c:v>Dating/Intimate partner violence, 27</c:v>
                </c:pt>
                <c:pt idx="2">
                  <c:v>Gender-based name-calling, 3</c:v>
                </c:pt>
                <c:pt idx="3">
                  <c:v>Not Title IX, 7</c:v>
                </c:pt>
                <c:pt idx="4">
                  <c:v>Sexual exploitation, 2</c:v>
                </c:pt>
                <c:pt idx="5">
                  <c:v>Sexual harassment, 28</c:v>
                </c:pt>
                <c:pt idx="6">
                  <c:v>Sexual misconduct, 17</c:v>
                </c:pt>
                <c:pt idx="7">
                  <c:v>Stalking, 8</c:v>
                </c:pt>
                <c:pt idx="8">
                  <c:v>Too vague to classify, 7</c:v>
                </c:pt>
              </c:strCache>
            </c:strRef>
          </c:cat>
          <c:val>
            <c:numRef>
              <c:f>Type!$B$2:$B$10</c:f>
              <c:numCache>
                <c:formatCode>General</c:formatCode>
                <c:ptCount val="9"/>
                <c:pt idx="0">
                  <c:v>15</c:v>
                </c:pt>
                <c:pt idx="1">
                  <c:v>27</c:v>
                </c:pt>
                <c:pt idx="2">
                  <c:v>3</c:v>
                </c:pt>
                <c:pt idx="3">
                  <c:v>7</c:v>
                </c:pt>
                <c:pt idx="4">
                  <c:v>2</c:v>
                </c:pt>
                <c:pt idx="5">
                  <c:v>28</c:v>
                </c:pt>
                <c:pt idx="6">
                  <c:v>17</c:v>
                </c:pt>
                <c:pt idx="7">
                  <c:v>8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'sexual misconduct'!$A$1:$A$4</c:f>
              <c:strCache>
                <c:ptCount val="4"/>
                <c:pt idx="0">
                  <c:v>Exposing Genitals, 2</c:v>
                </c:pt>
                <c:pt idx="1">
                  <c:v>Non-Consensual Sexual Contact, 4</c:v>
                </c:pt>
                <c:pt idx="2">
                  <c:v>Non-Consensual Sexual Intercourse, 6</c:v>
                </c:pt>
                <c:pt idx="3">
                  <c:v>Sexual misconduct (unclassified), 5</c:v>
                </c:pt>
              </c:strCache>
            </c:strRef>
          </c:cat>
          <c:val>
            <c:numRef>
              <c:f>'sexual misconduct'!$B$1:$B$4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2279597862767"/>
          <c:y val="0.261057778736562"/>
          <c:w val="0.35570842707161598"/>
          <c:h val="0.381994031567972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1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1" u="sng" dirty="0" smtClean="0"/>
              <a:t>Alleged Victim</a:t>
            </a:r>
            <a:r>
              <a:rPr lang="en-US" sz="1400" b="1" i="1" u="sng" baseline="0" dirty="0" smtClean="0"/>
              <a:t> </a:t>
            </a:r>
            <a:r>
              <a:rPr lang="en-US" sz="1400" b="1" i="1" u="sng" baseline="0" dirty="0"/>
              <a:t>vs. </a:t>
            </a:r>
            <a:r>
              <a:rPr lang="en-US" sz="1400" b="1" i="1" u="sng" baseline="0" dirty="0" smtClean="0"/>
              <a:t>Accused</a:t>
            </a:r>
            <a:endParaRPr lang="en-US" sz="1400" b="1" i="1" u="sng" dirty="0"/>
          </a:p>
        </c:rich>
      </c:tx>
      <c:layout>
        <c:manualLayout>
          <c:xMode val="edge"/>
          <c:yMode val="edge"/>
          <c:x val="0.64811764848838305"/>
          <c:y val="0.27072553430821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'UMKC Affiliation'!$A$2:$A$8</c:f>
              <c:strCache>
                <c:ptCount val="7"/>
                <c:pt idx="0">
                  <c:v>Not affiliated vs. Student, 7</c:v>
                </c:pt>
                <c:pt idx="1">
                  <c:v>Student vs. Not affiliated, 37</c:v>
                </c:pt>
                <c:pt idx="2">
                  <c:v>Student vs. Student, 34</c:v>
                </c:pt>
                <c:pt idx="3">
                  <c:v>Student vs. Faculty/Staff, 14</c:v>
                </c:pt>
                <c:pt idx="4">
                  <c:v>Faculty/Staff vs. Student, 4</c:v>
                </c:pt>
                <c:pt idx="5">
                  <c:v>Faculty/Staff vs. Faculty/Staff, 10</c:v>
                </c:pt>
                <c:pt idx="6">
                  <c:v>Not affiliated vs. Faculty/Staff, 5</c:v>
                </c:pt>
              </c:strCache>
            </c:strRef>
          </c:cat>
          <c:val>
            <c:numRef>
              <c:f>'UMKC Affiliation'!$B$2:$B$8</c:f>
              <c:numCache>
                <c:formatCode>General</c:formatCode>
                <c:ptCount val="7"/>
                <c:pt idx="0">
                  <c:v>7</c:v>
                </c:pt>
                <c:pt idx="1">
                  <c:v>37</c:v>
                </c:pt>
                <c:pt idx="2">
                  <c:v>34</c:v>
                </c:pt>
                <c:pt idx="3">
                  <c:v>14</c:v>
                </c:pt>
                <c:pt idx="4">
                  <c:v>4</c:v>
                </c:pt>
                <c:pt idx="5">
                  <c:v>10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617946194225704"/>
          <c:y val="0.32030502039963898"/>
          <c:w val="0.33678350102070598"/>
          <c:h val="0.38250449468746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'reports by month'!$A$1:$A$9</c:f>
              <c:strCache>
                <c:ptCount val="9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  <c:pt idx="6">
                  <c:v>August</c:v>
                </c:pt>
                <c:pt idx="7">
                  <c:v>September</c:v>
                </c:pt>
                <c:pt idx="8">
                  <c:v>October</c:v>
                </c:pt>
              </c:strCache>
            </c:strRef>
          </c:cat>
          <c:val>
            <c:numRef>
              <c:f>'reports by month'!$B$1:$B$9</c:f>
              <c:numCache>
                <c:formatCode>General</c:formatCode>
                <c:ptCount val="9"/>
                <c:pt idx="0">
                  <c:v>5</c:v>
                </c:pt>
                <c:pt idx="1">
                  <c:v>13</c:v>
                </c:pt>
                <c:pt idx="2">
                  <c:v>23</c:v>
                </c:pt>
                <c:pt idx="3">
                  <c:v>7</c:v>
                </c:pt>
                <c:pt idx="4">
                  <c:v>8</c:v>
                </c:pt>
                <c:pt idx="5">
                  <c:v>12</c:v>
                </c:pt>
                <c:pt idx="6">
                  <c:v>13</c:v>
                </c:pt>
                <c:pt idx="7">
                  <c:v>20</c:v>
                </c:pt>
                <c:pt idx="8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818712"/>
        <c:axId val="162813224"/>
      </c:barChart>
      <c:catAx>
        <c:axId val="16281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13224"/>
        <c:crosses val="autoZero"/>
        <c:auto val="1"/>
        <c:lblAlgn val="ctr"/>
        <c:lblOffset val="100"/>
        <c:noMultiLvlLbl val="0"/>
      </c:catAx>
      <c:valAx>
        <c:axId val="16281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18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Location!$A$1:$A$5</c:f>
              <c:strCache>
                <c:ptCount val="5"/>
                <c:pt idx="0">
                  <c:v>Electronic, 11</c:v>
                </c:pt>
                <c:pt idx="1">
                  <c:v>On Campus, 57</c:v>
                </c:pt>
                <c:pt idx="2">
                  <c:v>Off Campus, 10</c:v>
                </c:pt>
                <c:pt idx="3">
                  <c:v>On and Off Campus, 3</c:v>
                </c:pt>
                <c:pt idx="4">
                  <c:v>Undisclosed/Unknown, 30</c:v>
                </c:pt>
              </c:strCache>
            </c:strRef>
          </c:cat>
          <c:val>
            <c:numRef>
              <c:f>Location!$B$1:$B$5</c:f>
              <c:numCache>
                <c:formatCode>General</c:formatCode>
                <c:ptCount val="5"/>
                <c:pt idx="0">
                  <c:v>11</c:v>
                </c:pt>
                <c:pt idx="1">
                  <c:v>57</c:v>
                </c:pt>
                <c:pt idx="2">
                  <c:v>10</c:v>
                </c:pt>
                <c:pt idx="3">
                  <c:v>3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003555237413496"/>
          <c:y val="0.30438534438159398"/>
          <c:w val="0.26269172035313798"/>
          <c:h val="0.28911135424286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Accommodations!$F$1:$F$8</c:f>
              <c:strCache>
                <c:ptCount val="8"/>
                <c:pt idx="0">
                  <c:v>Education/Training for Accused, 12</c:v>
                </c:pt>
                <c:pt idx="1">
                  <c:v>IT, 2</c:v>
                </c:pt>
                <c:pt idx="2">
                  <c:v>Referral to Campus Resources (counseling, VPR Office, EAP), 42</c:v>
                </c:pt>
                <c:pt idx="3">
                  <c:v>Interim No Contact Order, 4</c:v>
                </c:pt>
                <c:pt idx="4">
                  <c:v>Interim Suspension, 1</c:v>
                </c:pt>
                <c:pt idx="5">
                  <c:v>Academic, 11</c:v>
                </c:pt>
                <c:pt idx="6">
                  <c:v>Change in Work Assignment, 4</c:v>
                </c:pt>
                <c:pt idx="7">
                  <c:v>Change in Housing, 2</c:v>
                </c:pt>
              </c:strCache>
            </c:strRef>
          </c:cat>
          <c:val>
            <c:numRef>
              <c:f>Accommodations!$G$1:$G$8</c:f>
              <c:numCache>
                <c:formatCode>General</c:formatCode>
                <c:ptCount val="8"/>
                <c:pt idx="0">
                  <c:v>12</c:v>
                </c:pt>
                <c:pt idx="1">
                  <c:v>2</c:v>
                </c:pt>
                <c:pt idx="2">
                  <c:v>43</c:v>
                </c:pt>
                <c:pt idx="3">
                  <c:v>4</c:v>
                </c:pt>
                <c:pt idx="4">
                  <c:v>0</c:v>
                </c:pt>
                <c:pt idx="5">
                  <c:v>11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639918873777102"/>
          <c:y val="0.120311837539276"/>
          <c:w val="0.33390384156525899"/>
          <c:h val="0.777975567624722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'equity Resolution'!$A$1:$A$6</c:f>
              <c:strCache>
                <c:ptCount val="6"/>
                <c:pt idx="0">
                  <c:v>Informal Resolution, 5</c:v>
                </c:pt>
                <c:pt idx="1">
                  <c:v>Conflict Resolution, 1</c:v>
                </c:pt>
                <c:pt idx="2">
                  <c:v>Summary Resolution, 5</c:v>
                </c:pt>
                <c:pt idx="3">
                  <c:v>Resolution Pending, 1</c:v>
                </c:pt>
                <c:pt idx="4">
                  <c:v>Complaint Withdrawn, 1</c:v>
                </c:pt>
                <c:pt idx="5">
                  <c:v>Voluntary Permanent Separation,1</c:v>
                </c:pt>
              </c:strCache>
            </c:strRef>
          </c:cat>
          <c:val>
            <c:numRef>
              <c:f>'equity Resolution'!$B$1:$B$6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5586939247304"/>
          <c:y val="0.303520304067395"/>
          <c:w val="0.33804076669315403"/>
          <c:h val="0.354965925544772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6D3F82B9-B13B-4984-9E25-C13CB0D3AD4E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6E2C8449-5B31-46E7-8258-50E608C90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35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FB4F7C31-22AC-4549-9C49-3B713AE8232E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EE1B8EB5-6F33-4190-A415-FA52E5BE49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3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66A4"/>
                </a:solidFill>
                <a:latin typeface="Franklin Gothic Boo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943600" cy="762000"/>
          </a:xfrm>
        </p:spPr>
        <p:txBody>
          <a:bodyPr>
            <a:normAutofit/>
          </a:bodyPr>
          <a:lstStyle>
            <a:lvl1pPr algn="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>
            <a:lvl1pPr>
              <a:buClr>
                <a:srgbClr val="0066A4"/>
              </a:buClr>
              <a:buFont typeface="Wingdings" pitchFamily="2" charset="2"/>
              <a:buChar char="§"/>
              <a:defRPr sz="2800" b="1">
                <a:latin typeface="+mj-lt"/>
              </a:defRPr>
            </a:lvl1pPr>
            <a:lvl2pPr>
              <a:buClr>
                <a:srgbClr val="FFDE05"/>
              </a:buClr>
              <a:buFont typeface="Arial" pitchFamily="34" charset="0"/>
              <a:buChar char="•"/>
              <a:defRPr sz="2400" b="1">
                <a:latin typeface="+mj-lt"/>
              </a:defRPr>
            </a:lvl2pPr>
            <a:lvl3pPr>
              <a:buClr>
                <a:srgbClr val="0066A4"/>
              </a:buClr>
              <a:buFont typeface="Wingdings" pitchFamily="2" charset="2"/>
              <a:buChar char="§"/>
              <a:defRPr sz="2200" b="1">
                <a:latin typeface="+mj-lt"/>
              </a:defRPr>
            </a:lvl3pPr>
            <a:lvl4pPr>
              <a:buClr>
                <a:srgbClr val="0066A4"/>
              </a:buClr>
              <a:buFont typeface="Wingdings" pitchFamily="2" charset="2"/>
              <a:buChar char="§"/>
              <a:defRPr b="1">
                <a:latin typeface="+mj-lt"/>
              </a:defRPr>
            </a:lvl4pPr>
            <a:lvl5pPr>
              <a:buClr>
                <a:srgbClr val="0066A4"/>
              </a:buClr>
              <a:buFont typeface="Wingdings" pitchFamily="2" charset="2"/>
              <a:buChar char="§"/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943600" cy="762000"/>
          </a:xfrm>
        </p:spPr>
        <p:txBody>
          <a:bodyPr>
            <a:normAutofit/>
          </a:bodyPr>
          <a:lstStyle>
            <a:lvl1pPr algn="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6248400" cy="762000"/>
          </a:xfrm>
        </p:spPr>
        <p:txBody>
          <a:bodyPr>
            <a:normAutofit/>
          </a:bodyPr>
          <a:lstStyle>
            <a:lvl1pPr algn="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ity-silhouette-bkgrd.jp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8792-09F5-49EA-9D37-012C8B05F28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8848-158F-4CD0-8F91-D4597D1A6CC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homepage_skyline.png"/>
          <p:cNvPicPr>
            <a:picLocks noChangeAspect="1"/>
          </p:cNvPicPr>
          <p:nvPr userDrawn="1"/>
        </p:nvPicPr>
        <p:blipFill>
          <a:blip r:embed="rId14" cstate="screen"/>
          <a:stretch>
            <a:fillRect/>
          </a:stretch>
        </p:blipFill>
        <p:spPr>
          <a:xfrm>
            <a:off x="3200400" y="6035607"/>
            <a:ext cx="5742447" cy="8223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6A4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DE05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28750"/>
            <a:ext cx="8686800" cy="36766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Title </a:t>
            </a:r>
            <a:r>
              <a:rPr lang="en-US" sz="4000" dirty="0" smtClean="0">
                <a:solidFill>
                  <a:schemeClr val="tx1"/>
                </a:solidFill>
              </a:rPr>
              <a:t>IX </a:t>
            </a:r>
            <a:r>
              <a:rPr lang="en-US" sz="4000" dirty="0" smtClean="0">
                <a:solidFill>
                  <a:schemeClr val="tx1"/>
                </a:solidFill>
              </a:rPr>
              <a:t>Update</a:t>
            </a: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Mikah K. Thompson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Director of Affirmative Action/Title IX Coordinator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68580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Interim Remedies and Accommodations - 66 Alleged Victims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10657281"/>
              </p:ext>
            </p:extLst>
          </p:nvPr>
        </p:nvGraphicFramePr>
        <p:xfrm>
          <a:off x="381000" y="1166812"/>
          <a:ext cx="8382000" cy="546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1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05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Equity Resolution Process Used to Resolve 14 Complaints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38782329"/>
              </p:ext>
            </p:extLst>
          </p:nvPr>
        </p:nvGraphicFramePr>
        <p:xfrm>
          <a:off x="381000" y="1204912"/>
          <a:ext cx="8382000" cy="542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25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 Prevention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763000" cy="4525963"/>
          </a:xfrm>
        </p:spPr>
        <p:txBody>
          <a:bodyPr>
            <a:noAutofit/>
          </a:bodyPr>
          <a:lstStyle/>
          <a:p>
            <a:pPr lvl="0"/>
            <a:r>
              <a:rPr lang="en-US" b="0" dirty="0" smtClean="0"/>
              <a:t>Mandatory online training for employees – 90% completion rate</a:t>
            </a:r>
          </a:p>
          <a:p>
            <a:pPr lvl="0"/>
            <a:r>
              <a:rPr lang="en-US" b="0" dirty="0" smtClean="0"/>
              <a:t>Mandatory online training for students – 72% completion rate</a:t>
            </a:r>
          </a:p>
          <a:p>
            <a:r>
              <a:rPr lang="en-US" b="0" dirty="0"/>
              <a:t>The Office of Affirmative Action </a:t>
            </a:r>
            <a:r>
              <a:rPr lang="en-US" b="0" dirty="0" smtClean="0"/>
              <a:t>(OAA) and </a:t>
            </a:r>
            <a:r>
              <a:rPr lang="en-US" b="0" dirty="0"/>
              <a:t>the Violence Prevention and </a:t>
            </a:r>
            <a:r>
              <a:rPr lang="en-US" b="0" dirty="0" smtClean="0"/>
              <a:t>Response (VPR) </a:t>
            </a:r>
            <a:r>
              <a:rPr lang="en-US" b="0" dirty="0"/>
              <a:t>Office conducted more than 40 presentations, workshops and seminars reaching over 4,000 </a:t>
            </a:r>
            <a:r>
              <a:rPr lang="en-US" b="0" dirty="0" smtClean="0"/>
              <a:t>members of the UMKC community.</a:t>
            </a:r>
          </a:p>
          <a:p>
            <a:r>
              <a:rPr lang="en-US" b="0" dirty="0" smtClean="0"/>
              <a:t>OAA and VPR employees laid the groundwork for several initiatives that will launch in 2016.</a:t>
            </a:r>
            <a:endParaRPr lang="en-US" b="0" dirty="0"/>
          </a:p>
          <a:p>
            <a:pPr marL="0" lvl="0" indent="0">
              <a:buNone/>
            </a:pPr>
            <a:endParaRPr lang="en-US" b="0" dirty="0" smtClean="0"/>
          </a:p>
          <a:p>
            <a:pPr marL="0" lvl="0" indent="0">
              <a:buNone/>
            </a:pPr>
            <a:endParaRPr lang="en-US" b="0" dirty="0" smtClean="0"/>
          </a:p>
          <a:p>
            <a:pPr lvl="0"/>
            <a:endParaRPr lang="en-US" b="0" dirty="0" smtClean="0"/>
          </a:p>
          <a:p>
            <a:pPr lvl="0"/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7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428750"/>
            <a:ext cx="8686800" cy="3676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000" u="sng" dirty="0" smtClean="0">
                <a:latin typeface="Franklin Gothic Book" panose="020B0503020102020204" pitchFamily="34" charset="0"/>
              </a:rPr>
              <a:t>2015 Title IX Report</a:t>
            </a:r>
            <a:br>
              <a:rPr lang="en-US" sz="4000" u="sng" dirty="0" smtClean="0">
                <a:latin typeface="Franklin Gothic Book" panose="020B0503020102020204" pitchFamily="34" charset="0"/>
              </a:rPr>
            </a:br>
            <a:r>
              <a:rPr lang="en-US" sz="4000" dirty="0" smtClean="0">
                <a:latin typeface="Franklin Gothic Book" panose="020B0503020102020204" pitchFamily="34" charset="0"/>
              </a:rPr>
              <a:t/>
            </a:r>
            <a:br>
              <a:rPr lang="en-US" sz="4000" dirty="0" smtClean="0">
                <a:latin typeface="Franklin Gothic Book" panose="020B0503020102020204" pitchFamily="34" charset="0"/>
              </a:rPr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480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 Title IX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525963"/>
          </a:xfrm>
        </p:spPr>
        <p:txBody>
          <a:bodyPr>
            <a:normAutofit/>
          </a:bodyPr>
          <a:lstStyle/>
          <a:p>
            <a:r>
              <a:rPr lang="en-US" b="0" dirty="0" smtClean="0"/>
              <a:t>New CRRs for Faculty and Staff ERPs – enacted on February 5</a:t>
            </a:r>
            <a:r>
              <a:rPr lang="en-US" b="0" baseline="30000" dirty="0" smtClean="0"/>
              <a:t>th</a:t>
            </a:r>
            <a:r>
              <a:rPr lang="en-US" b="0" dirty="0" smtClean="0"/>
              <a:t>, 2015</a:t>
            </a:r>
          </a:p>
          <a:p>
            <a:r>
              <a:rPr lang="en-US" b="0" dirty="0"/>
              <a:t>Reporting Period </a:t>
            </a:r>
            <a:r>
              <a:rPr lang="en-US" b="0" dirty="0" smtClean="0"/>
              <a:t>for 2015 Report – </a:t>
            </a:r>
            <a:r>
              <a:rPr lang="en-US" b="0" dirty="0"/>
              <a:t>February </a:t>
            </a:r>
            <a:r>
              <a:rPr lang="en-US" b="0" dirty="0" smtClean="0"/>
              <a:t>1</a:t>
            </a:r>
            <a:r>
              <a:rPr lang="en-US" b="0" baseline="30000" dirty="0" smtClean="0"/>
              <a:t>st</a:t>
            </a:r>
            <a:r>
              <a:rPr lang="en-US" b="0" dirty="0" smtClean="0"/>
              <a:t>, </a:t>
            </a:r>
            <a:r>
              <a:rPr lang="en-US" b="0" dirty="0"/>
              <a:t>2015 to October </a:t>
            </a:r>
            <a:r>
              <a:rPr lang="en-US" b="0" dirty="0" smtClean="0"/>
              <a:t>31</a:t>
            </a:r>
            <a:r>
              <a:rPr lang="en-US" b="0" baseline="30000" dirty="0" smtClean="0"/>
              <a:t>st</a:t>
            </a:r>
            <a:r>
              <a:rPr lang="en-US" b="0" dirty="0" smtClean="0"/>
              <a:t>, </a:t>
            </a:r>
            <a:r>
              <a:rPr lang="en-US" b="0" dirty="0"/>
              <a:t>2015</a:t>
            </a:r>
          </a:p>
          <a:p>
            <a:r>
              <a:rPr lang="en-US" b="0" dirty="0" smtClean="0"/>
              <a:t>Reporting Period for Future Reports – August 1</a:t>
            </a:r>
            <a:r>
              <a:rPr lang="en-US" b="0" baseline="30000" dirty="0" smtClean="0"/>
              <a:t>st</a:t>
            </a:r>
            <a:r>
              <a:rPr lang="en-US" b="0" dirty="0" smtClean="0"/>
              <a:t> to July 31</a:t>
            </a:r>
            <a:r>
              <a:rPr lang="en-US" b="0" baseline="30000" dirty="0" smtClean="0"/>
              <a:t>st</a:t>
            </a:r>
            <a:r>
              <a:rPr lang="en-US" b="0" dirty="0" smtClean="0"/>
              <a:t> of each year</a:t>
            </a:r>
          </a:p>
          <a:p>
            <a:r>
              <a:rPr lang="en-US" b="0" dirty="0"/>
              <a:t>2015 Report will be available on the Title IX </a:t>
            </a:r>
            <a:r>
              <a:rPr lang="en-US" b="0" dirty="0" smtClean="0"/>
              <a:t>Website</a:t>
            </a:r>
          </a:p>
          <a:p>
            <a:r>
              <a:rPr lang="en-US" b="0" dirty="0" smtClean="0"/>
              <a:t>2015 Report – 108 individuals; 111 reports; 114 alleged policy violations</a:t>
            </a:r>
          </a:p>
        </p:txBody>
      </p:sp>
    </p:spTree>
    <p:extLst>
      <p:ext uri="{BB962C8B-B14F-4D97-AF65-F5344CB8AC3E}">
        <p14:creationId xmlns:p14="http://schemas.microsoft.com/office/powerpoint/2010/main" val="31107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5943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114 Alleged Title IX Violations –      Sorted by Type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14187120"/>
              </p:ext>
            </p:extLst>
          </p:nvPr>
        </p:nvGraphicFramePr>
        <p:xfrm>
          <a:off x="304800" y="1143000"/>
          <a:ext cx="8458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3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5867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17 Reports of Sexual Misconduct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54605026"/>
              </p:ext>
            </p:extLst>
          </p:nvPr>
        </p:nvGraphicFramePr>
        <p:xfrm>
          <a:off x="304800" y="1143000"/>
          <a:ext cx="8534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6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5943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University Affiliation -         Alleged Victim and Accused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00253109"/>
              </p:ext>
            </p:extLst>
          </p:nvPr>
        </p:nvGraphicFramePr>
        <p:xfrm>
          <a:off x="304800" y="1143000"/>
          <a:ext cx="8534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97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 Reports by Month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97427367"/>
              </p:ext>
            </p:extLst>
          </p:nvPr>
        </p:nvGraphicFramePr>
        <p:xfrm>
          <a:off x="381000" y="1090612"/>
          <a:ext cx="8458199" cy="553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66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Alleged Title IX Violations – Sorted by Location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38158061"/>
              </p:ext>
            </p:extLst>
          </p:nvPr>
        </p:nvGraphicFramePr>
        <p:xfrm>
          <a:off x="381000" y="1157287"/>
          <a:ext cx="8382000" cy="547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83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6808</TotalTime>
  <Words>202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Wingdings</vt:lpstr>
      <vt:lpstr>Office Theme</vt:lpstr>
      <vt:lpstr>      Title IX Update  Mikah K. Thompson Director of Affirmative Action/Title IX Coordinator     </vt:lpstr>
      <vt:lpstr>PowerPoint Presentation</vt:lpstr>
      <vt:lpstr>PowerPoint Presentation</vt:lpstr>
      <vt:lpstr>2015 Title IX Report</vt:lpstr>
      <vt:lpstr>114 Alleged Title IX Violations –      Sorted by Type</vt:lpstr>
      <vt:lpstr>17 Reports of Sexual Misconduct</vt:lpstr>
      <vt:lpstr>University Affiliation -         Alleged Victim and Accused</vt:lpstr>
      <vt:lpstr>Title IX Reports by Month</vt:lpstr>
      <vt:lpstr>Alleged Title IX Violations – Sorted by Location</vt:lpstr>
      <vt:lpstr>Interim Remedies and Accommodations - 66 Alleged Victims</vt:lpstr>
      <vt:lpstr>Equity Resolution Process Used to Resolve 14 Complaints</vt:lpstr>
      <vt:lpstr>Violence Prevention Efforts</vt:lpstr>
      <vt:lpstr>Questions?</vt:lpstr>
    </vt:vector>
  </TitlesOfParts>
  <Company>UMKC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mortonle</dc:creator>
  <cp:lastModifiedBy>Thompson, Mikah K.</cp:lastModifiedBy>
  <cp:revision>329</cp:revision>
  <cp:lastPrinted>2014-11-04T22:35:13Z</cp:lastPrinted>
  <dcterms:created xsi:type="dcterms:W3CDTF">2010-01-26T15:55:49Z</dcterms:created>
  <dcterms:modified xsi:type="dcterms:W3CDTF">2016-01-19T18:57:54Z</dcterms:modified>
</cp:coreProperties>
</file>