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1" r:id="rId1"/>
    <p:sldMasterId id="2147483833" r:id="rId2"/>
  </p:sldMasterIdLst>
  <p:notesMasterIdLst>
    <p:notesMasterId r:id="rId16"/>
  </p:notesMasterIdLst>
  <p:handoutMasterIdLst>
    <p:handoutMasterId r:id="rId17"/>
  </p:handoutMasterIdLst>
  <p:sldIdLst>
    <p:sldId id="386" r:id="rId3"/>
    <p:sldId id="387" r:id="rId4"/>
    <p:sldId id="388" r:id="rId5"/>
    <p:sldId id="403" r:id="rId6"/>
    <p:sldId id="402" r:id="rId7"/>
    <p:sldId id="381" r:id="rId8"/>
    <p:sldId id="383" r:id="rId9"/>
    <p:sldId id="392" r:id="rId10"/>
    <p:sldId id="393" r:id="rId11"/>
    <p:sldId id="394" r:id="rId12"/>
    <p:sldId id="395" r:id="rId13"/>
    <p:sldId id="398" r:id="rId14"/>
    <p:sldId id="404"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1"/>
    <a:srgbClr val="F8ED08"/>
    <a:srgbClr val="FFFBC1"/>
    <a:srgbClr val="FFF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56" autoAdjust="0"/>
    <p:restoredTop sz="64482" autoAdjust="0"/>
  </p:normalViewPr>
  <p:slideViewPr>
    <p:cSldViewPr snapToGrid="0">
      <p:cViewPr varScale="1">
        <p:scale>
          <a:sx n="94" d="100"/>
          <a:sy n="94" d="100"/>
        </p:scale>
        <p:origin x="102" y="41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Fund Balance</c:v>
                </c:pt>
              </c:strCache>
            </c:strRef>
          </c:tx>
          <c:spPr>
            <a:ln>
              <a:solidFill>
                <a:schemeClr val="accent1">
                  <a:lumMod val="50000"/>
                  <a:lumOff val="50000"/>
                </a:schemeClr>
              </a:solid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FY07</c:v>
                </c:pt>
                <c:pt idx="1">
                  <c:v>FY08</c:v>
                </c:pt>
                <c:pt idx="2">
                  <c:v>FY09</c:v>
                </c:pt>
                <c:pt idx="3">
                  <c:v>FY10</c:v>
                </c:pt>
                <c:pt idx="4">
                  <c:v>FY11</c:v>
                </c:pt>
                <c:pt idx="5">
                  <c:v>FY12</c:v>
                </c:pt>
                <c:pt idx="6">
                  <c:v>FY13</c:v>
                </c:pt>
                <c:pt idx="7">
                  <c:v>FY14</c:v>
                </c:pt>
                <c:pt idx="8">
                  <c:v>FY15</c:v>
                </c:pt>
              </c:strCache>
            </c:strRef>
          </c:cat>
          <c:val>
            <c:numRef>
              <c:f>Sheet1!$B$2:$B$10</c:f>
              <c:numCache>
                <c:formatCode>General</c:formatCode>
                <c:ptCount val="9"/>
                <c:pt idx="0">
                  <c:v>25.6</c:v>
                </c:pt>
                <c:pt idx="1">
                  <c:v>23.4</c:v>
                </c:pt>
                <c:pt idx="2">
                  <c:v>19.8</c:v>
                </c:pt>
                <c:pt idx="3">
                  <c:v>27</c:v>
                </c:pt>
                <c:pt idx="4">
                  <c:v>30.6</c:v>
                </c:pt>
                <c:pt idx="5">
                  <c:v>34.6</c:v>
                </c:pt>
                <c:pt idx="6">
                  <c:v>32.9</c:v>
                </c:pt>
                <c:pt idx="7">
                  <c:v>32.700000000000003</c:v>
                </c:pt>
                <c:pt idx="8">
                  <c:v>41</c:v>
                </c:pt>
              </c:numCache>
            </c:numRef>
          </c:val>
          <c:smooth val="0"/>
        </c:ser>
        <c:dLbls>
          <c:showLegendKey val="0"/>
          <c:showVal val="1"/>
          <c:showCatName val="0"/>
          <c:showSerName val="0"/>
          <c:showPercent val="0"/>
          <c:showBubbleSize val="0"/>
        </c:dLbls>
        <c:marker val="1"/>
        <c:smooth val="0"/>
        <c:axId val="189744408"/>
        <c:axId val="48620632"/>
      </c:lineChart>
      <c:catAx>
        <c:axId val="189744408"/>
        <c:scaling>
          <c:orientation val="minMax"/>
        </c:scaling>
        <c:delete val="0"/>
        <c:axPos val="b"/>
        <c:numFmt formatCode="General" sourceLinked="0"/>
        <c:majorTickMark val="none"/>
        <c:minorTickMark val="none"/>
        <c:tickLblPos val="low"/>
        <c:crossAx val="48620632"/>
        <c:crosses val="autoZero"/>
        <c:auto val="1"/>
        <c:lblAlgn val="ctr"/>
        <c:lblOffset val="100"/>
        <c:noMultiLvlLbl val="0"/>
      </c:catAx>
      <c:valAx>
        <c:axId val="48620632"/>
        <c:scaling>
          <c:orientation val="minMax"/>
        </c:scaling>
        <c:delete val="0"/>
        <c:axPos val="l"/>
        <c:majorGridlines/>
        <c:numFmt formatCode="&quot;$&quot;#,##0" sourceLinked="0"/>
        <c:majorTickMark val="none"/>
        <c:minorTickMark val="none"/>
        <c:tickLblPos val="nextTo"/>
        <c:crossAx val="189744408"/>
        <c:crosses val="autoZero"/>
        <c:crossBetween val="between"/>
      </c:valAx>
    </c:plotArea>
    <c:plotVisOnly val="1"/>
    <c:dispBlanksAs val="gap"/>
    <c:showDLblsOverMax val="0"/>
  </c:chart>
  <c:txPr>
    <a:bodyPr/>
    <a:lstStyle/>
    <a:p>
      <a:pPr>
        <a:defRPr sz="1400" baseline="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3DC362-08D5-4C74-BD06-F77265272262}" type="datetimeFigureOut">
              <a:rPr lang="en-US" smtClean="0"/>
              <a:t>9/4/2015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38962E-6445-45E9-AF8E-93B53192BDA3}" type="slidenum">
              <a:rPr lang="en-US" smtClean="0"/>
              <a:t>‹#›</a:t>
            </a:fld>
            <a:endParaRPr lang="en-US"/>
          </a:p>
        </p:txBody>
      </p:sp>
    </p:spTree>
    <p:extLst>
      <p:ext uri="{BB962C8B-B14F-4D97-AF65-F5344CB8AC3E}">
        <p14:creationId xmlns:p14="http://schemas.microsoft.com/office/powerpoint/2010/main" val="311799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255042-D48C-4059-98E6-6F69061B5D22}" type="datetimeFigureOut">
              <a:rPr lang="en-US" smtClean="0"/>
              <a:t>9/4/2015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507C6C-2FD4-494A-925D-430AA638E152}" type="slidenum">
              <a:rPr lang="en-US" smtClean="0"/>
              <a:t>‹#›</a:t>
            </a:fld>
            <a:endParaRPr lang="en-US"/>
          </a:p>
        </p:txBody>
      </p:sp>
    </p:spTree>
    <p:extLst>
      <p:ext uri="{BB962C8B-B14F-4D97-AF65-F5344CB8AC3E}">
        <p14:creationId xmlns:p14="http://schemas.microsoft.com/office/powerpoint/2010/main" val="117497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looking over all of the material for the curators off-site. I thought I would go ahead and start putting down some ideas about day two when you and I have to present about UMKC.</a:t>
            </a:r>
          </a:p>
          <a:p>
            <a:r>
              <a:rPr lang="en-US" dirty="0"/>
              <a:t> </a:t>
            </a:r>
          </a:p>
          <a:p>
            <a:r>
              <a:rPr lang="en-US" dirty="0"/>
              <a:t>It appears that I need to go first to talk about the five-year vision and key goals for the campus. A primary goal of ours that they are all aware of is our objective to get enrollment to 20,000 by 2020. I think I should explain why 20,000 by 2020, including the benefits to the university in reaching that number and identifying the assets we have that make the goal make sense.</a:t>
            </a:r>
          </a:p>
          <a:p>
            <a:r>
              <a:rPr lang="en-US" dirty="0"/>
              <a:t> </a:t>
            </a:r>
          </a:p>
          <a:p>
            <a:r>
              <a:rPr lang="en-US" b="1" u="sng" dirty="0"/>
              <a:t>First – the need for growth:</a:t>
            </a:r>
            <a:endParaRPr lang="en-US" dirty="0"/>
          </a:p>
          <a:p>
            <a:pPr lvl="0"/>
            <a:r>
              <a:rPr lang="en-US" dirty="0"/>
              <a:t>To meet the needs of the region we serve - Essential to achieve mission and vision</a:t>
            </a:r>
          </a:p>
          <a:p>
            <a:pPr lvl="0"/>
            <a:r>
              <a:rPr lang="en-US" dirty="0"/>
              <a:t>To create a healthy reserve balance - critical to developing a bankable balance sheet</a:t>
            </a:r>
          </a:p>
          <a:p>
            <a:pPr lvl="0"/>
            <a:r>
              <a:rPr lang="en-US" dirty="0"/>
              <a:t>To support competitive compensation and faculty and staff development</a:t>
            </a:r>
          </a:p>
          <a:p>
            <a:pPr lvl="0"/>
            <a:r>
              <a:rPr lang="en-US" dirty="0"/>
              <a:t>To support investment in research</a:t>
            </a:r>
          </a:p>
          <a:p>
            <a:r>
              <a:rPr lang="en-US" b="1" u="sng" dirty="0"/>
              <a:t>Why 20,000?</a:t>
            </a:r>
            <a:endParaRPr lang="en-US" dirty="0"/>
          </a:p>
          <a:p>
            <a:pPr lvl="0"/>
            <a:r>
              <a:rPr lang="en-US" dirty="0"/>
              <a:t>Balance large graduate and professional enrollment - greater than 5000</a:t>
            </a:r>
          </a:p>
          <a:p>
            <a:pPr lvl="0"/>
            <a:r>
              <a:rPr lang="en-US" dirty="0"/>
              <a:t>Target 75% to 80% undergraduate enrollment (typical – profitable) - 60% in 2008</a:t>
            </a:r>
          </a:p>
          <a:p>
            <a:pPr lvl="0"/>
            <a:r>
              <a:rPr lang="en-US" dirty="0"/>
              <a:t>Campus capacity for 20,000 is underutilized</a:t>
            </a:r>
          </a:p>
          <a:p>
            <a:r>
              <a:rPr lang="en-US" b="1" u="sng" dirty="0"/>
              <a:t>Assets to support growth:</a:t>
            </a:r>
            <a:endParaRPr lang="en-US" dirty="0"/>
          </a:p>
          <a:p>
            <a:pPr lvl="0"/>
            <a:r>
              <a:rPr lang="en-US" dirty="0"/>
              <a:t>13 to 1 student to faculty ratio</a:t>
            </a:r>
          </a:p>
          <a:p>
            <a:pPr lvl="0"/>
            <a:r>
              <a:rPr lang="en-US" dirty="0"/>
              <a:t>Over 50% of classes with 20 students or less</a:t>
            </a:r>
          </a:p>
          <a:p>
            <a:pPr lvl="0"/>
            <a:r>
              <a:rPr lang="en-US" dirty="0"/>
              <a:t>Regional employment demand – aligned with major university degree offerings</a:t>
            </a:r>
          </a:p>
          <a:p>
            <a:pPr lvl="0"/>
            <a:r>
              <a:rPr lang="en-US" dirty="0"/>
              <a:t>Significant community and philanthropic support</a:t>
            </a:r>
          </a:p>
          <a:p>
            <a:pPr lvl="0"/>
            <a:r>
              <a:rPr lang="en-US" dirty="0"/>
              <a:t>Undervalued regional asset – significant marketing opportunity</a:t>
            </a:r>
          </a:p>
          <a:p>
            <a:r>
              <a:rPr lang="en-US" b="1" u="sng" dirty="0"/>
              <a:t>Key initiatives:</a:t>
            </a:r>
            <a:endParaRPr lang="en-US" dirty="0"/>
          </a:p>
          <a:p>
            <a:pPr lvl="0"/>
            <a:r>
              <a:rPr lang="en-US" dirty="0" err="1"/>
              <a:t>OneUMKC</a:t>
            </a:r>
            <a:r>
              <a:rPr lang="en-US" dirty="0"/>
              <a:t> – Campus-wide focus on 20K by 2020 – achieve forecast developed by SAEM</a:t>
            </a:r>
          </a:p>
          <a:p>
            <a:pPr lvl="0"/>
            <a:r>
              <a:rPr lang="en-US" dirty="0"/>
              <a:t>Achieve retention, graduation and placement targets – expand online courses and utilization</a:t>
            </a:r>
          </a:p>
          <a:p>
            <a:pPr lvl="0"/>
            <a:r>
              <a:rPr lang="en-US" dirty="0"/>
              <a:t>Professional school pricing to market – differential tuition for SCE, BSM, Conservatory</a:t>
            </a:r>
          </a:p>
          <a:p>
            <a:pPr lvl="0"/>
            <a:r>
              <a:rPr lang="en-US" dirty="0"/>
              <a:t>Increase philanthropy – faculty chairs, scholarships, programs, major projects, etc.</a:t>
            </a:r>
          </a:p>
          <a:p>
            <a:r>
              <a:rPr lang="en-US" dirty="0"/>
              <a:t>All of the above initiatives will </a:t>
            </a:r>
            <a:r>
              <a:rPr lang="en-US" b="1" u="sng" dirty="0"/>
              <a:t>improve quality</a:t>
            </a:r>
            <a:r>
              <a:rPr lang="en-US" dirty="0"/>
              <a:t> by increasing the funding available to hire selectively and support research. Additional funding from additional students paying tuition and fees and philanthropy will </a:t>
            </a:r>
            <a:r>
              <a:rPr lang="en-US" b="1" u="sng" dirty="0"/>
              <a:t>minimize tuition and fee increases</a:t>
            </a:r>
            <a:r>
              <a:rPr lang="en-US" dirty="0"/>
              <a:t> and increase support for scholarships – a major impact for attracting, retaining and graduating our students. Given that 80% of our cost is in compensation and benefits, our low student to faculty ratio will allow </a:t>
            </a:r>
            <a:r>
              <a:rPr lang="en-US" b="1" u="sng" dirty="0"/>
              <a:t>efficient growth</a:t>
            </a:r>
            <a:r>
              <a:rPr lang="en-US" dirty="0"/>
              <a:t> in undergraduate enrollment.</a:t>
            </a:r>
          </a:p>
          <a:p>
            <a:r>
              <a:rPr lang="en-US" dirty="0"/>
              <a:t> </a:t>
            </a:r>
          </a:p>
          <a:p>
            <a:r>
              <a:rPr lang="en-US" dirty="0"/>
              <a:t>The plan will increase our cost for faculty, scholarships and marketing.  Online course development and research support (start-up funds aside from faculty compensation) is unknown but not expected to be significant in this case.</a:t>
            </a:r>
          </a:p>
          <a:p>
            <a:r>
              <a:rPr lang="en-US" dirty="0"/>
              <a:t> </a:t>
            </a:r>
          </a:p>
          <a:p>
            <a:r>
              <a:rPr lang="en-US" b="1" u="sng" dirty="0"/>
              <a:t>Pro forma development:</a:t>
            </a:r>
            <a:endParaRPr lang="en-US" dirty="0"/>
          </a:p>
          <a:p>
            <a:pPr lvl="0"/>
            <a:r>
              <a:rPr lang="en-US" dirty="0"/>
              <a:t>Look back at the past five years net tuition growth and project the next five years using the data from SAEM - assuming improved performance from our </a:t>
            </a:r>
            <a:r>
              <a:rPr lang="en-US" dirty="0" err="1"/>
              <a:t>OneUMKC</a:t>
            </a:r>
            <a:r>
              <a:rPr lang="en-US" dirty="0"/>
              <a:t> effort</a:t>
            </a:r>
          </a:p>
          <a:p>
            <a:pPr lvl="0"/>
            <a:r>
              <a:rPr lang="en-US" dirty="0"/>
              <a:t>Assume that we will double funded research with the attendant F&amp;A</a:t>
            </a:r>
          </a:p>
          <a:p>
            <a:pPr lvl="0"/>
            <a:r>
              <a:rPr lang="en-US" dirty="0"/>
              <a:t>Look back at the past five year’s growth in philanthropy and assume continued growth rate</a:t>
            </a:r>
          </a:p>
          <a:p>
            <a:pPr lvl="0"/>
            <a:r>
              <a:rPr lang="en-US" dirty="0"/>
              <a:t>Look back at past five year’s compensation and benefit cost and project from 2015 results at 2% to 3% growth per year</a:t>
            </a:r>
          </a:p>
          <a:p>
            <a:pPr lvl="0"/>
            <a:r>
              <a:rPr lang="en-US" dirty="0"/>
              <a:t>What can we assume about the benefits from shared services?</a:t>
            </a:r>
          </a:p>
          <a:p>
            <a:r>
              <a:rPr lang="en-US" dirty="0"/>
              <a:t>We need to get input from Lawrence about the need to invest in research.  Between us, while investing in research will satisfy to the system and others, it doesn’t move the needle for UMKC. Research does not pay for itself. It improves reputation and, theoretically, our ability to recruit top faculty but that has not proven to be a problem thus far. Increasing research will not, in the near-term, enhance our enrollment growth objectives.</a:t>
            </a:r>
          </a:p>
          <a:p>
            <a:r>
              <a:rPr lang="en-US" dirty="0"/>
              <a:t> </a:t>
            </a:r>
          </a:p>
          <a:p>
            <a:endParaRPr lang="en-US" dirty="0"/>
          </a:p>
        </p:txBody>
      </p:sp>
      <p:sp>
        <p:nvSpPr>
          <p:cNvPr id="4" name="Slide Number Placeholder 3"/>
          <p:cNvSpPr>
            <a:spLocks noGrp="1"/>
          </p:cNvSpPr>
          <p:nvPr>
            <p:ph type="sldNum" sz="quarter" idx="10"/>
          </p:nvPr>
        </p:nvSpPr>
        <p:spPr/>
        <p:txBody>
          <a:bodyPr/>
          <a:lstStyle/>
          <a:p>
            <a:fld id="{D4507C6C-2FD4-494A-925D-430AA638E152}" type="slidenum">
              <a:rPr lang="en-US" smtClean="0"/>
              <a:t>1</a:t>
            </a:fld>
            <a:endParaRPr lang="en-US"/>
          </a:p>
        </p:txBody>
      </p:sp>
    </p:spTree>
    <p:extLst>
      <p:ext uri="{BB962C8B-B14F-4D97-AF65-F5344CB8AC3E}">
        <p14:creationId xmlns:p14="http://schemas.microsoft.com/office/powerpoint/2010/main" val="338254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507C6C-2FD4-494A-925D-430AA638E152}" type="slidenum">
              <a:rPr lang="en-US" smtClean="0"/>
              <a:t>2</a:t>
            </a:fld>
            <a:endParaRPr lang="en-US"/>
          </a:p>
        </p:txBody>
      </p:sp>
    </p:spTree>
    <p:extLst>
      <p:ext uri="{BB962C8B-B14F-4D97-AF65-F5344CB8AC3E}">
        <p14:creationId xmlns:p14="http://schemas.microsoft.com/office/powerpoint/2010/main" val="342000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07C6C-2FD4-494A-925D-430AA638E152}" type="slidenum">
              <a:rPr lang="en-US" smtClean="0"/>
              <a:t>3</a:t>
            </a:fld>
            <a:endParaRPr lang="en-US"/>
          </a:p>
        </p:txBody>
      </p:sp>
    </p:spTree>
    <p:extLst>
      <p:ext uri="{BB962C8B-B14F-4D97-AF65-F5344CB8AC3E}">
        <p14:creationId xmlns:p14="http://schemas.microsoft.com/office/powerpoint/2010/main" val="90358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07C6C-2FD4-494A-925D-430AA638E15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2497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FFFFFF"/>
                </a:solidFill>
                <a:latin typeface="Helvetica"/>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797854-415C-4692-95C5-BEEEF12F7F51}" type="datetime1">
              <a:rPr lang="en-US" smtClean="0"/>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895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4F082-550A-454A-860F-FBC513B6D545}" type="datetime1">
              <a:rPr lang="en-US" smtClean="0"/>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309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122D5-CC4B-4CFA-8DA7-B42A5DCA7513}" type="datetime1">
              <a:rPr lang="en-US" smtClean="0"/>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761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197C8A-609D-43CE-BFEB-3C95A77DF581}" type="datetime1">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76857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920D4-C97A-4AF9-B9C0-875F323891C0}" type="datetime1">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2250663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3353E-C5C0-4A89-B944-E1096547311E}" type="datetime1">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170215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E0AE9-82C9-4D60-8B2F-0245A679E660}" type="datetime1">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39959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866A2-FAD8-418C-98CF-A46F17E07A47}" type="datetime1">
              <a:rPr lang="en-US" smtClean="0"/>
              <a:t>9/4/2015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3503353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9DA2E-DA72-454F-B088-C7F0A541C39E}" type="datetime1">
              <a:rPr lang="en-US" smtClean="0"/>
              <a:t>9/4/2015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129542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4AD8C-2EEF-4B9A-B0EF-26BE32E1160B}" type="datetime1">
              <a:rPr lang="en-US" smtClean="0"/>
              <a:t>9/4/2015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4198172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F94B0-0717-4420-A059-C0C22F9CD216}" type="datetime1">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299195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49F31-D849-40AE-9D3F-158EE0B48787}" type="datetime1">
              <a:rPr lang="en-US" smtClean="0"/>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a:t>
            </a:fld>
            <a:endParaRPr lang="en-US" dirty="0"/>
          </a:p>
        </p:txBody>
      </p:sp>
    </p:spTree>
    <p:extLst>
      <p:ext uri="{BB962C8B-B14F-4D97-AF65-F5344CB8AC3E}">
        <p14:creationId xmlns:p14="http://schemas.microsoft.com/office/powerpoint/2010/main" val="3172838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59AD3-17D1-4E68-B4E1-2D849F9947B6}" type="datetime1">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377026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FFF50-C26E-4363-8755-5A68696F4DE7}" type="datetime1">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1337228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35563-689F-4475-9E11-9E7642E453E6}" type="datetime1">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75A35-BBF8-6142-A822-4BC4CE95054E}" type="slidenum">
              <a:rPr lang="en-US" smtClean="0"/>
              <a:t>‹#›</a:t>
            </a:fld>
            <a:endParaRPr lang="en-US"/>
          </a:p>
        </p:txBody>
      </p:sp>
    </p:spTree>
    <p:extLst>
      <p:ext uri="{BB962C8B-B14F-4D97-AF65-F5344CB8AC3E}">
        <p14:creationId xmlns:p14="http://schemas.microsoft.com/office/powerpoint/2010/main" val="425308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98981-FAD3-473C-A4F5-6B2E67E989E0}" type="datetime1">
              <a:rPr lang="en-US" smtClean="0"/>
              <a:t>9/4/2015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633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02FDD-92CB-4E67-9A9E-8E5D711DEC79}" type="datetime1">
              <a:rPr lang="en-US" smtClean="0"/>
              <a:t>9/4/2015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987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D86CB-5F06-416C-BA99-853A45207ABA}" type="datetime1">
              <a:rPr lang="en-US" smtClean="0"/>
              <a:t>9/4/2015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672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4987B-9175-4612-BBC0-D909486DDC40}" type="datetime1">
              <a:rPr lang="en-US" smtClean="0"/>
              <a:t>9/4/2015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250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106A5-F3C5-435F-8A0F-013831F4CDE8}" type="datetime1">
              <a:rPr lang="en-US" smtClean="0"/>
              <a:t>9/4/2015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880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AB362-92DE-460B-A337-5D0F4811B351}" type="datetime1">
              <a:rPr lang="en-US" smtClean="0"/>
              <a:t>9/4/2015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6848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93F18-CF44-40EB-98C4-58A123FFE185}" type="datetime1">
              <a:rPr lang="en-US" smtClean="0"/>
              <a:t>9/4/2015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112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4530-07BD-4898-BDAC-00C70099934A}" type="datetime1">
              <a:rPr lang="en-US" smtClean="0"/>
              <a:t>9/4/2015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678671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386B2-7116-4C44-BDCC-A738DF31B2A8}" type="datetime1">
              <a:rPr lang="en-US" smtClean="0"/>
              <a:t>9/4/2015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75A35-BBF8-6142-A822-4BC4CE95054E}" type="slidenum">
              <a:rPr lang="en-US" smtClean="0"/>
              <a:t>‹#›</a:t>
            </a:fld>
            <a:endParaRPr lang="en-US"/>
          </a:p>
        </p:txBody>
      </p:sp>
    </p:spTree>
    <p:extLst>
      <p:ext uri="{BB962C8B-B14F-4D97-AF65-F5344CB8AC3E}">
        <p14:creationId xmlns:p14="http://schemas.microsoft.com/office/powerpoint/2010/main" val="74571773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lvl1pPr algn="ctr"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0"/>
            <a:ext cx="10363200" cy="1470025"/>
          </a:xfrm>
        </p:spPr>
        <p:txBody>
          <a:bodyPr/>
          <a:lstStyle/>
          <a:p>
            <a:r>
              <a:rPr lang="en-US" dirty="0" smtClean="0"/>
              <a:t>Strategic Growth Pla</a:t>
            </a:r>
            <a:r>
              <a:rPr lang="en-US" dirty="0"/>
              <a:t>n</a:t>
            </a:r>
          </a:p>
        </p:txBody>
      </p:sp>
      <p:sp>
        <p:nvSpPr>
          <p:cNvPr id="4" name="Subtitle 3"/>
          <p:cNvSpPr>
            <a:spLocks noGrp="1"/>
          </p:cNvSpPr>
          <p:nvPr>
            <p:ph type="subTitle" idx="1"/>
          </p:nvPr>
        </p:nvSpPr>
        <p:spPr>
          <a:xfrm>
            <a:off x="2025748" y="4941277"/>
            <a:ext cx="8534400" cy="1752600"/>
          </a:xfrm>
        </p:spPr>
        <p:txBody>
          <a:bodyPr/>
          <a:lstStyle/>
          <a:p>
            <a:r>
              <a:rPr lang="en-US" dirty="0" smtClean="0"/>
              <a:t>University of Missouri-Kansas City</a:t>
            </a:r>
          </a:p>
          <a:p>
            <a:r>
              <a:rPr lang="en-US" smtClean="0"/>
              <a:t>September </a:t>
            </a:r>
            <a:r>
              <a:rPr lang="en-US" dirty="0" smtClean="0"/>
              <a:t>9, 2015</a:t>
            </a:r>
            <a:endParaRPr lang="en-US" dirty="0"/>
          </a:p>
        </p:txBody>
      </p:sp>
      <p:pic>
        <p:nvPicPr>
          <p:cNvPr id="5" name="Picture 4" descr="UMKC Campus Poster.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4037" t="14180" r="18375" b="8783"/>
          <a:stretch/>
        </p:blipFill>
        <p:spPr>
          <a:xfrm>
            <a:off x="3127466" y="1375117"/>
            <a:ext cx="5937068" cy="3566160"/>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123534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1965" y="1318364"/>
            <a:ext cx="6151220" cy="4731708"/>
          </a:xfrm>
          <a:prstGeom prst="rect">
            <a:avLst/>
          </a:prstGeom>
        </p:spPr>
      </p:pic>
      <p:sp>
        <p:nvSpPr>
          <p:cNvPr id="2" name="Title 1"/>
          <p:cNvSpPr>
            <a:spLocks noGrp="1"/>
          </p:cNvSpPr>
          <p:nvPr>
            <p:ph type="title"/>
          </p:nvPr>
        </p:nvSpPr>
        <p:spPr>
          <a:xfrm>
            <a:off x="609600" y="175364"/>
            <a:ext cx="10972800" cy="1143000"/>
          </a:xfrm>
        </p:spPr>
        <p:txBody>
          <a:bodyPr>
            <a:normAutofit/>
          </a:bodyPr>
          <a:lstStyle/>
          <a:p>
            <a:r>
              <a:rPr lang="en-US" sz="4000" dirty="0" smtClean="0"/>
              <a:t>Instruction and Research Cost</a:t>
            </a:r>
            <a:br>
              <a:rPr lang="en-US" sz="4000" dirty="0" smtClean="0"/>
            </a:br>
            <a:r>
              <a:rPr lang="en-US" sz="2000" dirty="0" smtClean="0"/>
              <a:t>UMKC-14</a:t>
            </a:r>
            <a:endParaRPr lang="en-US" sz="2000" dirty="0"/>
          </a:p>
        </p:txBody>
      </p:sp>
      <p:sp>
        <p:nvSpPr>
          <p:cNvPr id="6" name="TextBox 5"/>
          <p:cNvSpPr txBox="1"/>
          <p:nvPr/>
        </p:nvSpPr>
        <p:spPr>
          <a:xfrm>
            <a:off x="7766347" y="2663032"/>
            <a:ext cx="4224293" cy="3693319"/>
          </a:xfrm>
          <a:prstGeom prst="rect">
            <a:avLst/>
          </a:prstGeom>
          <a:noFill/>
        </p:spPr>
        <p:txBody>
          <a:bodyPr wrap="square" rtlCol="0">
            <a:spAutoFit/>
          </a:bodyPr>
          <a:lstStyle/>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Lost NIH-funded faculty from Health Professional schools as well as School of Biological Sciences and College of Arts &amp; Sciences.</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Future growth: </a:t>
            </a:r>
            <a:r>
              <a:rPr lang="en-US" b="1" dirty="0">
                <a:latin typeface="Helvetica" panose="020B0604020202020204" pitchFamily="34" charset="0"/>
                <a:cs typeface="Helvetica" panose="020B0604020202020204" pitchFamily="34" charset="0"/>
              </a:rPr>
              <a:t>Bioinformatics, Personalized Medicine, Health </a:t>
            </a:r>
            <a:r>
              <a:rPr lang="en-US" b="1" dirty="0" smtClean="0">
                <a:latin typeface="Helvetica" panose="020B0604020202020204" pitchFamily="34" charset="0"/>
                <a:cs typeface="Helvetica" panose="020B0604020202020204" pitchFamily="34" charset="0"/>
              </a:rPr>
              <a:t>Outcomes, Material </a:t>
            </a:r>
            <a:r>
              <a:rPr lang="en-US" b="1" dirty="0">
                <a:latin typeface="Helvetica" panose="020B0604020202020204" pitchFamily="34" charset="0"/>
                <a:cs typeface="Helvetica" panose="020B0604020202020204" pitchFamily="34" charset="0"/>
              </a:rPr>
              <a:t>Science and Defense Threat Reduction </a:t>
            </a:r>
            <a:r>
              <a:rPr lang="en-US" b="1" dirty="0" smtClean="0">
                <a:latin typeface="Helvetica" panose="020B0604020202020204" pitchFamily="34" charset="0"/>
                <a:cs typeface="Helvetica" panose="020B0604020202020204" pitchFamily="34" charset="0"/>
              </a:rPr>
              <a:t>Strategies.</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Target: $40 million in research by 2020</a:t>
            </a:r>
          </a:p>
          <a:p>
            <a:pPr marL="285750" indent="-285750">
              <a:buFont typeface="Wingdings" panose="05000000000000000000" pitchFamily="2" charset="2"/>
              <a:buChar char="n"/>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4775A35-BBF8-6142-A822-4BC4CE95054E}" type="slidenum">
              <a:rPr lang="en-US" smtClean="0">
                <a:solidFill>
                  <a:schemeClr val="bg1"/>
                </a:solidFill>
              </a:rPr>
              <a:t>10</a:t>
            </a:fld>
            <a:endParaRPr lang="en-US">
              <a:solidFill>
                <a:schemeClr val="bg1"/>
              </a:solidFill>
            </a:endParaRPr>
          </a:p>
        </p:txBody>
      </p:sp>
    </p:spTree>
    <p:extLst>
      <p:ext uri="{BB962C8B-B14F-4D97-AF65-F5344CB8AC3E}">
        <p14:creationId xmlns:p14="http://schemas.microsoft.com/office/powerpoint/2010/main" val="76445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2859567"/>
              </p:ext>
            </p:extLst>
          </p:nvPr>
        </p:nvGraphicFramePr>
        <p:xfrm>
          <a:off x="1496844" y="830116"/>
          <a:ext cx="9059159" cy="5308237"/>
        </p:xfrm>
        <a:graphic>
          <a:graphicData uri="http://schemas.openxmlformats.org/drawingml/2006/table">
            <a:tbl>
              <a:tblPr firstRow="1" firstCol="1" bandRow="1">
                <a:tableStyleId>{5C22544A-7EE6-4342-B048-85BDC9FD1C3A}</a:tableStyleId>
              </a:tblPr>
              <a:tblGrid>
                <a:gridCol w="1888896"/>
                <a:gridCol w="1734670"/>
                <a:gridCol w="1519518"/>
                <a:gridCol w="2442938"/>
                <a:gridCol w="1473137"/>
              </a:tblGrid>
              <a:tr h="571794">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Unit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800" dirty="0" smtClean="0">
                          <a:effectLst/>
                          <a:latin typeface="Times New Roman" panose="02020603050405020304" pitchFamily="18" charset="0"/>
                          <a:ea typeface="+mn-ea"/>
                          <a:cs typeface="Times New Roman" panose="02020603050405020304" pitchFamily="18" charset="0"/>
                        </a:rPr>
                        <a:t>Standard</a:t>
                      </a:r>
                      <a:r>
                        <a:rPr lang="en-US" sz="1800" baseline="0" dirty="0" smtClean="0">
                          <a:effectLst/>
                          <a:latin typeface="Times New Roman" panose="02020603050405020304" pitchFamily="18" charset="0"/>
                          <a:ea typeface="+mn-ea"/>
                          <a:cs typeface="Times New Roman" panose="02020603050405020304" pitchFamily="18" charset="0"/>
                        </a:rPr>
                        <a:t> UG Tuition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Special </a:t>
                      </a:r>
                      <a:r>
                        <a:rPr lang="en-US" sz="1800" dirty="0" smtClean="0">
                          <a:effectLst/>
                          <a:latin typeface="Times New Roman" panose="02020603050405020304" pitchFamily="18" charset="0"/>
                          <a:cs typeface="Times New Roman" panose="02020603050405020304" pitchFamily="18" charset="0"/>
                        </a:rPr>
                        <a:t>Fees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Differential</a:t>
                      </a:r>
                      <a:r>
                        <a:rPr lang="en-US" sz="1800" baseline="0" dirty="0" smtClean="0">
                          <a:effectLst/>
                          <a:latin typeface="Times New Roman" panose="02020603050405020304" pitchFamily="18" charset="0"/>
                          <a:cs typeface="Times New Roman" panose="02020603050405020304" pitchFamily="18" charset="0"/>
                        </a:rPr>
                        <a:t> Tuition and Fees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Market</a:t>
                      </a:r>
                      <a:r>
                        <a:rPr lang="en-US" sz="1800" baseline="0" dirty="0" smtClean="0">
                          <a:effectLst/>
                          <a:latin typeface="Times New Roman" panose="02020603050405020304" pitchFamily="18" charset="0"/>
                          <a:cs typeface="Times New Roman" panose="02020603050405020304" pitchFamily="18" charset="0"/>
                        </a:rPr>
                        <a:t> pricing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Arts &amp; Sciences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b="1" dirty="0">
                          <a:effectLst/>
                          <a:latin typeface="calibriTimes New Roman"/>
                          <a:cs typeface="Times New Roman" panose="02020603050405020304" pitchFamily="18" charset="0"/>
                        </a:rPr>
                        <a:t>X</a:t>
                      </a:r>
                      <a:endParaRPr lang="en-US" sz="2400" b="1" dirty="0">
                        <a:effectLst/>
                        <a:latin typeface="calibriTimes New Roman"/>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Education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b="1" dirty="0" smtClean="0">
                          <a:effectLst/>
                          <a:latin typeface="calibriTimes New Roman"/>
                          <a:cs typeface="Times New Roman" panose="02020603050405020304" pitchFamily="18" charset="0"/>
                        </a:rPr>
                        <a:t>X</a:t>
                      </a:r>
                      <a:endParaRPr lang="en-US" sz="2400" b="1" dirty="0">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63696">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Biological Sciences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b="1" dirty="0" smtClean="0">
                          <a:effectLst/>
                          <a:latin typeface="calibriTimes New Roman"/>
                          <a:cs typeface="Times New Roman" panose="02020603050405020304" pitchFamily="18" charset="0"/>
                        </a:rPr>
                        <a:t>X</a:t>
                      </a:r>
                      <a:endParaRPr lang="en-US" sz="2400" b="1" dirty="0">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Nursing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b="1" dirty="0" smtClean="0">
                          <a:effectLst/>
                          <a:latin typeface="calibriTimes New Roman"/>
                          <a:cs typeface="Times New Roman" panose="02020603050405020304" pitchFamily="18" charset="0"/>
                        </a:rPr>
                        <a:t>X</a:t>
                      </a:r>
                      <a:endParaRPr lang="en-US" sz="2400" b="1" dirty="0">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lang="en-US" sz="2400" b="1" dirty="0" smtClean="0">
                          <a:effectLst/>
                          <a:latin typeface="calibriTimes New Roman"/>
                          <a:cs typeface="Times New Roman" panose="02020603050405020304" pitchFamily="18" charset="0"/>
                        </a:rPr>
                        <a:t>X </a:t>
                      </a:r>
                      <a:r>
                        <a:rPr lang="en-US" sz="1400" b="1" dirty="0" smtClean="0">
                          <a:effectLst/>
                          <a:latin typeface="calibriTimes New Roman"/>
                          <a:cs typeface="Times New Roman" panose="02020603050405020304" pitchFamily="18" charset="0"/>
                        </a:rPr>
                        <a:t>(grad only) </a:t>
                      </a:r>
                      <a:r>
                        <a:rPr lang="en-US" sz="2400" b="1" dirty="0" smtClean="0">
                          <a:solidFill>
                            <a:srgbClr val="0070C0"/>
                          </a:solidFill>
                          <a:effectLst/>
                          <a:latin typeface="calibriTimes New Roman"/>
                          <a:cs typeface="Times New Roman" panose="02020603050405020304" pitchFamily="18" charset="0"/>
                        </a:rPr>
                        <a:t>X</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Management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b="1" dirty="0" smtClean="0">
                          <a:effectLst/>
                          <a:latin typeface="calibriTimes New Roman"/>
                          <a:cs typeface="Times New Roman" panose="02020603050405020304" pitchFamily="18" charset="0"/>
                        </a:rPr>
                        <a:t> X</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63696">
                <a:tc>
                  <a:txBody>
                    <a:bodyPr/>
                    <a:lstStyle/>
                    <a:p>
                      <a:pPr marL="0" marR="0">
                        <a:lnSpc>
                          <a:spcPct val="107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Computing </a:t>
                      </a:r>
                      <a:r>
                        <a:rPr lang="en-US" sz="1800" dirty="0">
                          <a:effectLst/>
                          <a:latin typeface="Times New Roman" panose="02020603050405020304" pitchFamily="18" charset="0"/>
                          <a:cs typeface="Times New Roman" panose="02020603050405020304" pitchFamily="18" charset="0"/>
                        </a:rPr>
                        <a:t>&amp; </a:t>
                      </a:r>
                      <a:r>
                        <a:rPr lang="en-US" sz="1800" dirty="0" smtClean="0">
                          <a:effectLst/>
                          <a:latin typeface="Times New Roman" panose="02020603050405020304" pitchFamily="18" charset="0"/>
                          <a:cs typeface="Times New Roman" panose="02020603050405020304" pitchFamily="18" charset="0"/>
                        </a:rPr>
                        <a:t>Engineering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b="1" dirty="0" smtClean="0">
                          <a:effectLst/>
                          <a:latin typeface="calibriTimes New Roman"/>
                          <a:cs typeface="Times New Roman" panose="02020603050405020304" pitchFamily="18" charset="0"/>
                        </a:rPr>
                        <a:t>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Conservatory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gn="ctr">
                        <a:lnSpc>
                          <a:spcPct val="107000"/>
                        </a:lnSpc>
                        <a:spcBef>
                          <a:spcPts val="0"/>
                        </a:spcBef>
                        <a:spcAft>
                          <a:spcPts val="0"/>
                        </a:spcAft>
                      </a:pPr>
                      <a:r>
                        <a:rPr lang="en-US" sz="2400" b="1" dirty="0" smtClean="0">
                          <a:effectLst/>
                          <a:latin typeface="calibriTimes New Roman"/>
                          <a:cs typeface="Times New Roman" panose="02020603050405020304" pitchFamily="18" charset="0"/>
                        </a:rPr>
                        <a:t>X</a:t>
                      </a:r>
                      <a:endParaRPr lang="en-US" sz="2400" b="1" dirty="0">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b="1" dirty="0" smtClean="0">
                          <a:solidFill>
                            <a:srgbClr val="0070C0"/>
                          </a:solidFill>
                          <a:effectLst/>
                          <a:latin typeface="calibriTimes New Roman"/>
                          <a:cs typeface="Times New Roman" panose="02020603050405020304" pitchFamily="18" charset="0"/>
                        </a:rPr>
                        <a:t>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Medicine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b="1" dirty="0" smtClean="0">
                          <a:effectLst/>
                          <a:latin typeface="calibriTimes New Roman"/>
                          <a:cs typeface="Times New Roman" panose="02020603050405020304" pitchFamily="18" charset="0"/>
                        </a:rPr>
                        <a:t>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Pharmacy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endParaRPr lang="en-US"/>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lang="en-US" sz="2400" b="1" dirty="0" smtClean="0">
                          <a:effectLst/>
                          <a:latin typeface="calibriTimes New Roman"/>
                          <a:cs typeface="Times New Roman" panose="02020603050405020304" pitchFamily="18" charset="0"/>
                        </a:rPr>
                        <a:t>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r>
              <a:tr h="394488">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Dentistry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endParaRPr lang="en-US"/>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lang="en-US" sz="2400" b="1" dirty="0" smtClean="0">
                          <a:effectLst/>
                          <a:latin typeface="calibriTimes New Roman"/>
                          <a:cs typeface="Times New Roman" panose="02020603050405020304" pitchFamily="18" charset="0"/>
                        </a:rPr>
                        <a:t>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r>
              <a:tr h="350511">
                <a:tc>
                  <a:txBody>
                    <a:bodyPr/>
                    <a:lstStyle/>
                    <a:p>
                      <a:pPr marL="0" marR="0">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Law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endParaRPr lang="en-US" dirty="0"/>
                    </a:p>
                  </a:txBody>
                  <a:tcPr marL="68580" marR="68580" marT="0" marB="0"/>
                </a:tc>
                <a:tc>
                  <a:txBody>
                    <a:bodyPr/>
                    <a:lstStyle/>
                    <a:p>
                      <a:pPr marL="0" marR="0" algn="ctr">
                        <a:lnSpc>
                          <a:spcPct val="107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lang="en-US" sz="2400" b="1" dirty="0" smtClean="0">
                          <a:effectLst/>
                          <a:latin typeface="calibriTimes New Roman"/>
                          <a:cs typeface="Times New Roman" panose="02020603050405020304" pitchFamily="18" charset="0"/>
                        </a:rPr>
                        <a:t>X</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b="1" dirty="0" smtClean="0">
                          <a:solidFill>
                            <a:srgbClr val="0070C0"/>
                          </a:solidFill>
                          <a:effectLst/>
                          <a:latin typeface="calibriTimes New Roman"/>
                          <a:cs typeface="Times New Roman" panose="02020603050405020304" pitchFamily="18" charset="0"/>
                        </a:rPr>
                        <a:t>X</a:t>
                      </a:r>
                      <a:endParaRPr lang="en-US" sz="2400" b="1" dirty="0">
                        <a:solidFill>
                          <a:srgbClr val="0070C0"/>
                        </a:solidFill>
                        <a:effectLst/>
                        <a:latin typeface="calibriTimes New Roman"/>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TextBox 1"/>
          <p:cNvSpPr txBox="1"/>
          <p:nvPr/>
        </p:nvSpPr>
        <p:spPr>
          <a:xfrm>
            <a:off x="10556003" y="3066748"/>
            <a:ext cx="1612704" cy="3724096"/>
          </a:xfrm>
          <a:prstGeom prst="rect">
            <a:avLst/>
          </a:prstGeom>
          <a:noFill/>
        </p:spPr>
        <p:txBody>
          <a:bodyPr wrap="square" rtlCol="0">
            <a:spAutoFit/>
          </a:bodyPr>
          <a:lstStyle/>
          <a:p>
            <a:r>
              <a:rPr lang="en-US" b="1" dirty="0" smtClean="0">
                <a:latin typeface="calibriTimes New Roman"/>
                <a:cs typeface="Times New Roman" panose="02020603050405020304" pitchFamily="18" charset="0"/>
              </a:rPr>
              <a:t>X: Current </a:t>
            </a:r>
          </a:p>
          <a:p>
            <a:r>
              <a:rPr lang="en-US" b="1" dirty="0" smtClean="0">
                <a:solidFill>
                  <a:srgbClr val="0070C0"/>
                </a:solidFill>
                <a:latin typeface="calibriTimes New Roman"/>
                <a:cs typeface="Times New Roman" panose="02020603050405020304" pitchFamily="18" charset="0"/>
              </a:rPr>
              <a:t>X: Future </a:t>
            </a:r>
          </a:p>
          <a:p>
            <a:endParaRPr lang="en-US" b="1" dirty="0" smtClean="0">
              <a:solidFill>
                <a:srgbClr val="0070C0"/>
              </a:solidFill>
              <a:latin typeface="calibriTimes New Roman"/>
              <a:cs typeface="Times New Roman" panose="02020603050405020304" pitchFamily="18" charset="0"/>
            </a:endParaRPr>
          </a:p>
          <a:p>
            <a:pPr marL="285750" indent="-285750">
              <a:buFont typeface="Arial" panose="020B0604020202020204" pitchFamily="34" charset="0"/>
              <a:buChar char="•"/>
            </a:pPr>
            <a:r>
              <a:rPr lang="en-US" sz="1600" b="1" dirty="0" smtClean="0">
                <a:solidFill>
                  <a:srgbClr val="0070C0"/>
                </a:solidFill>
                <a:latin typeface="calibriTimes New Roman"/>
                <a:cs typeface="Times New Roman" panose="02020603050405020304" pitchFamily="18" charset="0"/>
              </a:rPr>
              <a:t>One size doesn’t fit all</a:t>
            </a:r>
            <a:endParaRPr lang="en-US" sz="1600" b="1" dirty="0">
              <a:solidFill>
                <a:srgbClr val="0070C0"/>
              </a:solidFill>
              <a:latin typeface="calibriTimes New Roman"/>
              <a:cs typeface="Times New Roman" panose="02020603050405020304" pitchFamily="18" charset="0"/>
            </a:endParaRPr>
          </a:p>
          <a:p>
            <a:endParaRPr lang="en-US" sz="1600" b="1" dirty="0" smtClean="0">
              <a:solidFill>
                <a:srgbClr val="0070C0"/>
              </a:solidFill>
              <a:latin typeface="calibriTimes New Roman"/>
              <a:cs typeface="Times New Roman" panose="02020603050405020304" pitchFamily="18" charset="0"/>
            </a:endParaRPr>
          </a:p>
          <a:p>
            <a:pPr marL="285750" indent="-285750">
              <a:buFont typeface="Arial" panose="020B0604020202020204" pitchFamily="34" charset="0"/>
              <a:buChar char="•"/>
            </a:pPr>
            <a:r>
              <a:rPr lang="en-US" sz="1600" b="1" dirty="0" smtClean="0">
                <a:solidFill>
                  <a:srgbClr val="0070C0"/>
                </a:solidFill>
                <a:latin typeface="calibriTimes New Roman"/>
                <a:cs typeface="Times New Roman" panose="02020603050405020304" pitchFamily="18" charset="0"/>
              </a:rPr>
              <a:t>Consulting agreement with UMSL</a:t>
            </a:r>
          </a:p>
          <a:p>
            <a:endParaRPr lang="en-US" b="1" dirty="0" smtClean="0">
              <a:solidFill>
                <a:srgbClr val="0070C0"/>
              </a:solidFill>
              <a:latin typeface="calibriTimes New Roman"/>
              <a:cs typeface="Times New Roman" panose="02020603050405020304" pitchFamily="18" charset="0"/>
            </a:endParaRPr>
          </a:p>
          <a:p>
            <a:endParaRPr lang="en-US" b="1" dirty="0">
              <a:solidFill>
                <a:srgbClr val="0070C0"/>
              </a:solidFill>
              <a:latin typeface="calibriTimes New Roman"/>
              <a:cs typeface="Times New Roman" panose="02020603050405020304" pitchFamily="18" charset="0"/>
            </a:endParaRPr>
          </a:p>
          <a:p>
            <a:endParaRPr lang="en-US" sz="1000" b="1" dirty="0">
              <a:latin typeface="calibriTimes New Roman"/>
              <a:ea typeface="Calibri" panose="020F0502020204030204" pitchFamily="34" charset="0"/>
              <a:cs typeface="Times New Roman" panose="02020603050405020304" pitchFamily="18" charset="0"/>
            </a:endParaRPr>
          </a:p>
          <a:p>
            <a:endParaRPr lang="en-US" dirty="0"/>
          </a:p>
        </p:txBody>
      </p:sp>
      <p:sp>
        <p:nvSpPr>
          <p:cNvPr id="3" name="Title 2"/>
          <p:cNvSpPr>
            <a:spLocks noGrp="1"/>
          </p:cNvSpPr>
          <p:nvPr>
            <p:ph type="title"/>
          </p:nvPr>
        </p:nvSpPr>
        <p:spPr>
          <a:xfrm>
            <a:off x="609600" y="0"/>
            <a:ext cx="10972800" cy="930442"/>
          </a:xfrm>
        </p:spPr>
        <p:txBody>
          <a:bodyPr>
            <a:normAutofit/>
          </a:bodyPr>
          <a:lstStyle/>
          <a:p>
            <a:r>
              <a:rPr lang="en-US" sz="4000" dirty="0" smtClean="0"/>
              <a:t>Tuition and Fee Strategies</a:t>
            </a:r>
            <a:endParaRPr lang="en-US" sz="4000" dirty="0"/>
          </a:p>
        </p:txBody>
      </p:sp>
      <p:sp>
        <p:nvSpPr>
          <p:cNvPr id="5" name="Slide Number Placeholder 4"/>
          <p:cNvSpPr>
            <a:spLocks noGrp="1"/>
          </p:cNvSpPr>
          <p:nvPr>
            <p:ph type="sldNum" sz="quarter" idx="12"/>
          </p:nvPr>
        </p:nvSpPr>
        <p:spPr/>
        <p:txBody>
          <a:bodyPr/>
          <a:lstStyle/>
          <a:p>
            <a:fld id="{C4775A35-BBF8-6142-A822-4BC4CE95054E}"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76256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55082A-9412-47DE-AFE5-9434B5D17E6E}" type="slidenum">
              <a:rPr lang="en-US" smtClean="0">
                <a:solidFill>
                  <a:schemeClr val="bg1"/>
                </a:solidFill>
              </a:rPr>
              <a:pPr/>
              <a:t>12</a:t>
            </a:fld>
            <a:endParaRPr lang="en-US" dirty="0">
              <a:solidFill>
                <a:schemeClr val="bg1"/>
              </a:solidFill>
            </a:endParaRPr>
          </a:p>
        </p:txBody>
      </p:sp>
      <p:sp>
        <p:nvSpPr>
          <p:cNvPr id="5" name="TextBox 4"/>
          <p:cNvSpPr txBox="1"/>
          <p:nvPr/>
        </p:nvSpPr>
        <p:spPr>
          <a:xfrm>
            <a:off x="2667001" y="1077218"/>
            <a:ext cx="184731" cy="369332"/>
          </a:xfrm>
          <a:prstGeom prst="rect">
            <a:avLst/>
          </a:prstGeom>
          <a:noFill/>
        </p:spPr>
        <p:txBody>
          <a:bodyPr wrap="none" rtlCol="0">
            <a:spAutoFit/>
          </a:bodyPr>
          <a:lstStyle/>
          <a:p>
            <a:endParaRPr lang="en-US" dirty="0"/>
          </a:p>
        </p:txBody>
      </p:sp>
      <p:sp>
        <p:nvSpPr>
          <p:cNvPr id="8" name="Title 5"/>
          <p:cNvSpPr txBox="1">
            <a:spLocks/>
          </p:cNvSpPr>
          <p:nvPr/>
        </p:nvSpPr>
        <p:spPr>
          <a:xfrm>
            <a:off x="609600" y="303550"/>
            <a:ext cx="109728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Helvetica"/>
                <a:ea typeface="+mj-ea"/>
                <a:cs typeface="Helvetica"/>
              </a:defRPr>
            </a:lvl1pPr>
          </a:lstStyle>
          <a:p>
            <a:r>
              <a:rPr lang="en-US" sz="4000" dirty="0" smtClean="0"/>
              <a:t>Operating Fund Reserves</a:t>
            </a:r>
            <a:endParaRPr lang="en-US" sz="4000" dirty="0"/>
          </a:p>
        </p:txBody>
      </p:sp>
      <p:sp>
        <p:nvSpPr>
          <p:cNvPr id="9" name="Rectangle 8"/>
          <p:cNvSpPr/>
          <p:nvPr/>
        </p:nvSpPr>
        <p:spPr>
          <a:xfrm>
            <a:off x="9470796" y="1323027"/>
            <a:ext cx="2721204" cy="5355312"/>
          </a:xfrm>
          <a:prstGeom prst="rect">
            <a:avLst/>
          </a:prstGeom>
        </p:spPr>
        <p:txBody>
          <a:bodyPr wrap="square">
            <a:spAutoFit/>
          </a:bodyPr>
          <a:lstStyle/>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Target Reserves: $90 million</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Reserves – All Funds: $87.7 million</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Total Endowments: $284 million FY2014</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Capital Campaign: $270 million (exceeding goal)</a:t>
            </a:r>
          </a:p>
          <a:p>
            <a:pPr marL="285750" indent="-285750">
              <a:buFont typeface="Wingdings" panose="05000000000000000000" pitchFamily="2" charset="2"/>
              <a:buChar char="n"/>
            </a:pPr>
            <a:endParaRPr lang="en-US" b="1"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 </a:t>
            </a:r>
            <a:r>
              <a:rPr lang="en-US" b="1" dirty="0" smtClean="0">
                <a:latin typeface="Helvetica" panose="020B0604020202020204" pitchFamily="34" charset="0"/>
                <a:cs typeface="Helvetica" panose="020B0604020202020204" pitchFamily="34" charset="0"/>
              </a:rPr>
              <a:t>   </a:t>
            </a:r>
            <a:r>
              <a:rPr lang="en-US" b="1" u="sng" dirty="0" smtClean="0">
                <a:latin typeface="Helvetica" panose="020B0604020202020204" pitchFamily="34" charset="0"/>
                <a:cs typeface="Helvetica" panose="020B0604020202020204" pitchFamily="34" charset="0"/>
              </a:rPr>
              <a:t>2015 Performance</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Modest revenue growth</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Efficient hiring practices</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Change in net assets $7.6 million</a:t>
            </a:r>
          </a:p>
          <a:p>
            <a:endParaRPr lang="en-US" b="1" dirty="0" smtClean="0">
              <a:latin typeface="Helvetica" panose="020B0604020202020204" pitchFamily="34" charset="0"/>
              <a:cs typeface="Helvetica" panose="020B0604020202020204" pitchFamily="34" charset="0"/>
            </a:endParaRPr>
          </a:p>
          <a:p>
            <a:endParaRPr lang="en-US" b="1" dirty="0" smtClean="0">
              <a:latin typeface="Helvetica" panose="020B0604020202020204" pitchFamily="34" charset="0"/>
              <a:cs typeface="Helvetica" panose="020B0604020202020204" pitchFamily="34" charset="0"/>
            </a:endParaRPr>
          </a:p>
        </p:txBody>
      </p:sp>
      <p:sp>
        <p:nvSpPr>
          <p:cNvPr id="3" name="TextBox 2"/>
          <p:cNvSpPr txBox="1"/>
          <p:nvPr/>
        </p:nvSpPr>
        <p:spPr>
          <a:xfrm>
            <a:off x="409008" y="1200189"/>
            <a:ext cx="430887" cy="1860885"/>
          </a:xfrm>
          <a:prstGeom prst="rect">
            <a:avLst/>
          </a:prstGeom>
          <a:noFill/>
        </p:spPr>
        <p:txBody>
          <a:bodyPr vert="vert270" wrap="square" rtlCol="0" anchor="ctr">
            <a:spAutoFit/>
          </a:bodyPr>
          <a:lstStyle/>
          <a:p>
            <a:r>
              <a:rPr lang="en-US" sz="1600" dirty="0" smtClean="0">
                <a:latin typeface="Arial" panose="020B0604020202020204" pitchFamily="34" charset="0"/>
                <a:cs typeface="Arial" panose="020B0604020202020204" pitchFamily="34" charset="0"/>
              </a:rPr>
              <a:t>Millions</a:t>
            </a:r>
            <a:endParaRPr lang="en-US" sz="1600" dirty="0">
              <a:latin typeface="Arial" panose="020B0604020202020204" pitchFamily="34"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470508376"/>
              </p:ext>
            </p:extLst>
          </p:nvPr>
        </p:nvGraphicFramePr>
        <p:xfrm>
          <a:off x="889669" y="1200189"/>
          <a:ext cx="8531352" cy="40416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648057" y="5272847"/>
            <a:ext cx="7676686" cy="707886"/>
          </a:xfrm>
          <a:prstGeom prst="rect">
            <a:avLst/>
          </a:prstGeom>
          <a:noFill/>
        </p:spPr>
        <p:txBody>
          <a:bodyPr wrap="square" rtlCol="0">
            <a:spAutoFit/>
          </a:bodyPr>
          <a:lstStyle/>
          <a:p>
            <a:r>
              <a:rPr lang="en-US" sz="1100" dirty="0">
                <a:solidFill>
                  <a:prstClr val="black"/>
                </a:solidFill>
              </a:rPr>
              <a:t>Campus received $11.4 m in FY2010 for Caring for Missourians.  Balances have been adjusted to exclude that one-time funding and corresponding expenses in subsequent years.</a:t>
            </a:r>
          </a:p>
          <a:p>
            <a:endParaRPr lang="en-US" dirty="0"/>
          </a:p>
        </p:txBody>
      </p:sp>
    </p:spTree>
    <p:extLst>
      <p:ext uri="{BB962C8B-B14F-4D97-AF65-F5344CB8AC3E}">
        <p14:creationId xmlns:p14="http://schemas.microsoft.com/office/powerpoint/2010/main" val="309768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for the Future</a:t>
            </a:r>
            <a:endParaRPr lang="en-US" dirty="0"/>
          </a:p>
        </p:txBody>
      </p:sp>
      <p:sp>
        <p:nvSpPr>
          <p:cNvPr id="3" name="Content Placeholder 2"/>
          <p:cNvSpPr>
            <a:spLocks noGrp="1"/>
          </p:cNvSpPr>
          <p:nvPr>
            <p:ph idx="1"/>
          </p:nvPr>
        </p:nvSpPr>
        <p:spPr/>
        <p:txBody>
          <a:bodyPr/>
          <a:lstStyle/>
          <a:p>
            <a:r>
              <a:rPr lang="en-US" dirty="0" smtClean="0"/>
              <a:t>High quality/efficient enrollment growth to 20,000 by 2020</a:t>
            </a:r>
          </a:p>
          <a:p>
            <a:r>
              <a:rPr lang="en-US" dirty="0" smtClean="0"/>
              <a:t>Optimize tuition and fee structure and scholarships</a:t>
            </a:r>
          </a:p>
          <a:p>
            <a:r>
              <a:rPr lang="en-US" dirty="0" smtClean="0"/>
              <a:t>Strategic investment in research and faculty/staff development</a:t>
            </a:r>
          </a:p>
          <a:p>
            <a:r>
              <a:rPr lang="en-US" dirty="0" smtClean="0"/>
              <a:t>Increased regional collaboration to increase student experiential learning</a:t>
            </a:r>
          </a:p>
          <a:p>
            <a:r>
              <a:rPr lang="en-US" dirty="0" smtClean="0"/>
              <a:t>Cost efficiencies/space utilization/shared services</a:t>
            </a:r>
            <a:endParaRPr lang="en-US" dirty="0"/>
          </a:p>
        </p:txBody>
      </p:sp>
      <p:sp>
        <p:nvSpPr>
          <p:cNvPr id="4" name="Slide Number Placeholder 3"/>
          <p:cNvSpPr>
            <a:spLocks noGrp="1"/>
          </p:cNvSpPr>
          <p:nvPr>
            <p:ph type="sldNum" sz="quarter" idx="12"/>
          </p:nvPr>
        </p:nvSpPr>
        <p:spPr/>
        <p:txBody>
          <a:bodyPr/>
          <a:lstStyle/>
          <a:p>
            <a:fld id="{C4775A35-BBF8-6142-A822-4BC4CE95054E}" type="slidenum">
              <a:rPr lang="en-US" smtClean="0">
                <a:solidFill>
                  <a:schemeClr val="bg1"/>
                </a:solidFill>
              </a:rPr>
              <a:t>13</a:t>
            </a:fld>
            <a:endParaRPr lang="en-US">
              <a:solidFill>
                <a:schemeClr val="bg1"/>
              </a:solidFill>
            </a:endParaRPr>
          </a:p>
        </p:txBody>
      </p:sp>
    </p:spTree>
    <p:extLst>
      <p:ext uri="{BB962C8B-B14F-4D97-AF65-F5344CB8AC3E}">
        <p14:creationId xmlns:p14="http://schemas.microsoft.com/office/powerpoint/2010/main" val="80410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263002" y="1286054"/>
            <a:ext cx="7956222" cy="3699441"/>
          </a:xfrm>
          <a:prstGeom prst="rect">
            <a:avLst/>
          </a:prstGeom>
        </p:spPr>
      </p:pic>
      <p:sp>
        <p:nvSpPr>
          <p:cNvPr id="6" name="TextBox 5"/>
          <p:cNvSpPr txBox="1"/>
          <p:nvPr/>
        </p:nvSpPr>
        <p:spPr>
          <a:xfrm>
            <a:off x="2263002" y="4985495"/>
            <a:ext cx="8962710" cy="1200329"/>
          </a:xfrm>
          <a:prstGeom prst="rect">
            <a:avLst/>
          </a:prstGeom>
          <a:noFill/>
        </p:spPr>
        <p:txBody>
          <a:bodyPr wrap="none" rtlCol="0">
            <a:spAutoFit/>
          </a:bodyPr>
          <a:lstStyle/>
          <a:p>
            <a:pPr marL="285750" indent="-285750">
              <a:buFont typeface="Wingdings" panose="05000000000000000000" pitchFamily="2" charset="2"/>
              <a:buChar char="n"/>
            </a:pPr>
            <a:r>
              <a:rPr lang="en-US" dirty="0" smtClean="0">
                <a:latin typeface="Helvetica" panose="020B0604020202020204" pitchFamily="34" charset="0"/>
                <a:cs typeface="Helvetica" panose="020B0604020202020204" pitchFamily="34" charset="0"/>
              </a:rPr>
              <a:t>34% of student FTEs generate 56% of tuition and fees (graduate and professional) </a:t>
            </a:r>
          </a:p>
          <a:p>
            <a:pPr marL="285750" indent="-285750">
              <a:buFont typeface="Wingdings" panose="05000000000000000000" pitchFamily="2" charset="2"/>
              <a:buChar char="n"/>
            </a:pPr>
            <a:r>
              <a:rPr lang="en-US" dirty="0" smtClean="0">
                <a:latin typeface="Helvetica" panose="020B0604020202020204" pitchFamily="34" charset="0"/>
                <a:cs typeface="Helvetica" panose="020B0604020202020204" pitchFamily="34" charset="0"/>
              </a:rPr>
              <a:t>Increase UG enrollment to 75%-80% to support mission and research</a:t>
            </a:r>
          </a:p>
          <a:p>
            <a:pPr marL="285750" indent="-285750">
              <a:buFont typeface="Wingdings" panose="05000000000000000000" pitchFamily="2" charset="2"/>
              <a:buChar char="n"/>
            </a:pPr>
            <a:r>
              <a:rPr lang="en-US" dirty="0" smtClean="0">
                <a:latin typeface="Helvetica" panose="020B0604020202020204" pitchFamily="34" charset="0"/>
                <a:cs typeface="Helvetica" panose="020B0604020202020204" pitchFamily="34" charset="0"/>
              </a:rPr>
              <a:t>UG demographic requires heavy investment</a:t>
            </a:r>
          </a:p>
          <a:p>
            <a:endParaRPr lang="en-US" dirty="0">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609600" y="305893"/>
            <a:ext cx="10972800" cy="1143000"/>
          </a:xfrm>
        </p:spPr>
        <p:txBody>
          <a:bodyPr>
            <a:normAutofit/>
          </a:bodyPr>
          <a:lstStyle/>
          <a:p>
            <a:r>
              <a:rPr lang="en-US" sz="4000" dirty="0">
                <a:latin typeface="Helvetica" panose="020B0604020202020204" pitchFamily="34" charset="0"/>
                <a:cs typeface="Helvetica" panose="020B0604020202020204" pitchFamily="34" charset="0"/>
              </a:rPr>
              <a:t>What Makes UMKC Different</a:t>
            </a:r>
            <a:r>
              <a:rPr lang="en-US" sz="4000" dirty="0" smtClean="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
            </a:r>
            <a:br>
              <a:rPr lang="en-US" dirty="0" smtClean="0">
                <a:latin typeface="Helvetica" panose="020B0604020202020204" pitchFamily="34" charset="0"/>
                <a:cs typeface="Helvetica" panose="020B0604020202020204" pitchFamily="34" charset="0"/>
              </a:rPr>
            </a:br>
            <a:r>
              <a:rPr lang="en-US" sz="2200" dirty="0" smtClean="0">
                <a:latin typeface="Helvetica" panose="020B0604020202020204" pitchFamily="34" charset="0"/>
                <a:cs typeface="Helvetica" panose="020B0604020202020204" pitchFamily="34" charset="0"/>
              </a:rPr>
              <a:t>UMKC-5</a:t>
            </a:r>
            <a:endParaRPr lang="en-US" sz="2200" dirty="0">
              <a:latin typeface="Helvetica" panose="020B0604020202020204" pitchFamily="34" charset="0"/>
              <a:cs typeface="Helvetica" panose="020B0604020202020204" pitchFamily="34" charset="0"/>
            </a:endParaRPr>
          </a:p>
        </p:txBody>
      </p:sp>
      <p:sp>
        <p:nvSpPr>
          <p:cNvPr id="3" name="Slide Number Placeholder 2"/>
          <p:cNvSpPr>
            <a:spLocks noGrp="1"/>
          </p:cNvSpPr>
          <p:nvPr>
            <p:ph type="sldNum" sz="quarter" idx="12"/>
          </p:nvPr>
        </p:nvSpPr>
        <p:spPr/>
        <p:txBody>
          <a:bodyPr/>
          <a:lstStyle/>
          <a:p>
            <a:fld id="{C4775A35-BBF8-6142-A822-4BC4CE95054E}"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573005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16" y="0"/>
            <a:ext cx="10515600" cy="1325563"/>
          </a:xfrm>
        </p:spPr>
        <p:txBody>
          <a:bodyPr>
            <a:normAutofit/>
          </a:bodyPr>
          <a:lstStyle/>
          <a:p>
            <a:pPr algn="ctr"/>
            <a:r>
              <a:rPr lang="en-US" sz="4000" dirty="0" smtClean="0"/>
              <a:t>UMKC</a:t>
            </a:r>
            <a:r>
              <a:rPr lang="en-US" sz="4000" b="1" dirty="0" smtClean="0"/>
              <a:t> </a:t>
            </a:r>
            <a:r>
              <a:rPr lang="en-US" sz="4000" dirty="0" smtClean="0"/>
              <a:t>vs. Narrowed Peer Set</a:t>
            </a:r>
            <a:endParaRPr lang="en-US" sz="40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022746469"/>
              </p:ext>
            </p:extLst>
          </p:nvPr>
        </p:nvGraphicFramePr>
        <p:xfrm>
          <a:off x="1763710" y="1072575"/>
          <a:ext cx="8919613" cy="4785360"/>
        </p:xfrm>
        <a:graphic>
          <a:graphicData uri="http://schemas.openxmlformats.org/drawingml/2006/table">
            <a:tbl>
              <a:tblPr firstRow="1" bandRow="1">
                <a:tableStyleId>{5C22544A-7EE6-4342-B048-85BDC9FD1C3A}</a:tableStyleId>
              </a:tblPr>
              <a:tblGrid>
                <a:gridCol w="2896792"/>
                <a:gridCol w="1027604"/>
                <a:gridCol w="1011972"/>
                <a:gridCol w="1153004"/>
                <a:gridCol w="995083"/>
                <a:gridCol w="1835158"/>
              </a:tblGrid>
              <a:tr h="329282">
                <a:tc>
                  <a:txBody>
                    <a:bodyPr/>
                    <a:lstStyle/>
                    <a:p>
                      <a:endParaRPr lang="en-US" dirty="0"/>
                    </a:p>
                  </a:txBody>
                  <a:tcPr>
                    <a:solidFill>
                      <a:srgbClr val="0070C0"/>
                    </a:solidFill>
                  </a:tcPr>
                </a:tc>
                <a:tc gridSpan="4">
                  <a:txBody>
                    <a:bodyPr/>
                    <a:lstStyle/>
                    <a:p>
                      <a:pPr algn="ctr"/>
                      <a:r>
                        <a:rPr lang="en-US" sz="2000" dirty="0" smtClean="0"/>
                        <a:t>Professional Schools</a:t>
                      </a:r>
                      <a:endParaRPr lang="en-US" sz="2000" dirty="0"/>
                    </a:p>
                  </a:txBody>
                  <a:tcPr>
                    <a:solidFill>
                      <a:srgbClr val="0070C0"/>
                    </a:solidFill>
                  </a:tcPr>
                </a:tc>
                <a:tc hMerge="1">
                  <a:txBody>
                    <a:bodyPr/>
                    <a:lstStyle/>
                    <a:p>
                      <a:endParaRPr lang="en-US" dirty="0"/>
                    </a:p>
                  </a:txBody>
                  <a:tcPr>
                    <a:solidFill>
                      <a:srgbClr val="0070C0"/>
                    </a:solidFill>
                  </a:tcPr>
                </a:tc>
                <a:tc hMerge="1">
                  <a:txBody>
                    <a:bodyPr/>
                    <a:lstStyle/>
                    <a:p>
                      <a:endParaRPr lang="en-US" dirty="0"/>
                    </a:p>
                  </a:txBody>
                  <a:tcPr>
                    <a:solidFill>
                      <a:srgbClr val="0070C0"/>
                    </a:solidFill>
                  </a:tcPr>
                </a:tc>
                <a:tc hMerge="1">
                  <a:txBody>
                    <a:bodyPr/>
                    <a:lstStyle/>
                    <a:p>
                      <a:endParaRPr lang="en-US" dirty="0"/>
                    </a:p>
                  </a:txBody>
                  <a:tcPr>
                    <a:solidFill>
                      <a:srgbClr val="0070C0"/>
                    </a:solidFill>
                  </a:tcPr>
                </a:tc>
                <a:tc>
                  <a:txBody>
                    <a:bodyPr/>
                    <a:lstStyle/>
                    <a:p>
                      <a:endParaRPr lang="en-US" dirty="0"/>
                    </a:p>
                  </a:txBody>
                  <a:tcPr>
                    <a:solidFill>
                      <a:srgbClr val="0070C0"/>
                    </a:solidFill>
                  </a:tcPr>
                </a:tc>
              </a:tr>
              <a:tr h="329282">
                <a:tc>
                  <a:txBody>
                    <a:bodyPr/>
                    <a:lstStyle/>
                    <a:p>
                      <a:pPr algn="ctr"/>
                      <a:r>
                        <a:rPr lang="en-US" b="1" dirty="0" smtClean="0">
                          <a:solidFill>
                            <a:schemeClr val="bg1"/>
                          </a:solidFill>
                        </a:rPr>
                        <a:t>University</a:t>
                      </a:r>
                      <a:endParaRPr lang="en-US" b="1" dirty="0">
                        <a:solidFill>
                          <a:schemeClr val="bg1"/>
                        </a:solidFill>
                      </a:endParaRPr>
                    </a:p>
                  </a:txBody>
                  <a:tcPr>
                    <a:solidFill>
                      <a:srgbClr val="0070C0"/>
                    </a:solidFill>
                  </a:tcPr>
                </a:tc>
                <a:tc>
                  <a:txBody>
                    <a:bodyPr/>
                    <a:lstStyle/>
                    <a:p>
                      <a:pPr algn="ctr"/>
                      <a:r>
                        <a:rPr lang="en-US" dirty="0" smtClean="0">
                          <a:solidFill>
                            <a:schemeClr val="bg1"/>
                          </a:solidFill>
                        </a:rPr>
                        <a:t>Dental</a:t>
                      </a:r>
                      <a:endParaRPr lang="en-US" dirty="0">
                        <a:solidFill>
                          <a:schemeClr val="bg1"/>
                        </a:solidFill>
                      </a:endParaRPr>
                    </a:p>
                  </a:txBody>
                  <a:tcPr>
                    <a:solidFill>
                      <a:srgbClr val="0070C0"/>
                    </a:solidFill>
                  </a:tcPr>
                </a:tc>
                <a:tc>
                  <a:txBody>
                    <a:bodyPr/>
                    <a:lstStyle/>
                    <a:p>
                      <a:pPr algn="ctr"/>
                      <a:r>
                        <a:rPr lang="en-US" dirty="0" smtClean="0">
                          <a:solidFill>
                            <a:schemeClr val="bg1"/>
                          </a:solidFill>
                        </a:rPr>
                        <a:t>Medical</a:t>
                      </a:r>
                      <a:endParaRPr lang="en-US" dirty="0">
                        <a:solidFill>
                          <a:schemeClr val="bg1"/>
                        </a:solidFill>
                      </a:endParaRPr>
                    </a:p>
                  </a:txBody>
                  <a:tcPr>
                    <a:solidFill>
                      <a:srgbClr val="0070C0"/>
                    </a:solidFill>
                  </a:tcPr>
                </a:tc>
                <a:tc>
                  <a:txBody>
                    <a:bodyPr/>
                    <a:lstStyle/>
                    <a:p>
                      <a:pPr algn="ctr"/>
                      <a:r>
                        <a:rPr lang="en-US" dirty="0" smtClean="0">
                          <a:solidFill>
                            <a:schemeClr val="bg1"/>
                          </a:solidFill>
                        </a:rPr>
                        <a:t>Pharmacy</a:t>
                      </a:r>
                      <a:endParaRPr lang="en-US" dirty="0">
                        <a:solidFill>
                          <a:schemeClr val="bg1"/>
                        </a:solidFill>
                      </a:endParaRPr>
                    </a:p>
                  </a:txBody>
                  <a:tcPr>
                    <a:solidFill>
                      <a:srgbClr val="0070C0"/>
                    </a:solidFill>
                  </a:tcPr>
                </a:tc>
                <a:tc>
                  <a:txBody>
                    <a:bodyPr/>
                    <a:lstStyle/>
                    <a:p>
                      <a:pPr algn="ctr"/>
                      <a:r>
                        <a:rPr lang="en-US" dirty="0" smtClean="0">
                          <a:solidFill>
                            <a:schemeClr val="bg1"/>
                          </a:solidFill>
                        </a:rPr>
                        <a:t>Law</a:t>
                      </a:r>
                      <a:endParaRPr lang="en-US" dirty="0">
                        <a:solidFill>
                          <a:schemeClr val="bg1"/>
                        </a:solidFill>
                      </a:endParaRPr>
                    </a:p>
                  </a:txBody>
                  <a:tcPr>
                    <a:solidFill>
                      <a:srgbClr val="0070C0"/>
                    </a:solidFill>
                  </a:tcPr>
                </a:tc>
                <a:tc>
                  <a:txBody>
                    <a:bodyPr/>
                    <a:lstStyle/>
                    <a:p>
                      <a:pPr algn="ctr"/>
                      <a:r>
                        <a:rPr lang="en-US" dirty="0" smtClean="0">
                          <a:solidFill>
                            <a:schemeClr val="bg1"/>
                          </a:solidFill>
                        </a:rPr>
                        <a:t>Conservatory</a:t>
                      </a:r>
                      <a:endParaRPr lang="en-US" dirty="0">
                        <a:solidFill>
                          <a:schemeClr val="bg1"/>
                        </a:solidFill>
                      </a:endParaRPr>
                    </a:p>
                  </a:txBody>
                  <a:tcPr>
                    <a:solidFill>
                      <a:srgbClr val="0070C0"/>
                    </a:solidFill>
                  </a:tcPr>
                </a:tc>
              </a:tr>
              <a:tr h="329282">
                <a:tc>
                  <a:txBody>
                    <a:bodyPr/>
                    <a:lstStyle/>
                    <a:p>
                      <a:r>
                        <a:rPr lang="en-US" dirty="0" smtClean="0"/>
                        <a:t>Cleveland</a:t>
                      </a:r>
                      <a:r>
                        <a:rPr lang="en-US" baseline="0" dirty="0" smtClean="0"/>
                        <a:t> State</a:t>
                      </a:r>
                      <a:endParaRPr lang="en-US" dirty="0"/>
                    </a:p>
                  </a:txBody>
                  <a:tcPr/>
                </a:tc>
                <a:tc>
                  <a:txBody>
                    <a:bodyPr/>
                    <a:lstStyle/>
                    <a:p>
                      <a:pPr algn="ctr"/>
                      <a:endParaRPr lang="en-US" dirty="0"/>
                    </a:p>
                  </a:txBody>
                  <a:tcPr/>
                </a:tc>
                <a:tc>
                  <a:txBody>
                    <a:bodyPr/>
                    <a:lstStyle/>
                    <a:p>
                      <a:pPr algn="ctr"/>
                      <a:endParaRPr lang="en-US" b="1" dirty="0"/>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endParaRPr lang="en-US" dirty="0"/>
                    </a:p>
                  </a:txBody>
                  <a:tcPr/>
                </a:tc>
              </a:tr>
              <a:tr h="329282">
                <a:tc>
                  <a:txBody>
                    <a:bodyPr/>
                    <a:lstStyle/>
                    <a:p>
                      <a:r>
                        <a:rPr lang="en-US" dirty="0" smtClean="0"/>
                        <a:t>East Tennessee</a:t>
                      </a:r>
                      <a:r>
                        <a:rPr lang="en-US" baseline="0" dirty="0" smtClean="0"/>
                        <a:t> State</a:t>
                      </a:r>
                      <a:endParaRPr lang="en-US" dirty="0"/>
                    </a:p>
                  </a:txBody>
                  <a:tcPr/>
                </a:tc>
                <a:tc>
                  <a:txBody>
                    <a:bodyPr/>
                    <a:lstStyle/>
                    <a:p>
                      <a:pPr algn="ctr"/>
                      <a:endParaRPr lang="en-US"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endParaRPr lang="en-US"/>
                    </a:p>
                  </a:txBody>
                  <a:tcPr/>
                </a:tc>
                <a:tc>
                  <a:txBody>
                    <a:bodyPr/>
                    <a:lstStyle/>
                    <a:p>
                      <a:pPr algn="ctr"/>
                      <a:endParaRPr lang="en-US"/>
                    </a:p>
                  </a:txBody>
                  <a:tcPr/>
                </a:tc>
              </a:tr>
              <a:tr h="329282">
                <a:tc>
                  <a:txBody>
                    <a:bodyPr/>
                    <a:lstStyle/>
                    <a:p>
                      <a:r>
                        <a:rPr lang="en-US" dirty="0" smtClean="0"/>
                        <a:t>U.</a:t>
                      </a:r>
                      <a:r>
                        <a:rPr lang="en-US" baseline="0" dirty="0" smtClean="0"/>
                        <a:t> of Akron</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r>
              <a:tr h="329282">
                <a:tc>
                  <a:txBody>
                    <a:bodyPr/>
                    <a:lstStyle/>
                    <a:p>
                      <a:r>
                        <a:rPr lang="en-US" dirty="0" smtClean="0"/>
                        <a:t>U. of Arkansas-Little Rock</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endParaRPr lang="en-US" b="1" dirty="0"/>
                    </a:p>
                  </a:txBody>
                  <a:tcPr/>
                </a:tc>
              </a:tr>
              <a:tr h="329282">
                <a:tc>
                  <a:txBody>
                    <a:bodyPr/>
                    <a:lstStyle/>
                    <a:p>
                      <a:r>
                        <a:rPr lang="en-US" dirty="0" smtClean="0"/>
                        <a:t>U.</a:t>
                      </a:r>
                      <a:r>
                        <a:rPr lang="en-US" baseline="0" dirty="0" smtClean="0"/>
                        <a:t> of Memphis</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endParaRPr lang="en-US"/>
                    </a:p>
                  </a:txBody>
                  <a:tcPr/>
                </a:tc>
              </a:tr>
              <a:tr h="329282">
                <a:tc>
                  <a:txBody>
                    <a:bodyPr/>
                    <a:lstStyle/>
                    <a:p>
                      <a:r>
                        <a:rPr lang="en-US" dirty="0" smtClean="0"/>
                        <a:t>U. of Nevada-Reno</a:t>
                      </a:r>
                      <a:endParaRPr lang="en-US" dirty="0"/>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endParaRPr lang="en-US" b="1" dirty="0"/>
                    </a:p>
                  </a:txBody>
                  <a:tcPr/>
                </a:tc>
                <a:tc>
                  <a:txBody>
                    <a:bodyPr/>
                    <a:lstStyle/>
                    <a:p>
                      <a:pPr algn="ctr"/>
                      <a:endParaRPr lang="en-US" dirty="0"/>
                    </a:p>
                  </a:txBody>
                  <a:tcPr/>
                </a:tc>
                <a:tc>
                  <a:txBody>
                    <a:bodyPr/>
                    <a:lstStyle/>
                    <a:p>
                      <a:pPr algn="ctr"/>
                      <a:endParaRPr lang="en-US"/>
                    </a:p>
                  </a:txBody>
                  <a:tcPr/>
                </a:tc>
              </a:tr>
              <a:tr h="329282">
                <a:tc>
                  <a:txBody>
                    <a:bodyPr/>
                    <a:lstStyle/>
                    <a:p>
                      <a:r>
                        <a:rPr lang="en-US" dirty="0" smtClean="0"/>
                        <a:t>U.</a:t>
                      </a:r>
                      <a:r>
                        <a:rPr lang="en-US" baseline="0" dirty="0" smtClean="0"/>
                        <a:t> of South Alabama</a:t>
                      </a:r>
                      <a:endParaRPr lang="en-US" dirty="0"/>
                    </a:p>
                  </a:txBody>
                  <a:tcPr/>
                </a:tc>
                <a:tc>
                  <a:txBody>
                    <a:bodyPr/>
                    <a:lstStyle/>
                    <a:p>
                      <a:pPr algn="ctr"/>
                      <a:endParaRPr lang="en-US" b="1"/>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endParaRPr lang="en-US" dirty="0"/>
                    </a:p>
                  </a:txBody>
                  <a:tcPr/>
                </a:tc>
                <a:tc>
                  <a:txBody>
                    <a:bodyPr/>
                    <a:lstStyle/>
                    <a:p>
                      <a:pPr algn="ctr"/>
                      <a:endParaRPr lang="en-US"/>
                    </a:p>
                  </a:txBody>
                  <a:tcPr/>
                </a:tc>
              </a:tr>
              <a:tr h="329282">
                <a:tc>
                  <a:txBody>
                    <a:bodyPr/>
                    <a:lstStyle/>
                    <a:p>
                      <a:r>
                        <a:rPr lang="en-US" dirty="0" smtClean="0"/>
                        <a:t>U. of</a:t>
                      </a:r>
                      <a:r>
                        <a:rPr lang="en-US" baseline="0" dirty="0" smtClean="0"/>
                        <a:t> Toledo</a:t>
                      </a:r>
                      <a:endParaRPr lang="en-US"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r>
                        <a:rPr lang="en-US" b="1" dirty="0" smtClean="0"/>
                        <a:t>X</a:t>
                      </a:r>
                      <a:endParaRPr lang="en-US" b="1" dirty="0"/>
                    </a:p>
                  </a:txBody>
                  <a:tcPr/>
                </a:tc>
                <a:tc>
                  <a:txBody>
                    <a:bodyPr/>
                    <a:lstStyle/>
                    <a:p>
                      <a:pPr algn="ctr"/>
                      <a:endParaRPr lang="en-US" b="1"/>
                    </a:p>
                  </a:txBody>
                  <a:tcPr/>
                </a:tc>
              </a:tr>
              <a:tr h="329282">
                <a:tc>
                  <a:txBody>
                    <a:bodyPr/>
                    <a:lstStyle/>
                    <a:p>
                      <a:r>
                        <a:rPr lang="en-US" dirty="0" smtClean="0"/>
                        <a:t>U. of</a:t>
                      </a:r>
                      <a:r>
                        <a:rPr lang="en-US" baseline="0" dirty="0" smtClean="0"/>
                        <a:t> Wisconsin-Milwaukee</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b="1" dirty="0"/>
                    </a:p>
                  </a:txBody>
                  <a:tcPr/>
                </a:tc>
                <a:tc>
                  <a:txBody>
                    <a:bodyPr/>
                    <a:lstStyle/>
                    <a:p>
                      <a:pPr algn="ctr"/>
                      <a:r>
                        <a:rPr lang="en-US" b="1" dirty="0" smtClean="0"/>
                        <a:t>X</a:t>
                      </a:r>
                      <a:endParaRPr lang="en-US" b="1" dirty="0"/>
                    </a:p>
                  </a:txBody>
                  <a:tcPr/>
                </a:tc>
              </a:tr>
              <a:tr h="329282">
                <a:tc>
                  <a:txBody>
                    <a:bodyPr/>
                    <a:lstStyle/>
                    <a:p>
                      <a:r>
                        <a:rPr lang="en-US" dirty="0" smtClean="0"/>
                        <a:t>Wright State</a:t>
                      </a:r>
                      <a:endParaRPr lang="en-US" dirty="0"/>
                    </a:p>
                  </a:txBody>
                  <a:tcPr/>
                </a:tc>
                <a:tc>
                  <a:txBody>
                    <a:bodyPr/>
                    <a:lstStyle/>
                    <a:p>
                      <a:pPr algn="ctr"/>
                      <a:endParaRPr lang="en-US" b="1" dirty="0"/>
                    </a:p>
                  </a:txBody>
                  <a:tcPr/>
                </a:tc>
                <a:tc>
                  <a:txBody>
                    <a:bodyPr/>
                    <a:lstStyle/>
                    <a:p>
                      <a:pPr algn="ctr"/>
                      <a:r>
                        <a:rPr lang="en-US" b="1" dirty="0" smtClean="0"/>
                        <a:t>X</a:t>
                      </a:r>
                      <a:endParaRPr lang="en-US" b="1" dirty="0"/>
                    </a:p>
                  </a:txBody>
                  <a:tcPr/>
                </a:tc>
                <a:tc>
                  <a:txBody>
                    <a:bodyPr/>
                    <a:lstStyle/>
                    <a:p>
                      <a:pPr algn="ctr"/>
                      <a:endParaRPr lang="en-US" b="1"/>
                    </a:p>
                  </a:txBody>
                  <a:tcPr/>
                </a:tc>
                <a:tc>
                  <a:txBody>
                    <a:bodyPr/>
                    <a:lstStyle/>
                    <a:p>
                      <a:pPr algn="ctr"/>
                      <a:endParaRPr lang="en-US" b="1" dirty="0"/>
                    </a:p>
                  </a:txBody>
                  <a:tcPr/>
                </a:tc>
                <a:tc>
                  <a:txBody>
                    <a:bodyPr/>
                    <a:lstStyle/>
                    <a:p>
                      <a:pPr algn="ctr"/>
                      <a:endParaRPr lang="en-US" b="1" dirty="0"/>
                    </a:p>
                  </a:txBody>
                  <a:tcPr/>
                </a:tc>
              </a:tr>
              <a:tr h="329282">
                <a:tc>
                  <a:txBody>
                    <a:bodyPr/>
                    <a:lstStyle/>
                    <a:p>
                      <a:r>
                        <a:rPr lang="en-US" smtClean="0"/>
                        <a:t>UMKC</a:t>
                      </a:r>
                      <a:endParaRPr lang="en-US" dirty="0"/>
                    </a:p>
                  </a:txBody>
                  <a:tcPr>
                    <a:solidFill>
                      <a:srgbClr val="F8ED0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X</a:t>
                      </a:r>
                      <a:endParaRPr lang="en-US" b="1" dirty="0"/>
                    </a:p>
                  </a:txBody>
                  <a:tcPr>
                    <a:solidFill>
                      <a:srgbClr val="F8ED0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X</a:t>
                      </a:r>
                      <a:endParaRPr lang="en-US" b="1" dirty="0"/>
                    </a:p>
                  </a:txBody>
                  <a:tcPr>
                    <a:solidFill>
                      <a:srgbClr val="F8ED0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X</a:t>
                      </a:r>
                      <a:endParaRPr lang="en-US" b="1" dirty="0"/>
                    </a:p>
                  </a:txBody>
                  <a:tcPr>
                    <a:solidFill>
                      <a:srgbClr val="F8ED0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X</a:t>
                      </a:r>
                      <a:endParaRPr lang="en-US" b="1" dirty="0"/>
                    </a:p>
                  </a:txBody>
                  <a:tcPr>
                    <a:solidFill>
                      <a:srgbClr val="F8ED0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t>X</a:t>
                      </a:r>
                      <a:endParaRPr lang="en-US" b="1" dirty="0"/>
                    </a:p>
                  </a:txBody>
                  <a:tcPr>
                    <a:solidFill>
                      <a:srgbClr val="F8ED08"/>
                    </a:solidFill>
                  </a:tcPr>
                </a:tc>
              </a:tr>
            </a:tbl>
          </a:graphicData>
        </a:graphic>
      </p:graphicFrame>
      <p:sp>
        <p:nvSpPr>
          <p:cNvPr id="3" name="TextBox 2"/>
          <p:cNvSpPr txBox="1"/>
          <p:nvPr/>
        </p:nvSpPr>
        <p:spPr>
          <a:xfrm>
            <a:off x="5938067" y="5963023"/>
            <a:ext cx="5543249" cy="369332"/>
          </a:xfrm>
          <a:prstGeom prst="rect">
            <a:avLst/>
          </a:prstGeom>
          <a:noFill/>
        </p:spPr>
        <p:txBody>
          <a:bodyPr wrap="none" rtlCol="0">
            <a:spAutoFit/>
          </a:bodyPr>
          <a:lstStyle/>
          <a:p>
            <a:pPr marL="285750" indent="-285750">
              <a:buFont typeface="Wingdings" panose="05000000000000000000" pitchFamily="2" charset="2"/>
              <a:buChar char="n"/>
            </a:pPr>
            <a:r>
              <a:rPr lang="en-US" b="1" dirty="0" smtClean="0"/>
              <a:t>UMKC 34% </a:t>
            </a:r>
            <a:r>
              <a:rPr lang="en-US" b="1" dirty="0"/>
              <a:t>graduate/professional vs</a:t>
            </a:r>
            <a:r>
              <a:rPr lang="en-US" b="1" dirty="0" smtClean="0"/>
              <a:t>. 20.9% for peers</a:t>
            </a:r>
            <a:endParaRPr lang="en-US" b="1" dirty="0"/>
          </a:p>
        </p:txBody>
      </p:sp>
      <p:sp>
        <p:nvSpPr>
          <p:cNvPr id="4" name="Slide Number Placeholder 3"/>
          <p:cNvSpPr>
            <a:spLocks noGrp="1"/>
          </p:cNvSpPr>
          <p:nvPr>
            <p:ph type="sldNum" sz="quarter" idx="12"/>
          </p:nvPr>
        </p:nvSpPr>
        <p:spPr/>
        <p:txBody>
          <a:bodyPr/>
          <a:lstStyle/>
          <a:p>
            <a:fld id="{C4775A35-BBF8-6142-A822-4BC4CE95054E}"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1695260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9499" y="3140567"/>
            <a:ext cx="4235026" cy="4165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226416" y="1054988"/>
            <a:ext cx="5193423" cy="4165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193031" y="3348847"/>
            <a:ext cx="5226808" cy="4165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04334" y="983751"/>
            <a:ext cx="4235026" cy="4165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7381"/>
            <a:ext cx="10972800" cy="1143000"/>
          </a:xfrm>
        </p:spPr>
        <p:txBody>
          <a:bodyPr>
            <a:normAutofit/>
          </a:bodyPr>
          <a:lstStyle/>
          <a:p>
            <a:r>
              <a:rPr lang="en-US" sz="4000" dirty="0" smtClean="0"/>
              <a:t>UMKC’s Unique Potential</a:t>
            </a:r>
            <a:endParaRPr lang="en-US" sz="4000" dirty="0"/>
          </a:p>
        </p:txBody>
      </p:sp>
      <p:sp>
        <p:nvSpPr>
          <p:cNvPr id="4" name="Text Placeholder 3"/>
          <p:cNvSpPr>
            <a:spLocks noGrp="1"/>
          </p:cNvSpPr>
          <p:nvPr>
            <p:ph type="body" idx="1"/>
          </p:nvPr>
        </p:nvSpPr>
        <p:spPr>
          <a:xfrm>
            <a:off x="806451" y="779543"/>
            <a:ext cx="4131310" cy="639762"/>
          </a:xfrm>
        </p:spPr>
        <p:txBody>
          <a:bodyPr/>
          <a:lstStyle/>
          <a:p>
            <a:r>
              <a:rPr lang="en-US" dirty="0" smtClean="0">
                <a:solidFill>
                  <a:schemeClr val="bg1"/>
                </a:solidFill>
              </a:rPr>
              <a:t>Comprehensive University</a:t>
            </a:r>
            <a:endParaRPr lang="en-US" dirty="0">
              <a:solidFill>
                <a:schemeClr val="bg1"/>
              </a:solidFill>
            </a:endParaRPr>
          </a:p>
        </p:txBody>
      </p:sp>
      <p:sp>
        <p:nvSpPr>
          <p:cNvPr id="5" name="Content Placeholder 4"/>
          <p:cNvSpPr>
            <a:spLocks noGrp="1"/>
          </p:cNvSpPr>
          <p:nvPr>
            <p:ph sz="half" idx="2"/>
          </p:nvPr>
        </p:nvSpPr>
        <p:spPr>
          <a:xfrm>
            <a:off x="806450" y="1410032"/>
            <a:ext cx="5386917" cy="1745961"/>
          </a:xfrm>
        </p:spPr>
        <p:txBody>
          <a:bodyPr>
            <a:normAutofit fontScale="92500" lnSpcReduction="20000"/>
          </a:bodyPr>
          <a:lstStyle/>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Four professional schools</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Conservatory of Music and Dance</a:t>
            </a:r>
          </a:p>
          <a:p>
            <a:pPr marL="285750" indent="-285750">
              <a:buFont typeface="Arial" panose="020B0604020202020204" pitchFamily="34" charset="0"/>
              <a:buChar char="•"/>
            </a:pPr>
            <a:r>
              <a:rPr lang="en-US" sz="2000" dirty="0">
                <a:latin typeface="Helvetica" panose="020B0604020202020204" pitchFamily="34" charset="0"/>
                <a:cs typeface="Helvetica" panose="020B0604020202020204" pitchFamily="34" charset="0"/>
              </a:rPr>
              <a:t>Growing schools of </a:t>
            </a:r>
            <a:r>
              <a:rPr lang="en-US" sz="2000" dirty="0" smtClean="0">
                <a:latin typeface="Helvetica" panose="020B0604020202020204" pitchFamily="34" charset="0"/>
                <a:cs typeface="Helvetica" panose="020B0604020202020204" pitchFamily="34" charset="0"/>
              </a:rPr>
              <a:t>Engineering and Management</a:t>
            </a:r>
            <a:endParaRPr lang="en-US" sz="20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2000" dirty="0" smtClean="0">
                <a:latin typeface="Helvetica" panose="020B0604020202020204" pitchFamily="34" charset="0"/>
                <a:cs typeface="Helvetica" panose="020B0604020202020204" pitchFamily="34" charset="0"/>
              </a:rPr>
              <a:t>Arts and Sciences; Schools of Education, Biological Sciences and Nursing</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endParaRPr lang="en-US" dirty="0"/>
          </a:p>
        </p:txBody>
      </p:sp>
      <p:sp>
        <p:nvSpPr>
          <p:cNvPr id="6" name="Text Placeholder 5"/>
          <p:cNvSpPr>
            <a:spLocks noGrp="1"/>
          </p:cNvSpPr>
          <p:nvPr>
            <p:ph type="body" sz="quarter" idx="3"/>
          </p:nvPr>
        </p:nvSpPr>
        <p:spPr>
          <a:xfrm>
            <a:off x="6159982" y="841507"/>
            <a:ext cx="5389033" cy="639762"/>
          </a:xfrm>
        </p:spPr>
        <p:txBody>
          <a:bodyPr/>
          <a:lstStyle/>
          <a:p>
            <a:r>
              <a:rPr lang="en-US" dirty="0" smtClean="0">
                <a:solidFill>
                  <a:schemeClr val="bg1"/>
                </a:solidFill>
              </a:rPr>
              <a:t>Extraordinary Community Support</a:t>
            </a:r>
            <a:endParaRPr lang="en-US" dirty="0">
              <a:solidFill>
                <a:schemeClr val="bg1"/>
              </a:solidFill>
            </a:endParaRPr>
          </a:p>
        </p:txBody>
      </p:sp>
      <p:sp>
        <p:nvSpPr>
          <p:cNvPr id="7" name="Content Placeholder 6"/>
          <p:cNvSpPr>
            <a:spLocks noGrp="1"/>
          </p:cNvSpPr>
          <p:nvPr>
            <p:ph sz="quarter" idx="4"/>
          </p:nvPr>
        </p:nvSpPr>
        <p:spPr>
          <a:xfrm>
            <a:off x="6159982" y="1481269"/>
            <a:ext cx="5555287" cy="2139119"/>
          </a:xfrm>
        </p:spPr>
        <p:txBody>
          <a:bodyPr>
            <a:normAutofit fontScale="85000" lnSpcReduction="10000"/>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Diverse and growing businesses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Chambers Big 5 Ideas – all involve UMKC</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Realization – KC needs a top tier University</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Unique partners – e.g. Kauffman Foundation</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Philanthropy – highest per </a:t>
            </a:r>
            <a:r>
              <a:rPr lang="en-US" dirty="0" smtClean="0">
                <a:latin typeface="Helvetica" panose="020B0604020202020204" pitchFamily="34" charset="0"/>
                <a:cs typeface="Helvetica" panose="020B0604020202020204" pitchFamily="34" charset="0"/>
              </a:rPr>
              <a:t>capita/KC-centric</a:t>
            </a:r>
            <a:endParaRPr lang="en-US" dirty="0">
              <a:latin typeface="Helvetica" panose="020B0604020202020204" pitchFamily="34" charset="0"/>
              <a:cs typeface="Helvetica" panose="020B0604020202020204" pitchFamily="34" charset="0"/>
            </a:endParaRPr>
          </a:p>
          <a:p>
            <a:endParaRPr lang="en-US" dirty="0"/>
          </a:p>
        </p:txBody>
      </p:sp>
      <p:sp>
        <p:nvSpPr>
          <p:cNvPr id="9" name="Text Placeholder 3"/>
          <p:cNvSpPr txBox="1">
            <a:spLocks/>
          </p:cNvSpPr>
          <p:nvPr/>
        </p:nvSpPr>
        <p:spPr>
          <a:xfrm>
            <a:off x="839500" y="2936809"/>
            <a:ext cx="5386917"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Helvetica"/>
                <a:ea typeface="+mn-ea"/>
                <a:cs typeface="Helvetica"/>
              </a:defRPr>
            </a:lvl1pPr>
            <a:lvl2pPr marL="457200" indent="0" algn="l" defTabSz="457200" rtl="0" eaLnBrk="1" latinLnBrk="0" hangingPunct="1">
              <a:spcBef>
                <a:spcPct val="20000"/>
              </a:spcBef>
              <a:buFont typeface="Arial"/>
              <a:buNone/>
              <a:defRPr sz="2000" b="1"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1800" b="1"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1600" b="1"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1600" b="1" kern="1200">
                <a:solidFill>
                  <a:schemeClr val="tx1"/>
                </a:solidFill>
                <a:latin typeface="Helvetica"/>
                <a:ea typeface="+mn-ea"/>
                <a:cs typeface="Helvetic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bg1"/>
                </a:solidFill>
              </a:rPr>
              <a:t>Capacity to Grow</a:t>
            </a:r>
            <a:endParaRPr lang="en-US" dirty="0">
              <a:solidFill>
                <a:schemeClr val="bg1"/>
              </a:solidFill>
            </a:endParaRPr>
          </a:p>
        </p:txBody>
      </p:sp>
      <p:sp>
        <p:nvSpPr>
          <p:cNvPr id="10" name="Content Placeholder 4"/>
          <p:cNvSpPr txBox="1">
            <a:spLocks/>
          </p:cNvSpPr>
          <p:nvPr/>
        </p:nvSpPr>
        <p:spPr>
          <a:xfrm>
            <a:off x="905934" y="3576570"/>
            <a:ext cx="5386917" cy="1555345"/>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sz="2900" dirty="0" smtClean="0">
                <a:latin typeface="Helvetica" panose="020B0604020202020204" pitchFamily="34" charset="0"/>
                <a:cs typeface="Helvetica" panose="020B0604020202020204" pitchFamily="34" charset="0"/>
              </a:rPr>
              <a:t>Low student-to-faculty </a:t>
            </a:r>
            <a:r>
              <a:rPr lang="en-US" sz="2900" dirty="0">
                <a:latin typeface="Helvetica" panose="020B0604020202020204" pitchFamily="34" charset="0"/>
                <a:cs typeface="Helvetica" panose="020B0604020202020204" pitchFamily="34" charset="0"/>
              </a:rPr>
              <a:t>ratio </a:t>
            </a:r>
          </a:p>
          <a:p>
            <a:pPr marL="285750" indent="-285750">
              <a:buFont typeface="Arial" panose="020B0604020202020204" pitchFamily="34" charset="0"/>
              <a:buChar char="•"/>
            </a:pPr>
            <a:r>
              <a:rPr lang="en-US" sz="2900" dirty="0">
                <a:latin typeface="Helvetica" panose="020B0604020202020204" pitchFamily="34" charset="0"/>
                <a:cs typeface="Helvetica" panose="020B0604020202020204" pitchFamily="34" charset="0"/>
              </a:rPr>
              <a:t>Highly regarded faculty</a:t>
            </a:r>
          </a:p>
          <a:p>
            <a:pPr marL="285750" indent="-285750">
              <a:buFont typeface="Arial" panose="020B0604020202020204" pitchFamily="34" charset="0"/>
              <a:buChar char="•"/>
            </a:pPr>
            <a:r>
              <a:rPr lang="en-US" sz="2900" dirty="0">
                <a:latin typeface="Helvetica" panose="020B0604020202020204" pitchFamily="34" charset="0"/>
                <a:cs typeface="Helvetica" panose="020B0604020202020204" pitchFamily="34" charset="0"/>
              </a:rPr>
              <a:t>Small class sizes</a:t>
            </a:r>
          </a:p>
          <a:p>
            <a:pPr marL="285750" indent="-285750">
              <a:buFont typeface="Arial" panose="020B0604020202020204" pitchFamily="34" charset="0"/>
              <a:buChar char="•"/>
            </a:pPr>
            <a:r>
              <a:rPr lang="en-US" sz="2900" dirty="0">
                <a:latin typeface="Helvetica" panose="020B0604020202020204" pitchFamily="34" charset="0"/>
                <a:cs typeface="Helvetica" panose="020B0604020202020204" pitchFamily="34" charset="0"/>
              </a:rPr>
              <a:t>Enhanced facilities</a:t>
            </a:r>
          </a:p>
          <a:p>
            <a:pPr marL="285750" indent="-285750">
              <a:buFont typeface="Arial" panose="020B0604020202020204" pitchFamily="34" charset="0"/>
              <a:buChar char="•"/>
            </a:pPr>
            <a:r>
              <a:rPr lang="en-US" sz="2900" dirty="0">
                <a:latin typeface="Helvetica" panose="020B0604020202020204" pitchFamily="34" charset="0"/>
                <a:cs typeface="Helvetica" panose="020B0604020202020204" pitchFamily="34" charset="0"/>
              </a:rPr>
              <a:t>Research </a:t>
            </a:r>
            <a:r>
              <a:rPr lang="en-US" sz="2900" dirty="0" smtClean="0">
                <a:latin typeface="Helvetica" panose="020B0604020202020204" pitchFamily="34" charset="0"/>
                <a:cs typeface="Helvetica" panose="020B0604020202020204" pitchFamily="34" charset="0"/>
              </a:rPr>
              <a:t>and service</a:t>
            </a:r>
            <a:endParaRPr lang="en-US" sz="29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smtClean="0">
              <a:latin typeface="Helvetica" panose="020B0604020202020204" pitchFamily="34" charset="0"/>
              <a:cs typeface="Helvetica" panose="020B0604020202020204" pitchFamily="34" charset="0"/>
            </a:endParaRPr>
          </a:p>
          <a:p>
            <a:endParaRPr lang="en-US" dirty="0"/>
          </a:p>
        </p:txBody>
      </p:sp>
      <p:sp>
        <p:nvSpPr>
          <p:cNvPr id="11" name="Content Placeholder 4"/>
          <p:cNvSpPr txBox="1">
            <a:spLocks/>
          </p:cNvSpPr>
          <p:nvPr/>
        </p:nvSpPr>
        <p:spPr>
          <a:xfrm>
            <a:off x="6159982" y="3755914"/>
            <a:ext cx="5386917" cy="127619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Locations</a:t>
            </a: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No significant local competitors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Leadership engagement – can open any door</a:t>
            </a:r>
          </a:p>
          <a:p>
            <a:endParaRPr lang="en-US" dirty="0"/>
          </a:p>
          <a:p>
            <a:pPr marL="285750" indent="-285750">
              <a:buFont typeface="Arial" panose="020B0604020202020204" pitchFamily="34" charset="0"/>
              <a:buChar char="•"/>
            </a:pPr>
            <a:endParaRPr lang="en-US"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smtClean="0">
              <a:latin typeface="Helvetica" panose="020B0604020202020204" pitchFamily="34" charset="0"/>
              <a:cs typeface="Helvetica" panose="020B0604020202020204" pitchFamily="34" charset="0"/>
            </a:endParaRPr>
          </a:p>
          <a:p>
            <a:endParaRPr lang="en-US" dirty="0"/>
          </a:p>
        </p:txBody>
      </p:sp>
      <p:sp>
        <p:nvSpPr>
          <p:cNvPr id="13" name="Text Placeholder 3"/>
          <p:cNvSpPr txBox="1">
            <a:spLocks/>
          </p:cNvSpPr>
          <p:nvPr/>
        </p:nvSpPr>
        <p:spPr>
          <a:xfrm>
            <a:off x="6159982" y="3140567"/>
            <a:ext cx="5386917"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Helvetica"/>
                <a:ea typeface="+mn-ea"/>
                <a:cs typeface="Helvetica"/>
              </a:defRPr>
            </a:lvl1pPr>
            <a:lvl2pPr marL="457200" indent="0" algn="l" defTabSz="457200" rtl="0" eaLnBrk="1" latinLnBrk="0" hangingPunct="1">
              <a:spcBef>
                <a:spcPct val="20000"/>
              </a:spcBef>
              <a:buFont typeface="Arial"/>
              <a:buNone/>
              <a:defRPr sz="2000" b="1"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1800" b="1"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1600" b="1"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1600" b="1" kern="1200">
                <a:solidFill>
                  <a:schemeClr val="tx1"/>
                </a:solidFill>
                <a:latin typeface="Helvetica"/>
                <a:ea typeface="+mn-ea"/>
                <a:cs typeface="Helvetic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bg1"/>
                </a:solidFill>
              </a:rPr>
              <a:t>Other Assets</a:t>
            </a:r>
            <a:endParaRPr lang="en-US" dirty="0">
              <a:solidFill>
                <a:schemeClr val="bg1"/>
              </a:solidFill>
            </a:endParaRPr>
          </a:p>
        </p:txBody>
      </p:sp>
      <p:sp>
        <p:nvSpPr>
          <p:cNvPr id="14" name="Rectangle 13"/>
          <p:cNvSpPr/>
          <p:nvPr/>
        </p:nvSpPr>
        <p:spPr>
          <a:xfrm>
            <a:off x="1348493" y="5193737"/>
            <a:ext cx="9888715" cy="830997"/>
          </a:xfrm>
          <a:prstGeom prst="rect">
            <a:avLst/>
          </a:prstGeom>
        </p:spPr>
        <p:txBody>
          <a:bodyPr wrap="square">
            <a:spAutoFit/>
          </a:bodyPr>
          <a:lstStyle/>
          <a:p>
            <a:pPr marL="342900" indent="-342900">
              <a:buFont typeface="Wingdings" panose="05000000000000000000" pitchFamily="2" charset="2"/>
              <a:buChar char="n"/>
            </a:pPr>
            <a:r>
              <a:rPr lang="en-US" sz="2400" b="1" dirty="0" smtClean="0">
                <a:latin typeface="Helvetica" panose="020B0604020202020204" pitchFamily="34" charset="0"/>
                <a:cs typeface="Helvetica" panose="020B0604020202020204" pitchFamily="34" charset="0"/>
              </a:rPr>
              <a:t>Increase UG enrollment to achieve 20,000 total enrollment by 2020</a:t>
            </a:r>
            <a:endParaRPr lang="en-US" sz="2400"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C4775A35-BBF8-6142-A822-4BC4CE95054E}" type="slidenum">
              <a:rPr lang="en-US" smtClean="0">
                <a:solidFill>
                  <a:schemeClr val="bg1"/>
                </a:solidFill>
              </a:rPr>
              <a:t>4</a:t>
            </a:fld>
            <a:endParaRPr lang="en-US">
              <a:solidFill>
                <a:schemeClr val="bg1"/>
              </a:solidFill>
            </a:endParaRPr>
          </a:p>
        </p:txBody>
      </p:sp>
    </p:spTree>
    <p:extLst>
      <p:ext uri="{BB962C8B-B14F-4D97-AF65-F5344CB8AC3E}">
        <p14:creationId xmlns:p14="http://schemas.microsoft.com/office/powerpoint/2010/main" val="754728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2735" y="1058348"/>
            <a:ext cx="5794610" cy="461665"/>
          </a:xfrm>
          <a:prstGeom prst="rect">
            <a:avLst/>
          </a:prstGeom>
          <a:noFill/>
        </p:spPr>
        <p:txBody>
          <a:bodyPr wrap="square" rtlCol="0">
            <a:spAutoFit/>
          </a:bodyPr>
          <a:lstStyle/>
          <a:p>
            <a:pPr algn="ctr"/>
            <a:r>
              <a:rPr lang="en-US" sz="2400" b="1" dirty="0" smtClean="0"/>
              <a:t>2014 Brookings Institution Report</a:t>
            </a:r>
            <a:endParaRPr lang="en-US" sz="2400" b="1" dirty="0"/>
          </a:p>
        </p:txBody>
      </p:sp>
      <p:sp>
        <p:nvSpPr>
          <p:cNvPr id="4" name="TextBox 3"/>
          <p:cNvSpPr txBox="1"/>
          <p:nvPr/>
        </p:nvSpPr>
        <p:spPr>
          <a:xfrm>
            <a:off x="3871636" y="1448855"/>
            <a:ext cx="4768375" cy="523220"/>
          </a:xfrm>
          <a:prstGeom prst="rect">
            <a:avLst/>
          </a:prstGeom>
          <a:noFill/>
        </p:spPr>
        <p:txBody>
          <a:bodyPr wrap="square" rtlCol="0">
            <a:spAutoFit/>
          </a:bodyPr>
          <a:lstStyle/>
          <a:p>
            <a:pPr algn="ctr"/>
            <a:r>
              <a:rPr lang="en-US" sz="1400" b="1" dirty="0" smtClean="0"/>
              <a:t>Kansas City, Missouri </a:t>
            </a:r>
          </a:p>
          <a:p>
            <a:pPr algn="ctr"/>
            <a:r>
              <a:rPr lang="en-US" sz="1400" b="1" dirty="0" smtClean="0"/>
              <a:t> Projected Employment Growth for Key Industries, 2014-2023</a:t>
            </a:r>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1691073726"/>
              </p:ext>
            </p:extLst>
          </p:nvPr>
        </p:nvGraphicFramePr>
        <p:xfrm>
          <a:off x="1754628" y="2044502"/>
          <a:ext cx="8850671" cy="3711393"/>
        </p:xfrm>
        <a:graphic>
          <a:graphicData uri="http://schemas.openxmlformats.org/drawingml/2006/table">
            <a:tbl>
              <a:tblPr firstRow="1" bandRow="1">
                <a:effectLst/>
                <a:tableStyleId>{8EC20E35-A176-4012-BC5E-935CFFF8708E}</a:tableStyleId>
              </a:tblPr>
              <a:tblGrid>
                <a:gridCol w="2391268"/>
                <a:gridCol w="1230362"/>
                <a:gridCol w="1220441"/>
                <a:gridCol w="2123367"/>
                <a:gridCol w="1885233"/>
              </a:tblGrid>
              <a:tr h="412377">
                <a:tc>
                  <a:txBody>
                    <a:bodyPr/>
                    <a:lstStyle/>
                    <a:p>
                      <a:pPr algn="ctr"/>
                      <a:r>
                        <a:rPr lang="en-US" sz="1400" b="1" dirty="0" smtClean="0"/>
                        <a:t>Industry</a:t>
                      </a:r>
                      <a:endParaRPr lang="en-US" sz="1400" b="1" dirty="0"/>
                    </a:p>
                  </a:txBody>
                  <a:tcPr anchor="ctr">
                    <a:lnR w="6350" cap="flat" cmpd="sng" algn="ctr">
                      <a:solidFill>
                        <a:prstClr val="white">
                          <a:lumMod val="50000"/>
                        </a:prstClr>
                      </a:solidFill>
                      <a:prstDash val="solid"/>
                      <a:round/>
                      <a:headEnd type="none" w="med" len="med"/>
                      <a:tailEnd type="none" w="med" len="med"/>
                    </a:lnR>
                    <a:solidFill>
                      <a:srgbClr val="0070C0"/>
                    </a:solidFill>
                  </a:tcPr>
                </a:tc>
                <a:tc>
                  <a:txBody>
                    <a:bodyPr/>
                    <a:lstStyle/>
                    <a:p>
                      <a:pPr algn="ctr"/>
                      <a:r>
                        <a:rPr lang="en-US" sz="1400" dirty="0" smtClean="0"/>
                        <a:t>2014 Jobs</a:t>
                      </a:r>
                      <a:endParaRPr lang="en-US" sz="14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solidFill>
                      <a:srgbClr val="0070C0"/>
                    </a:solidFill>
                  </a:tcPr>
                </a:tc>
                <a:tc>
                  <a:txBody>
                    <a:bodyPr/>
                    <a:lstStyle/>
                    <a:p>
                      <a:pPr algn="ctr"/>
                      <a:r>
                        <a:rPr lang="en-US" sz="1400" dirty="0" smtClean="0"/>
                        <a:t>2023 Jobs</a:t>
                      </a:r>
                      <a:endParaRPr lang="en-US" sz="14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solidFill>
                      <a:srgbClr val="0070C0"/>
                    </a:solidFill>
                  </a:tcPr>
                </a:tc>
                <a:tc>
                  <a:txBody>
                    <a:bodyPr/>
                    <a:lstStyle/>
                    <a:p>
                      <a:pPr algn="ctr"/>
                      <a:r>
                        <a:rPr lang="en-US" sz="1400" dirty="0" smtClean="0"/>
                        <a:t>Job Growth or Loss</a:t>
                      </a:r>
                      <a:endParaRPr lang="en-US" sz="14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solidFill>
                      <a:srgbClr val="0070C0"/>
                    </a:solidFill>
                  </a:tcPr>
                </a:tc>
                <a:tc>
                  <a:txBody>
                    <a:bodyPr/>
                    <a:lstStyle/>
                    <a:p>
                      <a:pPr algn="ctr"/>
                      <a:r>
                        <a:rPr lang="en-US" sz="1600" b="1" dirty="0" smtClean="0">
                          <a:solidFill>
                            <a:schemeClr val="bg1"/>
                          </a:solidFill>
                        </a:rPr>
                        <a:t>Percent Change</a:t>
                      </a:r>
                      <a:endParaRPr lang="en-US" sz="1600" b="1" dirty="0">
                        <a:solidFill>
                          <a:schemeClr val="bg1"/>
                        </a:solidFill>
                      </a:endParaRPr>
                    </a:p>
                  </a:txBody>
                  <a:tcPr anchor="ctr">
                    <a:lnL w="6350" cap="flat" cmpd="sng" algn="ctr">
                      <a:solidFill>
                        <a:prstClr val="white">
                          <a:lumMod val="50000"/>
                        </a:prstClr>
                      </a:solidFill>
                      <a:prstDash val="solid"/>
                      <a:round/>
                      <a:headEnd type="none" w="med" len="med"/>
                      <a:tailEnd type="none" w="med" len="med"/>
                    </a:lnL>
                    <a:solidFill>
                      <a:srgbClr val="0070C0"/>
                    </a:solidFill>
                  </a:tcPr>
                </a:tc>
              </a:tr>
              <a:tr h="412377">
                <a:tc>
                  <a:txBody>
                    <a:bodyPr/>
                    <a:lstStyle/>
                    <a:p>
                      <a:r>
                        <a:rPr lang="en-US" sz="1200" dirty="0" smtClean="0"/>
                        <a:t>Arts</a:t>
                      </a:r>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20,424</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22,825</a:t>
                      </a:r>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+2,401</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600" b="1" dirty="0" smtClean="0">
                          <a:solidFill>
                            <a:schemeClr val="accent1">
                              <a:lumMod val="75000"/>
                            </a:schemeClr>
                          </a:solidFill>
                        </a:rPr>
                        <a:t>11.8%</a:t>
                      </a:r>
                    </a:p>
                  </a:txBody>
                  <a:tcPr anchor="ctr">
                    <a:lnL w="6350" cap="flat" cmpd="sng" algn="ctr">
                      <a:solidFill>
                        <a:prstClr val="white">
                          <a:lumMod val="50000"/>
                        </a:prstClr>
                      </a:solidFill>
                      <a:prstDash val="solid"/>
                      <a:round/>
                      <a:headEnd type="none" w="med" len="med"/>
                      <a:tailEnd type="none" w="med" len="med"/>
                    </a:lnL>
                    <a:solidFill>
                      <a:srgbClr val="FFF789"/>
                    </a:solidFill>
                  </a:tcPr>
                </a:tc>
              </a:tr>
              <a:tr h="412377">
                <a:tc>
                  <a:txBody>
                    <a:bodyPr/>
                    <a:lstStyle/>
                    <a:p>
                      <a:r>
                        <a:rPr lang="en-US" sz="1200" dirty="0" smtClean="0"/>
                        <a:t>Architect, Design &amp; Engineering</a:t>
                      </a:r>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15,880</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18,990</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+3,110</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600" b="1" dirty="0" smtClean="0">
                          <a:solidFill>
                            <a:schemeClr val="accent1">
                              <a:lumMod val="75000"/>
                            </a:schemeClr>
                          </a:solidFill>
                        </a:rPr>
                        <a:t>19.6%</a:t>
                      </a:r>
                      <a:endParaRPr lang="en-US" sz="1600" b="1" dirty="0">
                        <a:solidFill>
                          <a:schemeClr val="accent1">
                            <a:lumMod val="75000"/>
                          </a:schemeClr>
                        </a:solidFill>
                      </a:endParaRPr>
                    </a:p>
                  </a:txBody>
                  <a:tcPr anchor="ctr">
                    <a:lnL w="6350" cap="flat" cmpd="sng" algn="ctr">
                      <a:solidFill>
                        <a:prstClr val="white">
                          <a:lumMod val="50000"/>
                        </a:prstClr>
                      </a:solidFill>
                      <a:prstDash val="solid"/>
                      <a:round/>
                      <a:headEnd type="none" w="med" len="med"/>
                      <a:tailEnd type="none" w="med" len="med"/>
                    </a:lnL>
                    <a:solidFill>
                      <a:srgbClr val="FFFBC1"/>
                    </a:solidFill>
                  </a:tcPr>
                </a:tc>
              </a:tr>
              <a:tr h="412377">
                <a:tc>
                  <a:txBody>
                    <a:bodyPr/>
                    <a:lstStyle/>
                    <a:p>
                      <a:r>
                        <a:rPr lang="en-US" sz="1200" dirty="0" smtClean="0"/>
                        <a:t>Finance &amp; Insurance</a:t>
                      </a:r>
                      <a:endParaRPr lang="en-US" sz="1200" dirty="0"/>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30,315</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33,749</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+3,434</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600" b="1" dirty="0" smtClean="0">
                          <a:solidFill>
                            <a:schemeClr val="accent1">
                              <a:lumMod val="75000"/>
                            </a:schemeClr>
                          </a:solidFill>
                        </a:rPr>
                        <a:t>11.3%</a:t>
                      </a:r>
                      <a:endParaRPr lang="en-US" sz="1600" b="1" dirty="0">
                        <a:solidFill>
                          <a:schemeClr val="accent1">
                            <a:lumMod val="75000"/>
                          </a:schemeClr>
                        </a:solidFill>
                      </a:endParaRPr>
                    </a:p>
                  </a:txBody>
                  <a:tcPr anchor="ctr">
                    <a:lnL w="6350" cap="flat" cmpd="sng" algn="ctr">
                      <a:solidFill>
                        <a:prstClr val="white">
                          <a:lumMod val="50000"/>
                        </a:prstClr>
                      </a:solidFill>
                      <a:prstDash val="solid"/>
                      <a:round/>
                      <a:headEnd type="none" w="med" len="med"/>
                      <a:tailEnd type="none" w="med" len="med"/>
                    </a:lnL>
                    <a:solidFill>
                      <a:srgbClr val="FFF789"/>
                    </a:solidFill>
                  </a:tcPr>
                </a:tc>
              </a:tr>
              <a:tr h="412377">
                <a:tc>
                  <a:txBody>
                    <a:bodyPr/>
                    <a:lstStyle/>
                    <a:p>
                      <a:r>
                        <a:rPr lang="en-US" sz="1200" dirty="0" smtClean="0"/>
                        <a:t>Health Sciences &amp; Services</a:t>
                      </a:r>
                      <a:endParaRPr lang="en-US" sz="1200" dirty="0"/>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42,749</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49,650</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+6,901</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600" b="1" dirty="0" smtClean="0">
                          <a:solidFill>
                            <a:schemeClr val="accent1">
                              <a:lumMod val="75000"/>
                            </a:schemeClr>
                          </a:solidFill>
                        </a:rPr>
                        <a:t>16.1%</a:t>
                      </a:r>
                      <a:endParaRPr lang="en-US" sz="1600" b="1" dirty="0">
                        <a:solidFill>
                          <a:schemeClr val="accent1">
                            <a:lumMod val="75000"/>
                          </a:schemeClr>
                        </a:solidFill>
                      </a:endParaRPr>
                    </a:p>
                  </a:txBody>
                  <a:tcPr anchor="ctr">
                    <a:lnL w="6350" cap="flat" cmpd="sng" algn="ctr">
                      <a:solidFill>
                        <a:prstClr val="white">
                          <a:lumMod val="50000"/>
                        </a:prstClr>
                      </a:solidFill>
                      <a:prstDash val="solid"/>
                      <a:round/>
                      <a:headEnd type="none" w="med" len="med"/>
                      <a:tailEnd type="none" w="med" len="med"/>
                    </a:lnL>
                    <a:solidFill>
                      <a:srgbClr val="FFFBC1"/>
                    </a:solidFill>
                  </a:tcPr>
                </a:tc>
              </a:tr>
              <a:tr h="412377">
                <a:tc>
                  <a:txBody>
                    <a:bodyPr/>
                    <a:lstStyle/>
                    <a:p>
                      <a:r>
                        <a:rPr lang="en-US" sz="1200" dirty="0" smtClean="0"/>
                        <a:t>Information Technology</a:t>
                      </a:r>
                      <a:endParaRPr lang="en-US" sz="1200" dirty="0"/>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17,602</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18,730</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+1,128</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600" b="1" dirty="0" smtClean="0">
                          <a:solidFill>
                            <a:schemeClr val="accent1">
                              <a:lumMod val="75000"/>
                            </a:schemeClr>
                          </a:solidFill>
                        </a:rPr>
                        <a:t>6.4%</a:t>
                      </a:r>
                      <a:endParaRPr lang="en-US" sz="1600" b="1" dirty="0">
                        <a:solidFill>
                          <a:schemeClr val="accent1">
                            <a:lumMod val="75000"/>
                          </a:schemeClr>
                        </a:solidFill>
                      </a:endParaRPr>
                    </a:p>
                  </a:txBody>
                  <a:tcPr anchor="ctr">
                    <a:lnL w="6350" cap="flat" cmpd="sng" algn="ctr">
                      <a:solidFill>
                        <a:prstClr val="white">
                          <a:lumMod val="50000"/>
                        </a:prstClr>
                      </a:solidFill>
                      <a:prstDash val="solid"/>
                      <a:round/>
                      <a:headEnd type="none" w="med" len="med"/>
                      <a:tailEnd type="none" w="med" len="med"/>
                    </a:lnL>
                    <a:solidFill>
                      <a:srgbClr val="FFF789"/>
                    </a:solidFill>
                  </a:tcPr>
                </a:tc>
              </a:tr>
              <a:tr h="412377">
                <a:tc>
                  <a:txBody>
                    <a:bodyPr/>
                    <a:lstStyle/>
                    <a:p>
                      <a:r>
                        <a:rPr lang="en-US" sz="1200" dirty="0" smtClean="0"/>
                        <a:t>Specialized Manufacturing</a:t>
                      </a:r>
                      <a:endParaRPr lang="en-US" sz="1200" dirty="0"/>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10,665</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10,618</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-47</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-0.4%</a:t>
                      </a:r>
                      <a:endParaRPr lang="en-US" sz="1200" dirty="0"/>
                    </a:p>
                  </a:txBody>
                  <a:tcPr anchor="ctr">
                    <a:lnL w="6350" cap="flat" cmpd="sng" algn="ctr">
                      <a:solidFill>
                        <a:prstClr val="white">
                          <a:lumMod val="50000"/>
                        </a:prstClr>
                      </a:solidFill>
                      <a:prstDash val="solid"/>
                      <a:round/>
                      <a:headEnd type="none" w="med" len="med"/>
                      <a:tailEnd type="none" w="med" len="med"/>
                    </a:lnL>
                  </a:tcPr>
                </a:tc>
              </a:tr>
              <a:tr h="412377">
                <a:tc>
                  <a:txBody>
                    <a:bodyPr/>
                    <a:lstStyle/>
                    <a:p>
                      <a:r>
                        <a:rPr lang="en-US" sz="1200" dirty="0" smtClean="0"/>
                        <a:t>Nonprofit</a:t>
                      </a:r>
                      <a:r>
                        <a:rPr lang="en-US" sz="1200" baseline="0" dirty="0" smtClean="0"/>
                        <a:t> Management</a:t>
                      </a:r>
                      <a:endParaRPr lang="en-US" sz="1200" dirty="0"/>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4,935</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4,999</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+64</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1.3%</a:t>
                      </a:r>
                    </a:p>
                  </a:txBody>
                  <a:tcPr anchor="ctr">
                    <a:lnL w="6350" cap="flat" cmpd="sng" algn="ctr">
                      <a:solidFill>
                        <a:prstClr val="white">
                          <a:lumMod val="50000"/>
                        </a:prstClr>
                      </a:solidFill>
                      <a:prstDash val="solid"/>
                      <a:round/>
                      <a:headEnd type="none" w="med" len="med"/>
                      <a:tailEnd type="none" w="med" len="med"/>
                    </a:lnL>
                  </a:tcPr>
                </a:tc>
              </a:tr>
              <a:tr h="412377">
                <a:tc>
                  <a:txBody>
                    <a:bodyPr/>
                    <a:lstStyle/>
                    <a:p>
                      <a:r>
                        <a:rPr lang="en-US" sz="1200" dirty="0" smtClean="0"/>
                        <a:t>Supply Chain Management</a:t>
                      </a:r>
                      <a:endParaRPr lang="en-US" sz="1200" dirty="0"/>
                    </a:p>
                  </a:txBody>
                  <a:tcPr anchor="ctr">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13,373</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13,400</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+27</a:t>
                      </a:r>
                      <a:endParaRPr lang="en-US" sz="1200" dirty="0"/>
                    </a:p>
                  </a:txBody>
                  <a:tcPr anchor="ctr">
                    <a:lnL w="6350" cap="flat" cmpd="sng" algn="ctr">
                      <a:solidFill>
                        <a:prstClr val="white">
                          <a:lumMod val="50000"/>
                        </a:prstClr>
                      </a:solidFill>
                      <a:prstDash val="solid"/>
                      <a:round/>
                      <a:headEnd type="none" w="med" len="med"/>
                      <a:tailEnd type="none" w="med" len="med"/>
                    </a:lnL>
                    <a:lnR w="6350" cap="flat" cmpd="sng" algn="ctr">
                      <a:solidFill>
                        <a:prstClr val="white">
                          <a:lumMod val="50000"/>
                        </a:prstClr>
                      </a:solidFill>
                      <a:prstDash val="solid"/>
                      <a:round/>
                      <a:headEnd type="none" w="med" len="med"/>
                      <a:tailEnd type="none" w="med" len="med"/>
                    </a:lnR>
                  </a:tcPr>
                </a:tc>
                <a:tc>
                  <a:txBody>
                    <a:bodyPr/>
                    <a:lstStyle/>
                    <a:p>
                      <a:pPr algn="ctr"/>
                      <a:r>
                        <a:rPr lang="en-US" sz="1200" dirty="0" smtClean="0"/>
                        <a:t>0.2%</a:t>
                      </a:r>
                      <a:endParaRPr lang="en-US" sz="1200" dirty="0"/>
                    </a:p>
                  </a:txBody>
                  <a:tcPr anchor="ctr">
                    <a:lnL w="6350" cap="flat" cmpd="sng" algn="ctr">
                      <a:solidFill>
                        <a:prstClr val="white">
                          <a:lumMod val="50000"/>
                        </a:prstClr>
                      </a:solidFill>
                      <a:prstDash val="solid"/>
                      <a:round/>
                      <a:headEnd type="none" w="med" len="med"/>
                      <a:tailEnd type="none" w="med" len="med"/>
                    </a:lnL>
                  </a:tcPr>
                </a:tc>
              </a:tr>
            </a:tbl>
          </a:graphicData>
        </a:graphic>
      </p:graphicFrame>
      <p:sp>
        <p:nvSpPr>
          <p:cNvPr id="6" name="Title 5"/>
          <p:cNvSpPr>
            <a:spLocks noGrp="1"/>
          </p:cNvSpPr>
          <p:nvPr>
            <p:ph type="title"/>
          </p:nvPr>
        </p:nvSpPr>
        <p:spPr>
          <a:xfrm>
            <a:off x="595957" y="58064"/>
            <a:ext cx="10972800" cy="1143000"/>
          </a:xfrm>
        </p:spPr>
        <p:txBody>
          <a:bodyPr>
            <a:normAutofit/>
          </a:bodyPr>
          <a:lstStyle/>
          <a:p>
            <a:r>
              <a:rPr lang="en-US" sz="4000" dirty="0" smtClean="0"/>
              <a:t>UMKC Strategy Aligns With Projected Demand</a:t>
            </a:r>
            <a:endParaRPr lang="en-US" sz="4000" dirty="0"/>
          </a:p>
        </p:txBody>
      </p:sp>
      <p:sp>
        <p:nvSpPr>
          <p:cNvPr id="2" name="Slide Number Placeholder 1"/>
          <p:cNvSpPr>
            <a:spLocks noGrp="1"/>
          </p:cNvSpPr>
          <p:nvPr>
            <p:ph type="sldNum" sz="quarter" idx="12"/>
          </p:nvPr>
        </p:nvSpPr>
        <p:spPr/>
        <p:txBody>
          <a:bodyPr/>
          <a:lstStyle/>
          <a:p>
            <a:fld id="{C4775A35-BBF8-6142-A822-4BC4CE95054E}" type="slidenum">
              <a:rPr lang="en-US" smtClean="0">
                <a:solidFill>
                  <a:schemeClr val="bg1"/>
                </a:solidFill>
              </a:rPr>
              <a:t>5</a:t>
            </a:fld>
            <a:endParaRPr lang="en-US">
              <a:solidFill>
                <a:schemeClr val="bg1"/>
              </a:solidFill>
            </a:endParaRPr>
          </a:p>
        </p:txBody>
      </p:sp>
    </p:spTree>
    <p:extLst>
      <p:ext uri="{BB962C8B-B14F-4D97-AF65-F5344CB8AC3E}">
        <p14:creationId xmlns:p14="http://schemas.microsoft.com/office/powerpoint/2010/main" val="246550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53869" y="1399136"/>
            <a:ext cx="8376152" cy="4327895"/>
          </a:xfrm>
          <a:prstGeom prst="rect">
            <a:avLst/>
          </a:prstGeom>
        </p:spPr>
      </p:pic>
      <p:sp>
        <p:nvSpPr>
          <p:cNvPr id="5" name="Slide Number Placeholder 4"/>
          <p:cNvSpPr>
            <a:spLocks noGrp="1"/>
          </p:cNvSpPr>
          <p:nvPr>
            <p:ph type="sldNum" sz="quarter" idx="12"/>
          </p:nvPr>
        </p:nvSpPr>
        <p:spPr/>
        <p:txBody>
          <a:bodyPr/>
          <a:lstStyle/>
          <a:p>
            <a:fld id="{8924CFD0-C3BA-4BAD-AFC5-36FAE5CE4C8C}" type="slidenum">
              <a:rPr lang="en-US" smtClean="0">
                <a:solidFill>
                  <a:schemeClr val="bg1"/>
                </a:solidFill>
              </a:rPr>
              <a:pPr/>
              <a:t>6</a:t>
            </a:fld>
            <a:endParaRPr lang="en-US" dirty="0">
              <a:solidFill>
                <a:schemeClr val="bg1"/>
              </a:solidFill>
            </a:endParaRPr>
          </a:p>
        </p:txBody>
      </p:sp>
      <p:sp>
        <p:nvSpPr>
          <p:cNvPr id="2" name="Title 1"/>
          <p:cNvSpPr>
            <a:spLocks noGrp="1"/>
          </p:cNvSpPr>
          <p:nvPr>
            <p:ph type="title" idx="4294967295"/>
          </p:nvPr>
        </p:nvSpPr>
        <p:spPr>
          <a:xfrm>
            <a:off x="1634471" y="230337"/>
            <a:ext cx="8229600" cy="1143000"/>
          </a:xfrm>
        </p:spPr>
        <p:txBody>
          <a:bodyPr>
            <a:normAutofit fontScale="90000"/>
          </a:bodyPr>
          <a:lstStyle/>
          <a:p>
            <a:r>
              <a:rPr lang="en-US" dirty="0" smtClean="0"/>
              <a:t>Student Enrollment Growth </a:t>
            </a:r>
            <a:br>
              <a:rPr lang="en-US" dirty="0" smtClean="0"/>
            </a:br>
            <a:r>
              <a:rPr lang="en-US" sz="3600" dirty="0" smtClean="0"/>
              <a:t>Fall Semesters (2008-2014)</a:t>
            </a:r>
            <a:endParaRPr lang="en-US" sz="3600" dirty="0"/>
          </a:p>
        </p:txBody>
      </p:sp>
    </p:spTree>
    <p:extLst>
      <p:ext uri="{BB962C8B-B14F-4D97-AF65-F5344CB8AC3E}">
        <p14:creationId xmlns:p14="http://schemas.microsoft.com/office/powerpoint/2010/main" val="392478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24CFD0-C3BA-4BAD-AFC5-36FAE5CE4C8C}" type="slidenum">
              <a:rPr lang="en-US" smtClean="0">
                <a:solidFill>
                  <a:schemeClr val="bg1"/>
                </a:solidFill>
              </a:rPr>
              <a:pPr/>
              <a:t>7</a:t>
            </a:fld>
            <a:endParaRPr lang="en-US" dirty="0">
              <a:solidFill>
                <a:schemeClr val="bg1"/>
              </a:solidFill>
            </a:endParaRPr>
          </a:p>
        </p:txBody>
      </p:sp>
      <p:sp>
        <p:nvSpPr>
          <p:cNvPr id="2" name="Title 1"/>
          <p:cNvSpPr>
            <a:spLocks noGrp="1"/>
          </p:cNvSpPr>
          <p:nvPr>
            <p:ph type="title" idx="4294967295"/>
          </p:nvPr>
        </p:nvSpPr>
        <p:spPr>
          <a:xfrm>
            <a:off x="861673" y="269846"/>
            <a:ext cx="10134600" cy="1249986"/>
          </a:xfrm>
        </p:spPr>
        <p:txBody>
          <a:bodyPr>
            <a:noAutofit/>
          </a:bodyPr>
          <a:lstStyle/>
          <a:p>
            <a:r>
              <a:rPr lang="en-US" sz="4000" dirty="0"/>
              <a:t>Operating Fund </a:t>
            </a:r>
            <a:r>
              <a:rPr lang="en-US" sz="4000" dirty="0" smtClean="0"/>
              <a:t>Revenues</a:t>
            </a:r>
            <a:r>
              <a:rPr lang="en-US" sz="4000" dirty="0"/>
              <a:t/>
            </a:r>
            <a:br>
              <a:rPr lang="en-US" sz="4000" dirty="0"/>
            </a:br>
            <a:endParaRPr lang="en-US" sz="4000" dirty="0"/>
          </a:p>
        </p:txBody>
      </p:sp>
      <p:sp>
        <p:nvSpPr>
          <p:cNvPr id="3" name="TextBox 2"/>
          <p:cNvSpPr txBox="1"/>
          <p:nvPr/>
        </p:nvSpPr>
        <p:spPr>
          <a:xfrm>
            <a:off x="2592790" y="5448328"/>
            <a:ext cx="3021212" cy="646331"/>
          </a:xfrm>
          <a:prstGeom prst="rect">
            <a:avLst/>
          </a:prstGeom>
          <a:noFill/>
        </p:spPr>
        <p:txBody>
          <a:bodyPr wrap="none" rtlCol="0">
            <a:spAutoFit/>
          </a:bodyPr>
          <a:lstStyle/>
          <a:p>
            <a:r>
              <a:rPr lang="en-US" sz="1200" dirty="0"/>
              <a:t>State appropriations include strategic funding</a:t>
            </a:r>
          </a:p>
          <a:p>
            <a:endParaRPr lang="en-US" sz="1200" dirty="0"/>
          </a:p>
          <a:p>
            <a:endParaRPr lang="en-US" sz="1200" dirty="0"/>
          </a:p>
        </p:txBody>
      </p:sp>
      <p:pic>
        <p:nvPicPr>
          <p:cNvPr id="5" name="Picture 4"/>
          <p:cNvPicPr>
            <a:picLocks noChangeAspect="1"/>
          </p:cNvPicPr>
          <p:nvPr/>
        </p:nvPicPr>
        <p:blipFill>
          <a:blip r:embed="rId2"/>
          <a:stretch>
            <a:fillRect/>
          </a:stretch>
        </p:blipFill>
        <p:spPr>
          <a:xfrm>
            <a:off x="9205963" y="2250371"/>
            <a:ext cx="571500" cy="2028825"/>
          </a:xfrm>
          <a:prstGeom prst="rect">
            <a:avLst/>
          </a:prstGeom>
        </p:spPr>
      </p:pic>
      <p:sp>
        <p:nvSpPr>
          <p:cNvPr id="7" name="TextBox 6"/>
          <p:cNvSpPr txBox="1"/>
          <p:nvPr/>
        </p:nvSpPr>
        <p:spPr>
          <a:xfrm>
            <a:off x="9531955" y="2390537"/>
            <a:ext cx="2354443" cy="523220"/>
          </a:xfrm>
          <a:prstGeom prst="rect">
            <a:avLst/>
          </a:prstGeom>
          <a:noFill/>
        </p:spPr>
        <p:txBody>
          <a:bodyPr wrap="square" rtlCol="0">
            <a:spAutoFit/>
          </a:bodyPr>
          <a:lstStyle/>
          <a:p>
            <a:r>
              <a:rPr lang="en-US" sz="1400" dirty="0" smtClean="0"/>
              <a:t>Gross Tuition &amp; Fees</a:t>
            </a:r>
          </a:p>
          <a:p>
            <a:r>
              <a:rPr lang="en-US" sz="1400" dirty="0" smtClean="0"/>
              <a:t> (44% growth)</a:t>
            </a:r>
            <a:endParaRPr lang="en-US" sz="1400" dirty="0"/>
          </a:p>
        </p:txBody>
      </p:sp>
      <p:sp>
        <p:nvSpPr>
          <p:cNvPr id="8" name="TextBox 7"/>
          <p:cNvSpPr txBox="1"/>
          <p:nvPr/>
        </p:nvSpPr>
        <p:spPr>
          <a:xfrm>
            <a:off x="9531954" y="2881962"/>
            <a:ext cx="2354443" cy="523220"/>
          </a:xfrm>
          <a:prstGeom prst="rect">
            <a:avLst/>
          </a:prstGeom>
          <a:noFill/>
        </p:spPr>
        <p:txBody>
          <a:bodyPr wrap="square" rtlCol="0">
            <a:spAutoFit/>
          </a:bodyPr>
          <a:lstStyle/>
          <a:p>
            <a:r>
              <a:rPr lang="en-US" sz="1400" dirty="0" smtClean="0"/>
              <a:t>Net Tuition &amp; Fees </a:t>
            </a:r>
          </a:p>
          <a:p>
            <a:r>
              <a:rPr lang="en-US" sz="1400" dirty="0" smtClean="0"/>
              <a:t>(52% growth)</a:t>
            </a:r>
            <a:endParaRPr lang="en-US" sz="1400" dirty="0"/>
          </a:p>
        </p:txBody>
      </p:sp>
      <p:sp>
        <p:nvSpPr>
          <p:cNvPr id="9" name="TextBox 8"/>
          <p:cNvSpPr txBox="1"/>
          <p:nvPr/>
        </p:nvSpPr>
        <p:spPr>
          <a:xfrm>
            <a:off x="9531955" y="3375838"/>
            <a:ext cx="2354443" cy="307777"/>
          </a:xfrm>
          <a:prstGeom prst="rect">
            <a:avLst/>
          </a:prstGeom>
          <a:noFill/>
        </p:spPr>
        <p:txBody>
          <a:bodyPr wrap="square" rtlCol="0">
            <a:spAutoFit/>
          </a:bodyPr>
          <a:lstStyle/>
          <a:p>
            <a:r>
              <a:rPr lang="en-US" sz="1400" dirty="0" smtClean="0"/>
              <a:t>State Appropriations</a:t>
            </a:r>
            <a:endParaRPr lang="en-US" sz="1400" dirty="0"/>
          </a:p>
        </p:txBody>
      </p:sp>
      <p:sp>
        <p:nvSpPr>
          <p:cNvPr id="10" name="TextBox 9"/>
          <p:cNvSpPr txBox="1"/>
          <p:nvPr/>
        </p:nvSpPr>
        <p:spPr>
          <a:xfrm>
            <a:off x="9531954" y="3859260"/>
            <a:ext cx="2354443" cy="307777"/>
          </a:xfrm>
          <a:prstGeom prst="rect">
            <a:avLst/>
          </a:prstGeom>
          <a:noFill/>
        </p:spPr>
        <p:txBody>
          <a:bodyPr wrap="square" rtlCol="0">
            <a:spAutoFit/>
          </a:bodyPr>
          <a:lstStyle/>
          <a:p>
            <a:r>
              <a:rPr lang="en-US" sz="1400" dirty="0" smtClean="0"/>
              <a:t>Other Revenues</a:t>
            </a:r>
            <a:endParaRPr lang="en-US" sz="1400" dirty="0"/>
          </a:p>
        </p:txBody>
      </p:sp>
      <p:pic>
        <p:nvPicPr>
          <p:cNvPr id="11" name="Picture 10"/>
          <p:cNvPicPr>
            <a:picLocks noChangeAspect="1"/>
          </p:cNvPicPr>
          <p:nvPr/>
        </p:nvPicPr>
        <p:blipFill>
          <a:blip r:embed="rId3"/>
          <a:stretch>
            <a:fillRect/>
          </a:stretch>
        </p:blipFill>
        <p:spPr>
          <a:xfrm>
            <a:off x="1513201" y="1070223"/>
            <a:ext cx="7692762" cy="4389120"/>
          </a:xfrm>
          <a:prstGeom prst="rect">
            <a:avLst/>
          </a:prstGeom>
        </p:spPr>
      </p:pic>
    </p:spTree>
    <p:extLst>
      <p:ext uri="{BB962C8B-B14F-4D97-AF65-F5344CB8AC3E}">
        <p14:creationId xmlns:p14="http://schemas.microsoft.com/office/powerpoint/2010/main" val="376974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923274" y="677549"/>
            <a:ext cx="5943600" cy="4104640"/>
          </a:xfrm>
          <a:prstGeom prst="rect">
            <a:avLst/>
          </a:prstGeom>
        </p:spPr>
      </p:pic>
      <p:sp>
        <p:nvSpPr>
          <p:cNvPr id="6" name="TextBox 5"/>
          <p:cNvSpPr txBox="1"/>
          <p:nvPr/>
        </p:nvSpPr>
        <p:spPr>
          <a:xfrm>
            <a:off x="2325981" y="4905594"/>
            <a:ext cx="9124340" cy="1569660"/>
          </a:xfrm>
          <a:prstGeom prst="rect">
            <a:avLst/>
          </a:prstGeom>
          <a:noFill/>
        </p:spPr>
        <p:txBody>
          <a:bodyPr wrap="square" rtlCol="0">
            <a:spAutoFit/>
          </a:bodyPr>
          <a:lstStyle/>
          <a:p>
            <a:pPr marL="285750" indent="-285750">
              <a:buFont typeface="Wingdings" panose="05000000000000000000" pitchFamily="2" charset="2"/>
              <a:buChar char="n"/>
            </a:pPr>
            <a:r>
              <a:rPr lang="en-US" sz="1600" b="1" dirty="0" smtClean="0">
                <a:latin typeface="Helvetica" panose="020B0604020202020204" pitchFamily="34" charset="0"/>
                <a:cs typeface="Helvetica" panose="020B0604020202020204" pitchFamily="34" charset="0"/>
              </a:rPr>
              <a:t>Investments in facilities, student services and faculty driving cost increases</a:t>
            </a:r>
          </a:p>
          <a:p>
            <a:pPr marL="285750" indent="-285750">
              <a:buFont typeface="Wingdings" panose="05000000000000000000" pitchFamily="2" charset="2"/>
              <a:buChar char="n"/>
            </a:pPr>
            <a:r>
              <a:rPr lang="en-US" sz="1600" b="1" dirty="0" smtClean="0">
                <a:latin typeface="Helvetica" panose="020B0604020202020204" pitchFamily="34" charset="0"/>
                <a:cs typeface="Helvetica" panose="020B0604020202020204" pitchFamily="34" charset="0"/>
              </a:rPr>
              <a:t>Though currently falling short of UG goal, UMKC is gaining share in a declining market</a:t>
            </a:r>
          </a:p>
          <a:p>
            <a:pPr marL="285750" indent="-285750">
              <a:buFont typeface="Wingdings" panose="05000000000000000000" pitchFamily="2" charset="2"/>
              <a:buChar char="n"/>
            </a:pPr>
            <a:r>
              <a:rPr lang="en-US" sz="1600" b="1" dirty="0" smtClean="0">
                <a:latin typeface="Helvetica" panose="020B0604020202020204" pitchFamily="34" charset="0"/>
                <a:cs typeface="Helvetica" panose="020B0604020202020204" pitchFamily="34" charset="0"/>
              </a:rPr>
              <a:t>UMKC enrollment grew 3.3% from 2011-2014 even as the pool of Missouri </a:t>
            </a:r>
            <a:r>
              <a:rPr lang="en-US" sz="1600" b="1" smtClean="0">
                <a:latin typeface="Helvetica" panose="020B0604020202020204" pitchFamily="34" charset="0"/>
                <a:cs typeface="Helvetica" panose="020B0604020202020204" pitchFamily="34" charset="0"/>
              </a:rPr>
              <a:t>high school graduates </a:t>
            </a:r>
            <a:r>
              <a:rPr lang="en-US" sz="1600" b="1" dirty="0" smtClean="0">
                <a:latin typeface="Helvetica" panose="020B0604020202020204" pitchFamily="34" charset="0"/>
                <a:cs typeface="Helvetica" panose="020B0604020202020204" pitchFamily="34" charset="0"/>
              </a:rPr>
              <a:t>declined 5.5% and as enrollment dropped 12% at the largest feeder community colleges</a:t>
            </a:r>
            <a:endParaRPr lang="en-US" sz="1600" b="1"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n"/>
            </a:pPr>
            <a:endParaRPr lang="en-US" sz="16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09600" y="70886"/>
            <a:ext cx="10972800" cy="1143000"/>
          </a:xfrm>
        </p:spPr>
        <p:txBody>
          <a:bodyPr>
            <a:normAutofit/>
          </a:bodyPr>
          <a:lstStyle/>
          <a:p>
            <a:r>
              <a:rPr lang="en-US" sz="4000" dirty="0" smtClean="0"/>
              <a:t>Investing to Support UG Growth</a:t>
            </a:r>
            <a:r>
              <a:rPr lang="en-US" sz="3600" dirty="0" smtClean="0"/>
              <a:t/>
            </a:r>
            <a:br>
              <a:rPr lang="en-US" sz="3600" dirty="0" smtClean="0"/>
            </a:br>
            <a:r>
              <a:rPr lang="en-US" sz="2000" dirty="0" smtClean="0"/>
              <a:t>UMKC-8</a:t>
            </a:r>
            <a:endParaRPr lang="en-US" sz="2000" dirty="0"/>
          </a:p>
        </p:txBody>
      </p:sp>
      <p:sp>
        <p:nvSpPr>
          <p:cNvPr id="3" name="Slide Number Placeholder 2"/>
          <p:cNvSpPr>
            <a:spLocks noGrp="1"/>
          </p:cNvSpPr>
          <p:nvPr>
            <p:ph type="sldNum" sz="quarter" idx="12"/>
          </p:nvPr>
        </p:nvSpPr>
        <p:spPr/>
        <p:txBody>
          <a:bodyPr/>
          <a:lstStyle/>
          <a:p>
            <a:fld id="{C4775A35-BBF8-6142-A822-4BC4CE95054E}" type="slidenum">
              <a:rPr lang="en-US" smtClean="0">
                <a:solidFill>
                  <a:schemeClr val="bg1"/>
                </a:solidFill>
              </a:rPr>
              <a:t>8</a:t>
            </a:fld>
            <a:endParaRPr lang="en-US">
              <a:solidFill>
                <a:schemeClr val="bg1"/>
              </a:solidFill>
            </a:endParaRPr>
          </a:p>
        </p:txBody>
      </p:sp>
    </p:spTree>
    <p:extLst>
      <p:ext uri="{BB962C8B-B14F-4D97-AF65-F5344CB8AC3E}">
        <p14:creationId xmlns:p14="http://schemas.microsoft.com/office/powerpoint/2010/main" val="1410003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75A35-BBF8-6142-A822-4BC4CE95054E}" type="slidenum">
              <a:rPr lang="en-US" smtClean="0">
                <a:solidFill>
                  <a:schemeClr val="bg1"/>
                </a:solidFill>
              </a:rPr>
              <a:t>9</a:t>
            </a:fld>
            <a:endParaRPr lang="en-US">
              <a:solidFill>
                <a:schemeClr val="bg1"/>
              </a:solidFill>
            </a:endParaRPr>
          </a:p>
        </p:txBody>
      </p:sp>
      <p:pic>
        <p:nvPicPr>
          <p:cNvPr id="10" name="Picture 9"/>
          <p:cNvPicPr>
            <a:picLocks noChangeAspect="1"/>
          </p:cNvPicPr>
          <p:nvPr/>
        </p:nvPicPr>
        <p:blipFill rotWithShape="1">
          <a:blip r:embed="rId2"/>
          <a:srcRect l="71093" t="5860" b="53543"/>
          <a:stretch/>
        </p:blipFill>
        <p:spPr>
          <a:xfrm>
            <a:off x="7431773" y="1042737"/>
            <a:ext cx="2146701" cy="2338634"/>
          </a:xfrm>
          <a:prstGeom prst="rect">
            <a:avLst/>
          </a:prstGeom>
        </p:spPr>
      </p:pic>
      <p:sp>
        <p:nvSpPr>
          <p:cNvPr id="11" name="TextBox 10"/>
          <p:cNvSpPr txBox="1"/>
          <p:nvPr/>
        </p:nvSpPr>
        <p:spPr>
          <a:xfrm>
            <a:off x="5390147" y="668289"/>
            <a:ext cx="1122948" cy="374448"/>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rotWithShape="1">
          <a:blip r:embed="rId2"/>
          <a:srcRect l="3275" t="5860" r="29180" b="3459"/>
          <a:stretch/>
        </p:blipFill>
        <p:spPr>
          <a:xfrm>
            <a:off x="2324768" y="851606"/>
            <a:ext cx="5016099" cy="5223777"/>
          </a:xfrm>
          <a:prstGeom prst="rect">
            <a:avLst/>
          </a:prstGeom>
        </p:spPr>
      </p:pic>
      <p:sp>
        <p:nvSpPr>
          <p:cNvPr id="7" name="TextBox 6"/>
          <p:cNvSpPr txBox="1"/>
          <p:nvPr/>
        </p:nvSpPr>
        <p:spPr>
          <a:xfrm>
            <a:off x="7546308" y="4020389"/>
            <a:ext cx="4623253" cy="2585323"/>
          </a:xfrm>
          <a:prstGeom prst="rect">
            <a:avLst/>
          </a:prstGeom>
          <a:noFill/>
        </p:spPr>
        <p:txBody>
          <a:bodyPr wrap="square" rtlCol="0">
            <a:spAutoFit/>
          </a:bodyPr>
          <a:lstStyle/>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Significantly larger graduate and professional enrollment (34% vs 20.9%) drives higher revenue than peer average</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At 20,000 headcount, FTE enrollment would be 15,000</a:t>
            </a:r>
          </a:p>
          <a:p>
            <a:pPr marL="285750" indent="-285750">
              <a:buFont typeface="Wingdings" panose="05000000000000000000" pitchFamily="2" charset="2"/>
              <a:buChar char="n"/>
            </a:pPr>
            <a:r>
              <a:rPr lang="en-US" b="1" dirty="0" smtClean="0">
                <a:latin typeface="Helvetica" panose="020B0604020202020204" pitchFamily="34" charset="0"/>
                <a:cs typeface="Helvetica" panose="020B0604020202020204" pitchFamily="34" charset="0"/>
              </a:rPr>
              <a:t>The funding gap would be about $42 million</a:t>
            </a:r>
            <a:endParaRPr lang="en-US" b="1"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n"/>
            </a:pP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45438" y="434470"/>
            <a:ext cx="10972800" cy="577516"/>
          </a:xfrm>
        </p:spPr>
        <p:txBody>
          <a:bodyPr>
            <a:noAutofit/>
          </a:bodyPr>
          <a:lstStyle/>
          <a:p>
            <a:r>
              <a:rPr lang="en-US" sz="4000" dirty="0" smtClean="0"/>
              <a:t>Operating Revenue Funding Gap</a:t>
            </a:r>
            <a:br>
              <a:rPr lang="en-US" sz="4000" dirty="0" smtClean="0"/>
            </a:br>
            <a:r>
              <a:rPr lang="en-US" sz="2000" dirty="0" smtClean="0"/>
              <a:t>UMKC-15</a:t>
            </a:r>
            <a:r>
              <a:rPr lang="en-US" sz="2800" dirty="0" smtClean="0"/>
              <a:t/>
            </a:r>
            <a:br>
              <a:rPr lang="en-US" sz="2800" dirty="0" smtClean="0"/>
            </a:br>
            <a:endParaRPr lang="en-US" sz="2000" dirty="0"/>
          </a:p>
        </p:txBody>
      </p:sp>
    </p:spTree>
    <p:extLst>
      <p:ext uri="{BB962C8B-B14F-4D97-AF65-F5344CB8AC3E}">
        <p14:creationId xmlns:p14="http://schemas.microsoft.com/office/powerpoint/2010/main" val="2969244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UMKC_PPT2</Template>
  <TotalTime>2984</TotalTime>
  <Words>769</Words>
  <Application>Microsoft Office PowerPoint</Application>
  <PresentationFormat>Widescreen</PresentationFormat>
  <Paragraphs>282</Paragraphs>
  <Slides>13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calibriTimes New Roman</vt:lpstr>
      <vt:lpstr>Helvetica</vt:lpstr>
      <vt:lpstr>Times New Roman</vt:lpstr>
      <vt:lpstr>Wingdings</vt:lpstr>
      <vt:lpstr>Custom Design</vt:lpstr>
      <vt:lpstr>Office Theme</vt:lpstr>
      <vt:lpstr>Strategic Growth Plan</vt:lpstr>
      <vt:lpstr>What Makes UMKC Different? UMKC-5</vt:lpstr>
      <vt:lpstr>UMKC vs. Narrowed Peer Set</vt:lpstr>
      <vt:lpstr>UMKC’s Unique Potential</vt:lpstr>
      <vt:lpstr>UMKC Strategy Aligns With Projected Demand</vt:lpstr>
      <vt:lpstr>Student Enrollment Growth  Fall Semesters (2008-2014)</vt:lpstr>
      <vt:lpstr>Operating Fund Revenues </vt:lpstr>
      <vt:lpstr>Investing to Support UG Growth UMKC-8</vt:lpstr>
      <vt:lpstr>Operating Revenue Funding Gap UMKC-15 </vt:lpstr>
      <vt:lpstr>Instruction and Research Cost UMKC-14</vt:lpstr>
      <vt:lpstr>Tuition and Fee Strategies</vt:lpstr>
      <vt:lpstr>PowerPoint Presentation</vt:lpstr>
      <vt:lpstr>Strategy for the Future</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UMKC PROUD</dc:title>
  <dc:creator>Spenner, Anne H.</dc:creator>
  <cp:lastModifiedBy>Spenner, Anne H.</cp:lastModifiedBy>
  <cp:revision>185</cp:revision>
  <cp:lastPrinted>2015-09-04T16:33:42Z</cp:lastPrinted>
  <dcterms:created xsi:type="dcterms:W3CDTF">2014-01-02T21:39:31Z</dcterms:created>
  <dcterms:modified xsi:type="dcterms:W3CDTF">2015-09-04T19:21:17Z</dcterms:modified>
</cp:coreProperties>
</file>