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75" r:id="rId6"/>
    <p:sldId id="271" r:id="rId7"/>
    <p:sldId id="276" r:id="rId8"/>
    <p:sldId id="279" r:id="rId9"/>
    <p:sldId id="259" r:id="rId10"/>
    <p:sldId id="277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8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BAE-F561-4986-99F9-E4473DF8268D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567F-F5C4-4C81-A148-6C432E0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8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BAE-F561-4986-99F9-E4473DF8268D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567F-F5C4-4C81-A148-6C432E0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9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BAE-F561-4986-99F9-E4473DF8268D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567F-F5C4-4C81-A148-6C432E0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08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BAE-F561-4986-99F9-E4473DF8268D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567F-F5C4-4C81-A148-6C432E0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2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BAE-F561-4986-99F9-E4473DF8268D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567F-F5C4-4C81-A148-6C432E0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7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BAE-F561-4986-99F9-E4473DF8268D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567F-F5C4-4C81-A148-6C432E0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3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BAE-F561-4986-99F9-E4473DF8268D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567F-F5C4-4C81-A148-6C432E0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BAE-F561-4986-99F9-E4473DF8268D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567F-F5C4-4C81-A148-6C432E0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09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BAE-F561-4986-99F9-E4473DF8268D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567F-F5C4-4C81-A148-6C432E0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4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BAE-F561-4986-99F9-E4473DF8268D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567F-F5C4-4C81-A148-6C432E0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9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C9BAE-F561-4986-99F9-E4473DF8268D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567F-F5C4-4C81-A148-6C432E0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86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C9BAE-F561-4986-99F9-E4473DF8268D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E567F-F5C4-4C81-A148-6C432E011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9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78558" y="2274838"/>
            <a:ext cx="5434886" cy="230832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UMKC ATHLETICS</a:t>
            </a:r>
          </a:p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Senate</a:t>
            </a:r>
          </a:p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3/21/2017</a:t>
            </a:r>
          </a:p>
        </p:txBody>
      </p:sp>
    </p:spTree>
    <p:extLst>
      <p:ext uri="{BB962C8B-B14F-4D97-AF65-F5344CB8AC3E}">
        <p14:creationId xmlns:p14="http://schemas.microsoft.com/office/powerpoint/2010/main" val="1537567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8588" y="2967335"/>
            <a:ext cx="33348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71273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5726" y="951399"/>
            <a:ext cx="1092054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  <a:p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level of institutional support for athletics is higher than it should be and is not sustainable.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viable options to significantly reduce institutional support as quickly as possible.</a:t>
            </a:r>
          </a:p>
        </p:txBody>
      </p:sp>
    </p:spTree>
    <p:extLst>
      <p:ext uri="{BB962C8B-B14F-4D97-AF65-F5344CB8AC3E}">
        <p14:creationId xmlns:p14="http://schemas.microsoft.com/office/powerpoint/2010/main" val="167128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36950" y="1428453"/>
            <a:ext cx="9918100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Actions for AY2018 and Longer-Term Options</a:t>
            </a:r>
          </a:p>
          <a:p>
            <a:pPr algn="ctr"/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AY2018 Budget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Committed to reduce Institution Support by $1.1M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(Combination of expense reductions and increased generated revenues)</a:t>
            </a: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Longer-Term Options to be Evaluated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Discontinue Athletics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Drop to Division II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Optimize Division I cost and current strategy</a:t>
            </a:r>
          </a:p>
        </p:txBody>
      </p:sp>
    </p:spTree>
    <p:extLst>
      <p:ext uri="{BB962C8B-B14F-4D97-AF65-F5344CB8AC3E}">
        <p14:creationId xmlns:p14="http://schemas.microsoft.com/office/powerpoint/2010/main" val="1570483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0508" y="496388"/>
            <a:ext cx="45309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Strategy – 2013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0526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62978" y="1206516"/>
            <a:ext cx="96660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 challenge for AY2010 - Commissioned athletics benchmark study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institutional support by 50% in five years – Must win in MBB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669719"/>
              </p:ext>
            </p:extLst>
          </p:nvPr>
        </p:nvGraphicFramePr>
        <p:xfrm>
          <a:off x="1068252" y="2104323"/>
          <a:ext cx="10055497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619">
                  <a:extLst>
                    <a:ext uri="{9D8B030D-6E8A-4147-A177-3AD203B41FA5}">
                      <a16:colId xmlns:a16="http://schemas.microsoft.com/office/drawing/2014/main" val="1314715915"/>
                    </a:ext>
                  </a:extLst>
                </a:gridCol>
                <a:gridCol w="6090878">
                  <a:extLst>
                    <a:ext uri="{9D8B030D-6E8A-4147-A177-3AD203B41FA5}">
                      <a16:colId xmlns:a16="http://schemas.microsoft.com/office/drawing/2014/main" val="41106888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Goals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331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Hire new coach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Hired national championship assistant coach in 2013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0194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Improve recruiting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Significantly improved – national and local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7176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Upgrade venue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City invested $5 million in Municipal Auditorium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573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 not reached NCAA tournament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2514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Increased student fees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 fees still one fourth of average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2109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 gifts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Contributions (incl. In-Kind) up 45% over 2012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7701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 sponsorships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Royalties, licensing, advertisements and Sponsorships up 42%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324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 ticket sales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Ticket sales up 28%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1710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Pursue Missouri Valley Conference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Visited in 2013 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but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not invited </a:t>
                      </a:r>
                      <a:r>
                        <a:rPr lang="en-US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moved to WAC and 2014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7654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342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1803" y="1253285"/>
            <a:ext cx="5648395" cy="56425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1206" marR="4483" indent="1187327">
              <a:lnSpc>
                <a:spcPts val="2206"/>
              </a:lnSpc>
            </a:pPr>
            <a:r>
              <a:rPr sz="2800" spc="-18" dirty="0"/>
              <a:t>UMKC </a:t>
            </a:r>
            <a:r>
              <a:rPr sz="2800" spc="-4" dirty="0"/>
              <a:t>Athletics  </a:t>
            </a:r>
            <a:br>
              <a:rPr lang="en-US" sz="2800" spc="-4" dirty="0"/>
            </a:br>
            <a:r>
              <a:rPr sz="2800" dirty="0"/>
              <a:t>Institutional Support with </a:t>
            </a:r>
            <a:r>
              <a:rPr sz="2800" spc="4" dirty="0"/>
              <a:t>Funding</a:t>
            </a:r>
            <a:r>
              <a:rPr sz="2800" spc="-88" dirty="0"/>
              <a:t> </a:t>
            </a:r>
            <a:r>
              <a:rPr sz="2800" spc="-18" dirty="0"/>
              <a:t>gap</a:t>
            </a:r>
          </a:p>
        </p:txBody>
      </p:sp>
      <p:sp>
        <p:nvSpPr>
          <p:cNvPr id="3" name="object 3"/>
          <p:cNvSpPr/>
          <p:nvPr/>
        </p:nvSpPr>
        <p:spPr>
          <a:xfrm>
            <a:off x="3040828" y="5070213"/>
            <a:ext cx="6781800" cy="0"/>
          </a:xfrm>
          <a:custGeom>
            <a:avLst/>
            <a:gdLst/>
            <a:ahLst/>
            <a:cxnLst/>
            <a:rect l="l" t="t" r="r" b="b"/>
            <a:pathLst>
              <a:path w="7686040">
                <a:moveTo>
                  <a:pt x="0" y="0"/>
                </a:moveTo>
                <a:lnTo>
                  <a:pt x="7685532" y="0"/>
                </a:lnTo>
              </a:path>
            </a:pathLst>
          </a:custGeom>
          <a:ln w="7619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" name="object 4"/>
          <p:cNvSpPr/>
          <p:nvPr/>
        </p:nvSpPr>
        <p:spPr>
          <a:xfrm>
            <a:off x="9617784" y="4301042"/>
            <a:ext cx="204507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7619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" name="object 5"/>
          <p:cNvSpPr/>
          <p:nvPr/>
        </p:nvSpPr>
        <p:spPr>
          <a:xfrm>
            <a:off x="8940052" y="4301042"/>
            <a:ext cx="407894" cy="0"/>
          </a:xfrm>
          <a:custGeom>
            <a:avLst/>
            <a:gdLst/>
            <a:ahLst/>
            <a:cxnLst/>
            <a:rect l="l" t="t" r="r" b="b"/>
            <a:pathLst>
              <a:path w="462279">
                <a:moveTo>
                  <a:pt x="0" y="0"/>
                </a:moveTo>
                <a:lnTo>
                  <a:pt x="461772" y="0"/>
                </a:lnTo>
              </a:path>
            </a:pathLst>
          </a:custGeom>
          <a:ln w="7619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" name="object 6"/>
          <p:cNvSpPr/>
          <p:nvPr/>
        </p:nvSpPr>
        <p:spPr>
          <a:xfrm>
            <a:off x="8262322" y="4301042"/>
            <a:ext cx="406213" cy="0"/>
          </a:xfrm>
          <a:custGeom>
            <a:avLst/>
            <a:gdLst/>
            <a:ahLst/>
            <a:cxnLst/>
            <a:rect l="l" t="t" r="r" b="b"/>
            <a:pathLst>
              <a:path w="460375">
                <a:moveTo>
                  <a:pt x="0" y="0"/>
                </a:moveTo>
                <a:lnTo>
                  <a:pt x="460248" y="0"/>
                </a:lnTo>
              </a:path>
            </a:pathLst>
          </a:custGeom>
          <a:ln w="7619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" name="object 7"/>
          <p:cNvSpPr/>
          <p:nvPr/>
        </p:nvSpPr>
        <p:spPr>
          <a:xfrm>
            <a:off x="7584590" y="4301042"/>
            <a:ext cx="406213" cy="0"/>
          </a:xfrm>
          <a:custGeom>
            <a:avLst/>
            <a:gdLst/>
            <a:ahLst/>
            <a:cxnLst/>
            <a:rect l="l" t="t" r="r" b="b"/>
            <a:pathLst>
              <a:path w="460375">
                <a:moveTo>
                  <a:pt x="0" y="0"/>
                </a:moveTo>
                <a:lnTo>
                  <a:pt x="460248" y="0"/>
                </a:lnTo>
              </a:path>
            </a:pathLst>
          </a:custGeom>
          <a:ln w="7619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" name="object 8"/>
          <p:cNvSpPr/>
          <p:nvPr/>
        </p:nvSpPr>
        <p:spPr>
          <a:xfrm>
            <a:off x="6905512" y="4301042"/>
            <a:ext cx="407894" cy="0"/>
          </a:xfrm>
          <a:custGeom>
            <a:avLst/>
            <a:gdLst/>
            <a:ahLst/>
            <a:cxnLst/>
            <a:rect l="l" t="t" r="r" b="b"/>
            <a:pathLst>
              <a:path w="462279">
                <a:moveTo>
                  <a:pt x="0" y="0"/>
                </a:moveTo>
                <a:lnTo>
                  <a:pt x="461772" y="0"/>
                </a:lnTo>
              </a:path>
            </a:pathLst>
          </a:custGeom>
          <a:ln w="7619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" name="object 9"/>
          <p:cNvSpPr/>
          <p:nvPr/>
        </p:nvSpPr>
        <p:spPr>
          <a:xfrm>
            <a:off x="6227781" y="4301042"/>
            <a:ext cx="407894" cy="0"/>
          </a:xfrm>
          <a:custGeom>
            <a:avLst/>
            <a:gdLst/>
            <a:ahLst/>
            <a:cxnLst/>
            <a:rect l="l" t="t" r="r" b="b"/>
            <a:pathLst>
              <a:path w="462279">
                <a:moveTo>
                  <a:pt x="0" y="0"/>
                </a:moveTo>
                <a:lnTo>
                  <a:pt x="461771" y="0"/>
                </a:lnTo>
              </a:path>
            </a:pathLst>
          </a:custGeom>
          <a:ln w="7619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0" name="object 10"/>
          <p:cNvSpPr/>
          <p:nvPr/>
        </p:nvSpPr>
        <p:spPr>
          <a:xfrm>
            <a:off x="5550049" y="4301042"/>
            <a:ext cx="406213" cy="0"/>
          </a:xfrm>
          <a:custGeom>
            <a:avLst/>
            <a:gdLst/>
            <a:ahLst/>
            <a:cxnLst/>
            <a:rect l="l" t="t" r="r" b="b"/>
            <a:pathLst>
              <a:path w="460375">
                <a:moveTo>
                  <a:pt x="0" y="0"/>
                </a:moveTo>
                <a:lnTo>
                  <a:pt x="460248" y="0"/>
                </a:lnTo>
              </a:path>
            </a:pathLst>
          </a:custGeom>
          <a:ln w="7619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1" name="object 11"/>
          <p:cNvSpPr/>
          <p:nvPr/>
        </p:nvSpPr>
        <p:spPr>
          <a:xfrm>
            <a:off x="4872318" y="4301042"/>
            <a:ext cx="406213" cy="0"/>
          </a:xfrm>
          <a:custGeom>
            <a:avLst/>
            <a:gdLst/>
            <a:ahLst/>
            <a:cxnLst/>
            <a:rect l="l" t="t" r="r" b="b"/>
            <a:pathLst>
              <a:path w="460375">
                <a:moveTo>
                  <a:pt x="0" y="0"/>
                </a:moveTo>
                <a:lnTo>
                  <a:pt x="460247" y="0"/>
                </a:lnTo>
              </a:path>
            </a:pathLst>
          </a:custGeom>
          <a:ln w="7619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2" name="object 12"/>
          <p:cNvSpPr/>
          <p:nvPr/>
        </p:nvSpPr>
        <p:spPr>
          <a:xfrm>
            <a:off x="4193240" y="4301042"/>
            <a:ext cx="407894" cy="0"/>
          </a:xfrm>
          <a:custGeom>
            <a:avLst/>
            <a:gdLst/>
            <a:ahLst/>
            <a:cxnLst/>
            <a:rect l="l" t="t" r="r" b="b"/>
            <a:pathLst>
              <a:path w="462279">
                <a:moveTo>
                  <a:pt x="0" y="0"/>
                </a:moveTo>
                <a:lnTo>
                  <a:pt x="461771" y="0"/>
                </a:lnTo>
              </a:path>
            </a:pathLst>
          </a:custGeom>
          <a:ln w="7619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3" name="object 13"/>
          <p:cNvSpPr/>
          <p:nvPr/>
        </p:nvSpPr>
        <p:spPr>
          <a:xfrm>
            <a:off x="3515509" y="4301042"/>
            <a:ext cx="407894" cy="0"/>
          </a:xfrm>
          <a:custGeom>
            <a:avLst/>
            <a:gdLst/>
            <a:ahLst/>
            <a:cxnLst/>
            <a:rect l="l" t="t" r="r" b="b"/>
            <a:pathLst>
              <a:path w="462280">
                <a:moveTo>
                  <a:pt x="0" y="0"/>
                </a:moveTo>
                <a:lnTo>
                  <a:pt x="461771" y="0"/>
                </a:lnTo>
              </a:path>
            </a:pathLst>
          </a:custGeom>
          <a:ln w="7619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4" name="object 14"/>
          <p:cNvSpPr/>
          <p:nvPr/>
        </p:nvSpPr>
        <p:spPr>
          <a:xfrm>
            <a:off x="3040829" y="4301042"/>
            <a:ext cx="204507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7619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5" name="object 15"/>
          <p:cNvSpPr/>
          <p:nvPr/>
        </p:nvSpPr>
        <p:spPr>
          <a:xfrm>
            <a:off x="9617784" y="3915111"/>
            <a:ext cx="204507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6" name="object 16"/>
          <p:cNvSpPr/>
          <p:nvPr/>
        </p:nvSpPr>
        <p:spPr>
          <a:xfrm>
            <a:off x="8940052" y="3915111"/>
            <a:ext cx="407894" cy="0"/>
          </a:xfrm>
          <a:custGeom>
            <a:avLst/>
            <a:gdLst/>
            <a:ahLst/>
            <a:cxnLst/>
            <a:rect l="l" t="t" r="r" b="b"/>
            <a:pathLst>
              <a:path w="462279">
                <a:moveTo>
                  <a:pt x="0" y="0"/>
                </a:moveTo>
                <a:lnTo>
                  <a:pt x="461772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7" name="object 17"/>
          <p:cNvSpPr/>
          <p:nvPr/>
        </p:nvSpPr>
        <p:spPr>
          <a:xfrm>
            <a:off x="8262322" y="3915111"/>
            <a:ext cx="406213" cy="0"/>
          </a:xfrm>
          <a:custGeom>
            <a:avLst/>
            <a:gdLst/>
            <a:ahLst/>
            <a:cxnLst/>
            <a:rect l="l" t="t" r="r" b="b"/>
            <a:pathLst>
              <a:path w="460375">
                <a:moveTo>
                  <a:pt x="0" y="0"/>
                </a:moveTo>
                <a:lnTo>
                  <a:pt x="460248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8" name="object 18"/>
          <p:cNvSpPr/>
          <p:nvPr/>
        </p:nvSpPr>
        <p:spPr>
          <a:xfrm>
            <a:off x="7584590" y="3915111"/>
            <a:ext cx="406213" cy="0"/>
          </a:xfrm>
          <a:custGeom>
            <a:avLst/>
            <a:gdLst/>
            <a:ahLst/>
            <a:cxnLst/>
            <a:rect l="l" t="t" r="r" b="b"/>
            <a:pathLst>
              <a:path w="460375">
                <a:moveTo>
                  <a:pt x="0" y="0"/>
                </a:moveTo>
                <a:lnTo>
                  <a:pt x="460248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9" name="object 19"/>
          <p:cNvSpPr/>
          <p:nvPr/>
        </p:nvSpPr>
        <p:spPr>
          <a:xfrm>
            <a:off x="6905512" y="3915111"/>
            <a:ext cx="407894" cy="0"/>
          </a:xfrm>
          <a:custGeom>
            <a:avLst/>
            <a:gdLst/>
            <a:ahLst/>
            <a:cxnLst/>
            <a:rect l="l" t="t" r="r" b="b"/>
            <a:pathLst>
              <a:path w="462279">
                <a:moveTo>
                  <a:pt x="0" y="0"/>
                </a:moveTo>
                <a:lnTo>
                  <a:pt x="461772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0" name="object 20"/>
          <p:cNvSpPr/>
          <p:nvPr/>
        </p:nvSpPr>
        <p:spPr>
          <a:xfrm>
            <a:off x="6227781" y="3915111"/>
            <a:ext cx="407894" cy="0"/>
          </a:xfrm>
          <a:custGeom>
            <a:avLst/>
            <a:gdLst/>
            <a:ahLst/>
            <a:cxnLst/>
            <a:rect l="l" t="t" r="r" b="b"/>
            <a:pathLst>
              <a:path w="462279">
                <a:moveTo>
                  <a:pt x="0" y="0"/>
                </a:moveTo>
                <a:lnTo>
                  <a:pt x="461771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1" name="object 21"/>
          <p:cNvSpPr/>
          <p:nvPr/>
        </p:nvSpPr>
        <p:spPr>
          <a:xfrm>
            <a:off x="5550049" y="3915111"/>
            <a:ext cx="406213" cy="0"/>
          </a:xfrm>
          <a:custGeom>
            <a:avLst/>
            <a:gdLst/>
            <a:ahLst/>
            <a:cxnLst/>
            <a:rect l="l" t="t" r="r" b="b"/>
            <a:pathLst>
              <a:path w="460375">
                <a:moveTo>
                  <a:pt x="0" y="0"/>
                </a:moveTo>
                <a:lnTo>
                  <a:pt x="460248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2" name="object 22"/>
          <p:cNvSpPr/>
          <p:nvPr/>
        </p:nvSpPr>
        <p:spPr>
          <a:xfrm>
            <a:off x="4872318" y="3915111"/>
            <a:ext cx="406213" cy="0"/>
          </a:xfrm>
          <a:custGeom>
            <a:avLst/>
            <a:gdLst/>
            <a:ahLst/>
            <a:cxnLst/>
            <a:rect l="l" t="t" r="r" b="b"/>
            <a:pathLst>
              <a:path w="460375">
                <a:moveTo>
                  <a:pt x="0" y="0"/>
                </a:moveTo>
                <a:lnTo>
                  <a:pt x="460247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3" name="object 23"/>
          <p:cNvSpPr/>
          <p:nvPr/>
        </p:nvSpPr>
        <p:spPr>
          <a:xfrm>
            <a:off x="4193240" y="3915111"/>
            <a:ext cx="407894" cy="0"/>
          </a:xfrm>
          <a:custGeom>
            <a:avLst/>
            <a:gdLst/>
            <a:ahLst/>
            <a:cxnLst/>
            <a:rect l="l" t="t" r="r" b="b"/>
            <a:pathLst>
              <a:path w="462279">
                <a:moveTo>
                  <a:pt x="0" y="0"/>
                </a:moveTo>
                <a:lnTo>
                  <a:pt x="461771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4" name="object 24"/>
          <p:cNvSpPr/>
          <p:nvPr/>
        </p:nvSpPr>
        <p:spPr>
          <a:xfrm>
            <a:off x="3515509" y="3915111"/>
            <a:ext cx="407894" cy="0"/>
          </a:xfrm>
          <a:custGeom>
            <a:avLst/>
            <a:gdLst/>
            <a:ahLst/>
            <a:cxnLst/>
            <a:rect l="l" t="t" r="r" b="b"/>
            <a:pathLst>
              <a:path w="462280">
                <a:moveTo>
                  <a:pt x="0" y="0"/>
                </a:moveTo>
                <a:lnTo>
                  <a:pt x="461771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5" name="object 25"/>
          <p:cNvSpPr/>
          <p:nvPr/>
        </p:nvSpPr>
        <p:spPr>
          <a:xfrm>
            <a:off x="3040829" y="3915111"/>
            <a:ext cx="204507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6" name="object 26"/>
          <p:cNvSpPr/>
          <p:nvPr/>
        </p:nvSpPr>
        <p:spPr>
          <a:xfrm>
            <a:off x="9617784" y="3530524"/>
            <a:ext cx="204507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7" name="object 27"/>
          <p:cNvSpPr/>
          <p:nvPr/>
        </p:nvSpPr>
        <p:spPr>
          <a:xfrm>
            <a:off x="8940052" y="3530524"/>
            <a:ext cx="407894" cy="0"/>
          </a:xfrm>
          <a:custGeom>
            <a:avLst/>
            <a:gdLst/>
            <a:ahLst/>
            <a:cxnLst/>
            <a:rect l="l" t="t" r="r" b="b"/>
            <a:pathLst>
              <a:path w="462279">
                <a:moveTo>
                  <a:pt x="0" y="0"/>
                </a:moveTo>
                <a:lnTo>
                  <a:pt x="461772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8" name="object 28"/>
          <p:cNvSpPr/>
          <p:nvPr/>
        </p:nvSpPr>
        <p:spPr>
          <a:xfrm>
            <a:off x="8262322" y="3530524"/>
            <a:ext cx="406213" cy="0"/>
          </a:xfrm>
          <a:custGeom>
            <a:avLst/>
            <a:gdLst/>
            <a:ahLst/>
            <a:cxnLst/>
            <a:rect l="l" t="t" r="r" b="b"/>
            <a:pathLst>
              <a:path w="460375">
                <a:moveTo>
                  <a:pt x="0" y="0"/>
                </a:moveTo>
                <a:lnTo>
                  <a:pt x="460248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9" name="object 29"/>
          <p:cNvSpPr/>
          <p:nvPr/>
        </p:nvSpPr>
        <p:spPr>
          <a:xfrm>
            <a:off x="7584590" y="3530524"/>
            <a:ext cx="406213" cy="0"/>
          </a:xfrm>
          <a:custGeom>
            <a:avLst/>
            <a:gdLst/>
            <a:ahLst/>
            <a:cxnLst/>
            <a:rect l="l" t="t" r="r" b="b"/>
            <a:pathLst>
              <a:path w="460375">
                <a:moveTo>
                  <a:pt x="0" y="0"/>
                </a:moveTo>
                <a:lnTo>
                  <a:pt x="460248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0" name="object 30"/>
          <p:cNvSpPr/>
          <p:nvPr/>
        </p:nvSpPr>
        <p:spPr>
          <a:xfrm>
            <a:off x="6905512" y="3530524"/>
            <a:ext cx="407894" cy="0"/>
          </a:xfrm>
          <a:custGeom>
            <a:avLst/>
            <a:gdLst/>
            <a:ahLst/>
            <a:cxnLst/>
            <a:rect l="l" t="t" r="r" b="b"/>
            <a:pathLst>
              <a:path w="462279">
                <a:moveTo>
                  <a:pt x="0" y="0"/>
                </a:moveTo>
                <a:lnTo>
                  <a:pt x="461772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1" name="object 31"/>
          <p:cNvSpPr/>
          <p:nvPr/>
        </p:nvSpPr>
        <p:spPr>
          <a:xfrm>
            <a:off x="6227781" y="3530524"/>
            <a:ext cx="407894" cy="0"/>
          </a:xfrm>
          <a:custGeom>
            <a:avLst/>
            <a:gdLst/>
            <a:ahLst/>
            <a:cxnLst/>
            <a:rect l="l" t="t" r="r" b="b"/>
            <a:pathLst>
              <a:path w="462279">
                <a:moveTo>
                  <a:pt x="0" y="0"/>
                </a:moveTo>
                <a:lnTo>
                  <a:pt x="461771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2" name="object 32"/>
          <p:cNvSpPr/>
          <p:nvPr/>
        </p:nvSpPr>
        <p:spPr>
          <a:xfrm>
            <a:off x="5550049" y="3530524"/>
            <a:ext cx="406213" cy="0"/>
          </a:xfrm>
          <a:custGeom>
            <a:avLst/>
            <a:gdLst/>
            <a:ahLst/>
            <a:cxnLst/>
            <a:rect l="l" t="t" r="r" b="b"/>
            <a:pathLst>
              <a:path w="460375">
                <a:moveTo>
                  <a:pt x="0" y="0"/>
                </a:moveTo>
                <a:lnTo>
                  <a:pt x="460248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3" name="object 33"/>
          <p:cNvSpPr/>
          <p:nvPr/>
        </p:nvSpPr>
        <p:spPr>
          <a:xfrm>
            <a:off x="4872318" y="3530524"/>
            <a:ext cx="406213" cy="0"/>
          </a:xfrm>
          <a:custGeom>
            <a:avLst/>
            <a:gdLst/>
            <a:ahLst/>
            <a:cxnLst/>
            <a:rect l="l" t="t" r="r" b="b"/>
            <a:pathLst>
              <a:path w="460375">
                <a:moveTo>
                  <a:pt x="0" y="0"/>
                </a:moveTo>
                <a:lnTo>
                  <a:pt x="460247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4" name="object 34"/>
          <p:cNvSpPr/>
          <p:nvPr/>
        </p:nvSpPr>
        <p:spPr>
          <a:xfrm>
            <a:off x="3040829" y="3530524"/>
            <a:ext cx="1559858" cy="0"/>
          </a:xfrm>
          <a:custGeom>
            <a:avLst/>
            <a:gdLst/>
            <a:ahLst/>
            <a:cxnLst/>
            <a:rect l="l" t="t" r="r" b="b"/>
            <a:pathLst>
              <a:path w="1767839">
                <a:moveTo>
                  <a:pt x="0" y="0"/>
                </a:moveTo>
                <a:lnTo>
                  <a:pt x="1767840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5" name="object 35"/>
          <p:cNvSpPr/>
          <p:nvPr/>
        </p:nvSpPr>
        <p:spPr>
          <a:xfrm>
            <a:off x="9617784" y="3145939"/>
            <a:ext cx="204507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6" name="object 36"/>
          <p:cNvSpPr/>
          <p:nvPr/>
        </p:nvSpPr>
        <p:spPr>
          <a:xfrm>
            <a:off x="8940052" y="3145939"/>
            <a:ext cx="407894" cy="0"/>
          </a:xfrm>
          <a:custGeom>
            <a:avLst/>
            <a:gdLst/>
            <a:ahLst/>
            <a:cxnLst/>
            <a:rect l="l" t="t" r="r" b="b"/>
            <a:pathLst>
              <a:path w="462279">
                <a:moveTo>
                  <a:pt x="0" y="0"/>
                </a:moveTo>
                <a:lnTo>
                  <a:pt x="461772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7" name="object 37"/>
          <p:cNvSpPr/>
          <p:nvPr/>
        </p:nvSpPr>
        <p:spPr>
          <a:xfrm>
            <a:off x="6905512" y="3145939"/>
            <a:ext cx="1763246" cy="0"/>
          </a:xfrm>
          <a:custGeom>
            <a:avLst/>
            <a:gdLst/>
            <a:ahLst/>
            <a:cxnLst/>
            <a:rect l="l" t="t" r="r" b="b"/>
            <a:pathLst>
              <a:path w="1998345">
                <a:moveTo>
                  <a:pt x="0" y="0"/>
                </a:moveTo>
                <a:lnTo>
                  <a:pt x="1997964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8" name="object 38"/>
          <p:cNvSpPr/>
          <p:nvPr/>
        </p:nvSpPr>
        <p:spPr>
          <a:xfrm>
            <a:off x="6227781" y="3145939"/>
            <a:ext cx="407894" cy="0"/>
          </a:xfrm>
          <a:custGeom>
            <a:avLst/>
            <a:gdLst/>
            <a:ahLst/>
            <a:cxnLst/>
            <a:rect l="l" t="t" r="r" b="b"/>
            <a:pathLst>
              <a:path w="462279">
                <a:moveTo>
                  <a:pt x="0" y="0"/>
                </a:moveTo>
                <a:lnTo>
                  <a:pt x="461771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9" name="object 39"/>
          <p:cNvSpPr/>
          <p:nvPr/>
        </p:nvSpPr>
        <p:spPr>
          <a:xfrm>
            <a:off x="5550049" y="3145939"/>
            <a:ext cx="406213" cy="0"/>
          </a:xfrm>
          <a:custGeom>
            <a:avLst/>
            <a:gdLst/>
            <a:ahLst/>
            <a:cxnLst/>
            <a:rect l="l" t="t" r="r" b="b"/>
            <a:pathLst>
              <a:path w="460375">
                <a:moveTo>
                  <a:pt x="0" y="0"/>
                </a:moveTo>
                <a:lnTo>
                  <a:pt x="460248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0" name="object 40"/>
          <p:cNvSpPr/>
          <p:nvPr/>
        </p:nvSpPr>
        <p:spPr>
          <a:xfrm>
            <a:off x="3040828" y="3145939"/>
            <a:ext cx="2237815" cy="0"/>
          </a:xfrm>
          <a:custGeom>
            <a:avLst/>
            <a:gdLst/>
            <a:ahLst/>
            <a:cxnLst/>
            <a:rect l="l" t="t" r="r" b="b"/>
            <a:pathLst>
              <a:path w="2536190">
                <a:moveTo>
                  <a:pt x="0" y="0"/>
                </a:moveTo>
                <a:lnTo>
                  <a:pt x="2535936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1" name="object 41"/>
          <p:cNvSpPr/>
          <p:nvPr/>
        </p:nvSpPr>
        <p:spPr>
          <a:xfrm>
            <a:off x="9617784" y="2760009"/>
            <a:ext cx="204507" cy="0"/>
          </a:xfrm>
          <a:custGeom>
            <a:avLst/>
            <a:gdLst/>
            <a:ahLst/>
            <a:cxnLst/>
            <a:rect l="l" t="t" r="r" b="b"/>
            <a:pathLst>
              <a:path w="231775">
                <a:moveTo>
                  <a:pt x="0" y="0"/>
                </a:moveTo>
                <a:lnTo>
                  <a:pt x="231648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2" name="object 42"/>
          <p:cNvSpPr/>
          <p:nvPr/>
        </p:nvSpPr>
        <p:spPr>
          <a:xfrm>
            <a:off x="8940052" y="2760009"/>
            <a:ext cx="407894" cy="0"/>
          </a:xfrm>
          <a:custGeom>
            <a:avLst/>
            <a:gdLst/>
            <a:ahLst/>
            <a:cxnLst/>
            <a:rect l="l" t="t" r="r" b="b"/>
            <a:pathLst>
              <a:path w="462279">
                <a:moveTo>
                  <a:pt x="0" y="0"/>
                </a:moveTo>
                <a:lnTo>
                  <a:pt x="461772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3" name="object 43"/>
          <p:cNvSpPr/>
          <p:nvPr/>
        </p:nvSpPr>
        <p:spPr>
          <a:xfrm>
            <a:off x="8262322" y="2760009"/>
            <a:ext cx="406213" cy="0"/>
          </a:xfrm>
          <a:custGeom>
            <a:avLst/>
            <a:gdLst/>
            <a:ahLst/>
            <a:cxnLst/>
            <a:rect l="l" t="t" r="r" b="b"/>
            <a:pathLst>
              <a:path w="460375">
                <a:moveTo>
                  <a:pt x="0" y="0"/>
                </a:moveTo>
                <a:lnTo>
                  <a:pt x="460248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4" name="object 44"/>
          <p:cNvSpPr/>
          <p:nvPr/>
        </p:nvSpPr>
        <p:spPr>
          <a:xfrm>
            <a:off x="3040828" y="2760009"/>
            <a:ext cx="4950199" cy="0"/>
          </a:xfrm>
          <a:custGeom>
            <a:avLst/>
            <a:gdLst/>
            <a:ahLst/>
            <a:cxnLst/>
            <a:rect l="l" t="t" r="r" b="b"/>
            <a:pathLst>
              <a:path w="5610225">
                <a:moveTo>
                  <a:pt x="0" y="0"/>
                </a:moveTo>
                <a:lnTo>
                  <a:pt x="5609844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5" name="object 45"/>
          <p:cNvSpPr/>
          <p:nvPr/>
        </p:nvSpPr>
        <p:spPr>
          <a:xfrm>
            <a:off x="3040828" y="2375422"/>
            <a:ext cx="6781800" cy="0"/>
          </a:xfrm>
          <a:custGeom>
            <a:avLst/>
            <a:gdLst/>
            <a:ahLst/>
            <a:cxnLst/>
            <a:rect l="l" t="t" r="r" b="b"/>
            <a:pathLst>
              <a:path w="7686040">
                <a:moveTo>
                  <a:pt x="0" y="0"/>
                </a:moveTo>
                <a:lnTo>
                  <a:pt x="7685532" y="0"/>
                </a:lnTo>
              </a:path>
            </a:pathLst>
          </a:custGeom>
          <a:ln w="7620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46" name="object 46"/>
          <p:cNvSpPr/>
          <p:nvPr/>
        </p:nvSpPr>
        <p:spPr>
          <a:xfrm>
            <a:off x="3245224" y="3981674"/>
            <a:ext cx="270622" cy="704850"/>
          </a:xfrm>
          <a:custGeom>
            <a:avLst/>
            <a:gdLst/>
            <a:ahLst/>
            <a:cxnLst/>
            <a:rect l="l" t="t" r="r" b="b"/>
            <a:pathLst>
              <a:path w="306705" h="798829">
                <a:moveTo>
                  <a:pt x="306323" y="798575"/>
                </a:moveTo>
                <a:lnTo>
                  <a:pt x="0" y="798575"/>
                </a:lnTo>
                <a:lnTo>
                  <a:pt x="0" y="0"/>
                </a:lnTo>
                <a:lnTo>
                  <a:pt x="306323" y="0"/>
                </a:lnTo>
                <a:lnTo>
                  <a:pt x="306323" y="798575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7" name="object 47"/>
          <p:cNvSpPr/>
          <p:nvPr/>
        </p:nvSpPr>
        <p:spPr>
          <a:xfrm>
            <a:off x="3922956" y="3638774"/>
            <a:ext cx="270622" cy="1047750"/>
          </a:xfrm>
          <a:custGeom>
            <a:avLst/>
            <a:gdLst/>
            <a:ahLst/>
            <a:cxnLst/>
            <a:rect l="l" t="t" r="r" b="b"/>
            <a:pathLst>
              <a:path w="306705" h="1187450">
                <a:moveTo>
                  <a:pt x="306324" y="1187195"/>
                </a:moveTo>
                <a:lnTo>
                  <a:pt x="0" y="1187195"/>
                </a:lnTo>
                <a:lnTo>
                  <a:pt x="0" y="0"/>
                </a:lnTo>
                <a:lnTo>
                  <a:pt x="306324" y="0"/>
                </a:lnTo>
                <a:lnTo>
                  <a:pt x="306324" y="1187195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8" name="object 48"/>
          <p:cNvSpPr/>
          <p:nvPr/>
        </p:nvSpPr>
        <p:spPr>
          <a:xfrm>
            <a:off x="4600686" y="3632049"/>
            <a:ext cx="271743" cy="1054474"/>
          </a:xfrm>
          <a:custGeom>
            <a:avLst/>
            <a:gdLst/>
            <a:ahLst/>
            <a:cxnLst/>
            <a:rect l="l" t="t" r="r" b="b"/>
            <a:pathLst>
              <a:path w="307975" h="1195070">
                <a:moveTo>
                  <a:pt x="307848" y="1194815"/>
                </a:moveTo>
                <a:lnTo>
                  <a:pt x="0" y="1194815"/>
                </a:lnTo>
                <a:lnTo>
                  <a:pt x="0" y="0"/>
                </a:lnTo>
                <a:lnTo>
                  <a:pt x="307848" y="0"/>
                </a:lnTo>
                <a:lnTo>
                  <a:pt x="307848" y="1194815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9" name="object 49"/>
          <p:cNvSpPr/>
          <p:nvPr/>
        </p:nvSpPr>
        <p:spPr>
          <a:xfrm>
            <a:off x="5278419" y="3302598"/>
            <a:ext cx="271743" cy="1383926"/>
          </a:xfrm>
          <a:custGeom>
            <a:avLst/>
            <a:gdLst/>
            <a:ahLst/>
            <a:cxnLst/>
            <a:rect l="l" t="t" r="r" b="b"/>
            <a:pathLst>
              <a:path w="307975" h="1568450">
                <a:moveTo>
                  <a:pt x="307847" y="1568195"/>
                </a:moveTo>
                <a:lnTo>
                  <a:pt x="0" y="1568195"/>
                </a:lnTo>
                <a:lnTo>
                  <a:pt x="0" y="0"/>
                </a:lnTo>
                <a:lnTo>
                  <a:pt x="307847" y="0"/>
                </a:lnTo>
                <a:lnTo>
                  <a:pt x="307847" y="1568195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0" name="object 50"/>
          <p:cNvSpPr/>
          <p:nvPr/>
        </p:nvSpPr>
        <p:spPr>
          <a:xfrm>
            <a:off x="5956150" y="3548679"/>
            <a:ext cx="271743" cy="1137957"/>
          </a:xfrm>
          <a:custGeom>
            <a:avLst/>
            <a:gdLst/>
            <a:ahLst/>
            <a:cxnLst/>
            <a:rect l="l" t="t" r="r" b="b"/>
            <a:pathLst>
              <a:path w="307975" h="1289685">
                <a:moveTo>
                  <a:pt x="307848" y="1289303"/>
                </a:moveTo>
                <a:lnTo>
                  <a:pt x="0" y="1289303"/>
                </a:lnTo>
                <a:lnTo>
                  <a:pt x="0" y="0"/>
                </a:lnTo>
                <a:lnTo>
                  <a:pt x="307848" y="0"/>
                </a:lnTo>
                <a:lnTo>
                  <a:pt x="307848" y="1289303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1" name="object 51"/>
          <p:cNvSpPr/>
          <p:nvPr/>
        </p:nvSpPr>
        <p:spPr>
          <a:xfrm>
            <a:off x="6635227" y="3516406"/>
            <a:ext cx="270622" cy="1169894"/>
          </a:xfrm>
          <a:custGeom>
            <a:avLst/>
            <a:gdLst/>
            <a:ahLst/>
            <a:cxnLst/>
            <a:rect l="l" t="t" r="r" b="b"/>
            <a:pathLst>
              <a:path w="306704" h="1325879">
                <a:moveTo>
                  <a:pt x="306324" y="1325879"/>
                </a:moveTo>
                <a:lnTo>
                  <a:pt x="0" y="1325879"/>
                </a:lnTo>
                <a:lnTo>
                  <a:pt x="0" y="0"/>
                </a:lnTo>
                <a:lnTo>
                  <a:pt x="306324" y="0"/>
                </a:lnTo>
                <a:lnTo>
                  <a:pt x="306324" y="1325879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2" name="object 52"/>
          <p:cNvSpPr/>
          <p:nvPr/>
        </p:nvSpPr>
        <p:spPr>
          <a:xfrm>
            <a:off x="7312959" y="3157369"/>
            <a:ext cx="271743" cy="1529042"/>
          </a:xfrm>
          <a:custGeom>
            <a:avLst/>
            <a:gdLst/>
            <a:ahLst/>
            <a:cxnLst/>
            <a:rect l="l" t="t" r="r" b="b"/>
            <a:pathLst>
              <a:path w="307975" h="1732914">
                <a:moveTo>
                  <a:pt x="307848" y="1732787"/>
                </a:moveTo>
                <a:lnTo>
                  <a:pt x="0" y="1732787"/>
                </a:lnTo>
                <a:lnTo>
                  <a:pt x="0" y="0"/>
                </a:lnTo>
                <a:lnTo>
                  <a:pt x="307848" y="0"/>
                </a:lnTo>
                <a:lnTo>
                  <a:pt x="307848" y="1732787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3" name="object 53"/>
          <p:cNvSpPr/>
          <p:nvPr/>
        </p:nvSpPr>
        <p:spPr>
          <a:xfrm>
            <a:off x="7990691" y="3147956"/>
            <a:ext cx="271743" cy="1538568"/>
          </a:xfrm>
          <a:custGeom>
            <a:avLst/>
            <a:gdLst/>
            <a:ahLst/>
            <a:cxnLst/>
            <a:rect l="l" t="t" r="r" b="b"/>
            <a:pathLst>
              <a:path w="307975" h="1743710">
                <a:moveTo>
                  <a:pt x="307848" y="1743455"/>
                </a:moveTo>
                <a:lnTo>
                  <a:pt x="0" y="1743455"/>
                </a:lnTo>
                <a:lnTo>
                  <a:pt x="0" y="0"/>
                </a:lnTo>
                <a:lnTo>
                  <a:pt x="307848" y="0"/>
                </a:lnTo>
                <a:lnTo>
                  <a:pt x="307848" y="1743455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4" name="object 54"/>
          <p:cNvSpPr/>
          <p:nvPr/>
        </p:nvSpPr>
        <p:spPr>
          <a:xfrm>
            <a:off x="8668422" y="2675965"/>
            <a:ext cx="271743" cy="2010335"/>
          </a:xfrm>
          <a:custGeom>
            <a:avLst/>
            <a:gdLst/>
            <a:ahLst/>
            <a:cxnLst/>
            <a:rect l="l" t="t" r="r" b="b"/>
            <a:pathLst>
              <a:path w="307975" h="2278379">
                <a:moveTo>
                  <a:pt x="307847" y="2278379"/>
                </a:moveTo>
                <a:lnTo>
                  <a:pt x="0" y="2278379"/>
                </a:lnTo>
                <a:lnTo>
                  <a:pt x="0" y="0"/>
                </a:lnTo>
                <a:lnTo>
                  <a:pt x="307847" y="0"/>
                </a:lnTo>
                <a:lnTo>
                  <a:pt x="307847" y="2278379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5" name="object 55"/>
          <p:cNvSpPr/>
          <p:nvPr/>
        </p:nvSpPr>
        <p:spPr>
          <a:xfrm>
            <a:off x="9347499" y="2853465"/>
            <a:ext cx="270622" cy="1833282"/>
          </a:xfrm>
          <a:custGeom>
            <a:avLst/>
            <a:gdLst/>
            <a:ahLst/>
            <a:cxnLst/>
            <a:rect l="l" t="t" r="r" b="b"/>
            <a:pathLst>
              <a:path w="306704" h="2077720">
                <a:moveTo>
                  <a:pt x="306323" y="2077212"/>
                </a:moveTo>
                <a:lnTo>
                  <a:pt x="0" y="2077212"/>
                </a:lnTo>
                <a:lnTo>
                  <a:pt x="0" y="0"/>
                </a:lnTo>
                <a:lnTo>
                  <a:pt x="306323" y="0"/>
                </a:lnTo>
                <a:lnTo>
                  <a:pt x="306323" y="2077212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6" name="object 56"/>
          <p:cNvSpPr/>
          <p:nvPr/>
        </p:nvSpPr>
        <p:spPr>
          <a:xfrm>
            <a:off x="3245224" y="3934608"/>
            <a:ext cx="270622" cy="47065"/>
          </a:xfrm>
          <a:custGeom>
            <a:avLst/>
            <a:gdLst/>
            <a:ahLst/>
            <a:cxnLst/>
            <a:rect l="l" t="t" r="r" b="b"/>
            <a:pathLst>
              <a:path w="306705" h="53339">
                <a:moveTo>
                  <a:pt x="0" y="53340"/>
                </a:moveTo>
                <a:lnTo>
                  <a:pt x="306324" y="53340"/>
                </a:lnTo>
                <a:lnTo>
                  <a:pt x="306324" y="0"/>
                </a:lnTo>
                <a:lnTo>
                  <a:pt x="0" y="0"/>
                </a:lnTo>
                <a:lnTo>
                  <a:pt x="0" y="5334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7" name="object 57"/>
          <p:cNvSpPr/>
          <p:nvPr/>
        </p:nvSpPr>
        <p:spPr>
          <a:xfrm>
            <a:off x="3922956" y="3593055"/>
            <a:ext cx="270622" cy="45943"/>
          </a:xfrm>
          <a:custGeom>
            <a:avLst/>
            <a:gdLst/>
            <a:ahLst/>
            <a:cxnLst/>
            <a:rect l="l" t="t" r="r" b="b"/>
            <a:pathLst>
              <a:path w="306705" h="52070">
                <a:moveTo>
                  <a:pt x="0" y="51815"/>
                </a:moveTo>
                <a:lnTo>
                  <a:pt x="306324" y="51815"/>
                </a:lnTo>
                <a:lnTo>
                  <a:pt x="306324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8" name="object 58"/>
          <p:cNvSpPr/>
          <p:nvPr/>
        </p:nvSpPr>
        <p:spPr>
          <a:xfrm>
            <a:off x="4600686" y="3587675"/>
            <a:ext cx="271743" cy="44824"/>
          </a:xfrm>
          <a:custGeom>
            <a:avLst/>
            <a:gdLst/>
            <a:ahLst/>
            <a:cxnLst/>
            <a:rect l="l" t="t" r="r" b="b"/>
            <a:pathLst>
              <a:path w="307975" h="50800">
                <a:moveTo>
                  <a:pt x="0" y="50291"/>
                </a:moveTo>
                <a:lnTo>
                  <a:pt x="307848" y="50291"/>
                </a:lnTo>
                <a:lnTo>
                  <a:pt x="307848" y="0"/>
                </a:lnTo>
                <a:lnTo>
                  <a:pt x="0" y="0"/>
                </a:lnTo>
                <a:lnTo>
                  <a:pt x="0" y="50291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9" name="object 59"/>
          <p:cNvSpPr/>
          <p:nvPr/>
        </p:nvSpPr>
        <p:spPr>
          <a:xfrm>
            <a:off x="5278419" y="3247464"/>
            <a:ext cx="271743" cy="55469"/>
          </a:xfrm>
          <a:custGeom>
            <a:avLst/>
            <a:gdLst/>
            <a:ahLst/>
            <a:cxnLst/>
            <a:rect l="l" t="t" r="r" b="b"/>
            <a:pathLst>
              <a:path w="307975" h="62864">
                <a:moveTo>
                  <a:pt x="307847" y="62484"/>
                </a:moveTo>
                <a:lnTo>
                  <a:pt x="0" y="62484"/>
                </a:lnTo>
                <a:lnTo>
                  <a:pt x="0" y="0"/>
                </a:lnTo>
                <a:lnTo>
                  <a:pt x="307847" y="0"/>
                </a:lnTo>
                <a:lnTo>
                  <a:pt x="307847" y="62484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0" name="object 60"/>
          <p:cNvSpPr/>
          <p:nvPr/>
        </p:nvSpPr>
        <p:spPr>
          <a:xfrm>
            <a:off x="5956150" y="3492201"/>
            <a:ext cx="271743" cy="56590"/>
          </a:xfrm>
          <a:custGeom>
            <a:avLst/>
            <a:gdLst/>
            <a:ahLst/>
            <a:cxnLst/>
            <a:rect l="l" t="t" r="r" b="b"/>
            <a:pathLst>
              <a:path w="307975" h="64135">
                <a:moveTo>
                  <a:pt x="307848" y="64008"/>
                </a:moveTo>
                <a:lnTo>
                  <a:pt x="0" y="64008"/>
                </a:lnTo>
                <a:lnTo>
                  <a:pt x="0" y="0"/>
                </a:lnTo>
                <a:lnTo>
                  <a:pt x="307848" y="0"/>
                </a:lnTo>
                <a:lnTo>
                  <a:pt x="307848" y="64008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1" name="object 61"/>
          <p:cNvSpPr/>
          <p:nvPr/>
        </p:nvSpPr>
        <p:spPr>
          <a:xfrm>
            <a:off x="6635227" y="3459929"/>
            <a:ext cx="270622" cy="56590"/>
          </a:xfrm>
          <a:custGeom>
            <a:avLst/>
            <a:gdLst/>
            <a:ahLst/>
            <a:cxnLst/>
            <a:rect l="l" t="t" r="r" b="b"/>
            <a:pathLst>
              <a:path w="306704" h="64135">
                <a:moveTo>
                  <a:pt x="306324" y="64008"/>
                </a:moveTo>
                <a:lnTo>
                  <a:pt x="0" y="64008"/>
                </a:lnTo>
                <a:lnTo>
                  <a:pt x="0" y="0"/>
                </a:lnTo>
                <a:lnTo>
                  <a:pt x="306324" y="0"/>
                </a:lnTo>
                <a:lnTo>
                  <a:pt x="306324" y="64008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2" name="object 62"/>
          <p:cNvSpPr/>
          <p:nvPr/>
        </p:nvSpPr>
        <p:spPr>
          <a:xfrm>
            <a:off x="7312959" y="3088790"/>
            <a:ext cx="271743" cy="68916"/>
          </a:xfrm>
          <a:custGeom>
            <a:avLst/>
            <a:gdLst/>
            <a:ahLst/>
            <a:cxnLst/>
            <a:rect l="l" t="t" r="r" b="b"/>
            <a:pathLst>
              <a:path w="307975" h="78104">
                <a:moveTo>
                  <a:pt x="307848" y="77723"/>
                </a:moveTo>
                <a:lnTo>
                  <a:pt x="0" y="77723"/>
                </a:lnTo>
                <a:lnTo>
                  <a:pt x="0" y="0"/>
                </a:lnTo>
                <a:lnTo>
                  <a:pt x="307848" y="0"/>
                </a:lnTo>
                <a:lnTo>
                  <a:pt x="307848" y="77723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3" name="object 63"/>
          <p:cNvSpPr/>
          <p:nvPr/>
        </p:nvSpPr>
        <p:spPr>
          <a:xfrm>
            <a:off x="7990691" y="3076686"/>
            <a:ext cx="271743" cy="71718"/>
          </a:xfrm>
          <a:custGeom>
            <a:avLst/>
            <a:gdLst/>
            <a:ahLst/>
            <a:cxnLst/>
            <a:rect l="l" t="t" r="r" b="b"/>
            <a:pathLst>
              <a:path w="307975" h="81279">
                <a:moveTo>
                  <a:pt x="307848" y="80772"/>
                </a:moveTo>
                <a:lnTo>
                  <a:pt x="0" y="80772"/>
                </a:lnTo>
                <a:lnTo>
                  <a:pt x="0" y="0"/>
                </a:lnTo>
                <a:lnTo>
                  <a:pt x="307848" y="0"/>
                </a:lnTo>
                <a:lnTo>
                  <a:pt x="307848" y="80772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4" name="object 64"/>
          <p:cNvSpPr/>
          <p:nvPr/>
        </p:nvSpPr>
        <p:spPr>
          <a:xfrm>
            <a:off x="8668422" y="2600661"/>
            <a:ext cx="271743" cy="75640"/>
          </a:xfrm>
          <a:custGeom>
            <a:avLst/>
            <a:gdLst/>
            <a:ahLst/>
            <a:cxnLst/>
            <a:rect l="l" t="t" r="r" b="b"/>
            <a:pathLst>
              <a:path w="307975" h="85725">
                <a:moveTo>
                  <a:pt x="307847" y="85344"/>
                </a:moveTo>
                <a:lnTo>
                  <a:pt x="0" y="85344"/>
                </a:lnTo>
                <a:lnTo>
                  <a:pt x="0" y="0"/>
                </a:lnTo>
                <a:lnTo>
                  <a:pt x="307847" y="0"/>
                </a:lnTo>
                <a:lnTo>
                  <a:pt x="307847" y="85344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5" name="object 65"/>
          <p:cNvSpPr/>
          <p:nvPr/>
        </p:nvSpPr>
        <p:spPr>
          <a:xfrm>
            <a:off x="9347499" y="2778162"/>
            <a:ext cx="270622" cy="75640"/>
          </a:xfrm>
          <a:custGeom>
            <a:avLst/>
            <a:gdLst/>
            <a:ahLst/>
            <a:cxnLst/>
            <a:rect l="l" t="t" r="r" b="b"/>
            <a:pathLst>
              <a:path w="306704" h="85725">
                <a:moveTo>
                  <a:pt x="306323" y="85344"/>
                </a:moveTo>
                <a:lnTo>
                  <a:pt x="0" y="85344"/>
                </a:lnTo>
                <a:lnTo>
                  <a:pt x="0" y="0"/>
                </a:lnTo>
                <a:lnTo>
                  <a:pt x="306323" y="0"/>
                </a:lnTo>
                <a:lnTo>
                  <a:pt x="306323" y="85344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6" name="object 66"/>
          <p:cNvSpPr/>
          <p:nvPr/>
        </p:nvSpPr>
        <p:spPr>
          <a:xfrm>
            <a:off x="3245224" y="3844514"/>
            <a:ext cx="270622" cy="90207"/>
          </a:xfrm>
          <a:custGeom>
            <a:avLst/>
            <a:gdLst/>
            <a:ahLst/>
            <a:cxnLst/>
            <a:rect l="l" t="t" r="r" b="b"/>
            <a:pathLst>
              <a:path w="306705" h="102235">
                <a:moveTo>
                  <a:pt x="306323" y="102108"/>
                </a:moveTo>
                <a:lnTo>
                  <a:pt x="0" y="102108"/>
                </a:lnTo>
                <a:lnTo>
                  <a:pt x="0" y="0"/>
                </a:lnTo>
                <a:lnTo>
                  <a:pt x="306323" y="0"/>
                </a:lnTo>
                <a:lnTo>
                  <a:pt x="306323" y="102108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7" name="object 67"/>
          <p:cNvSpPr/>
          <p:nvPr/>
        </p:nvSpPr>
        <p:spPr>
          <a:xfrm>
            <a:off x="3922956" y="4686300"/>
            <a:ext cx="270622" cy="83484"/>
          </a:xfrm>
          <a:custGeom>
            <a:avLst/>
            <a:gdLst/>
            <a:ahLst/>
            <a:cxnLst/>
            <a:rect l="l" t="t" r="r" b="b"/>
            <a:pathLst>
              <a:path w="306705" h="94614">
                <a:moveTo>
                  <a:pt x="306324" y="94487"/>
                </a:moveTo>
                <a:lnTo>
                  <a:pt x="0" y="94487"/>
                </a:lnTo>
                <a:lnTo>
                  <a:pt x="0" y="0"/>
                </a:lnTo>
                <a:lnTo>
                  <a:pt x="306324" y="0"/>
                </a:lnTo>
                <a:lnTo>
                  <a:pt x="306324" y="94487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8" name="object 68"/>
          <p:cNvSpPr/>
          <p:nvPr/>
        </p:nvSpPr>
        <p:spPr>
          <a:xfrm>
            <a:off x="4600686" y="3287805"/>
            <a:ext cx="271743" cy="300318"/>
          </a:xfrm>
          <a:custGeom>
            <a:avLst/>
            <a:gdLst/>
            <a:ahLst/>
            <a:cxnLst/>
            <a:rect l="l" t="t" r="r" b="b"/>
            <a:pathLst>
              <a:path w="307975" h="340360">
                <a:moveTo>
                  <a:pt x="307848" y="339851"/>
                </a:moveTo>
                <a:lnTo>
                  <a:pt x="0" y="339851"/>
                </a:lnTo>
                <a:lnTo>
                  <a:pt x="0" y="0"/>
                </a:lnTo>
                <a:lnTo>
                  <a:pt x="307848" y="0"/>
                </a:lnTo>
                <a:lnTo>
                  <a:pt x="307848" y="339851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9" name="object 69"/>
          <p:cNvSpPr/>
          <p:nvPr/>
        </p:nvSpPr>
        <p:spPr>
          <a:xfrm>
            <a:off x="5278419" y="3127785"/>
            <a:ext cx="271743" cy="119903"/>
          </a:xfrm>
          <a:custGeom>
            <a:avLst/>
            <a:gdLst/>
            <a:ahLst/>
            <a:cxnLst/>
            <a:rect l="l" t="t" r="r" b="b"/>
            <a:pathLst>
              <a:path w="307975" h="135889">
                <a:moveTo>
                  <a:pt x="307847" y="135635"/>
                </a:moveTo>
                <a:lnTo>
                  <a:pt x="0" y="135635"/>
                </a:lnTo>
                <a:lnTo>
                  <a:pt x="0" y="0"/>
                </a:lnTo>
                <a:lnTo>
                  <a:pt x="307847" y="0"/>
                </a:lnTo>
                <a:lnTo>
                  <a:pt x="307847" y="135635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0" name="object 70"/>
          <p:cNvSpPr/>
          <p:nvPr/>
        </p:nvSpPr>
        <p:spPr>
          <a:xfrm>
            <a:off x="5956150" y="3079376"/>
            <a:ext cx="271743" cy="412937"/>
          </a:xfrm>
          <a:custGeom>
            <a:avLst/>
            <a:gdLst/>
            <a:ahLst/>
            <a:cxnLst/>
            <a:rect l="l" t="t" r="r" b="b"/>
            <a:pathLst>
              <a:path w="307975" h="467995">
                <a:moveTo>
                  <a:pt x="307848" y="467868"/>
                </a:moveTo>
                <a:lnTo>
                  <a:pt x="0" y="467868"/>
                </a:lnTo>
                <a:lnTo>
                  <a:pt x="0" y="0"/>
                </a:lnTo>
                <a:lnTo>
                  <a:pt x="307848" y="0"/>
                </a:lnTo>
                <a:lnTo>
                  <a:pt x="307848" y="467868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1" name="object 71"/>
          <p:cNvSpPr/>
          <p:nvPr/>
        </p:nvSpPr>
        <p:spPr>
          <a:xfrm>
            <a:off x="6635227" y="2927424"/>
            <a:ext cx="270622" cy="532840"/>
          </a:xfrm>
          <a:custGeom>
            <a:avLst/>
            <a:gdLst/>
            <a:ahLst/>
            <a:cxnLst/>
            <a:rect l="l" t="t" r="r" b="b"/>
            <a:pathLst>
              <a:path w="306704" h="603885">
                <a:moveTo>
                  <a:pt x="306324" y="603504"/>
                </a:moveTo>
                <a:lnTo>
                  <a:pt x="0" y="603504"/>
                </a:lnTo>
                <a:lnTo>
                  <a:pt x="0" y="0"/>
                </a:lnTo>
                <a:lnTo>
                  <a:pt x="306324" y="0"/>
                </a:lnTo>
                <a:lnTo>
                  <a:pt x="306324" y="603504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2" name="object 72"/>
          <p:cNvSpPr/>
          <p:nvPr/>
        </p:nvSpPr>
        <p:spPr>
          <a:xfrm>
            <a:off x="7312959" y="2844053"/>
            <a:ext cx="271743" cy="244849"/>
          </a:xfrm>
          <a:custGeom>
            <a:avLst/>
            <a:gdLst/>
            <a:ahLst/>
            <a:cxnLst/>
            <a:rect l="l" t="t" r="r" b="b"/>
            <a:pathLst>
              <a:path w="307975" h="277495">
                <a:moveTo>
                  <a:pt x="307848" y="277368"/>
                </a:moveTo>
                <a:lnTo>
                  <a:pt x="0" y="277368"/>
                </a:lnTo>
                <a:lnTo>
                  <a:pt x="0" y="0"/>
                </a:lnTo>
                <a:lnTo>
                  <a:pt x="307848" y="0"/>
                </a:lnTo>
                <a:lnTo>
                  <a:pt x="307848" y="277368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3" name="object 73"/>
          <p:cNvSpPr/>
          <p:nvPr/>
        </p:nvSpPr>
        <p:spPr>
          <a:xfrm>
            <a:off x="7990691" y="2607385"/>
            <a:ext cx="271743" cy="469526"/>
          </a:xfrm>
          <a:custGeom>
            <a:avLst/>
            <a:gdLst/>
            <a:ahLst/>
            <a:cxnLst/>
            <a:rect l="l" t="t" r="r" b="b"/>
            <a:pathLst>
              <a:path w="307975" h="532129">
                <a:moveTo>
                  <a:pt x="307848" y="531875"/>
                </a:moveTo>
                <a:lnTo>
                  <a:pt x="0" y="531875"/>
                </a:lnTo>
                <a:lnTo>
                  <a:pt x="0" y="0"/>
                </a:lnTo>
                <a:lnTo>
                  <a:pt x="307848" y="0"/>
                </a:lnTo>
                <a:lnTo>
                  <a:pt x="307848" y="531875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4" name="object 74"/>
          <p:cNvSpPr/>
          <p:nvPr/>
        </p:nvSpPr>
        <p:spPr>
          <a:xfrm>
            <a:off x="8668422" y="4686300"/>
            <a:ext cx="271743" cy="73959"/>
          </a:xfrm>
          <a:custGeom>
            <a:avLst/>
            <a:gdLst/>
            <a:ahLst/>
            <a:cxnLst/>
            <a:rect l="l" t="t" r="r" b="b"/>
            <a:pathLst>
              <a:path w="307975" h="83820">
                <a:moveTo>
                  <a:pt x="307847" y="83819"/>
                </a:moveTo>
                <a:lnTo>
                  <a:pt x="0" y="83819"/>
                </a:lnTo>
                <a:lnTo>
                  <a:pt x="0" y="0"/>
                </a:lnTo>
                <a:lnTo>
                  <a:pt x="307847" y="0"/>
                </a:lnTo>
                <a:lnTo>
                  <a:pt x="307847" y="83819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5" name="object 75"/>
          <p:cNvSpPr/>
          <p:nvPr/>
        </p:nvSpPr>
        <p:spPr>
          <a:xfrm>
            <a:off x="9347499" y="2635623"/>
            <a:ext cx="270622" cy="142875"/>
          </a:xfrm>
          <a:custGeom>
            <a:avLst/>
            <a:gdLst/>
            <a:ahLst/>
            <a:cxnLst/>
            <a:rect l="l" t="t" r="r" b="b"/>
            <a:pathLst>
              <a:path w="306704" h="161925">
                <a:moveTo>
                  <a:pt x="306323" y="161543"/>
                </a:moveTo>
                <a:lnTo>
                  <a:pt x="0" y="161543"/>
                </a:lnTo>
                <a:lnTo>
                  <a:pt x="0" y="0"/>
                </a:lnTo>
                <a:lnTo>
                  <a:pt x="306323" y="0"/>
                </a:lnTo>
                <a:lnTo>
                  <a:pt x="306323" y="161543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6" name="object 76"/>
          <p:cNvSpPr/>
          <p:nvPr/>
        </p:nvSpPr>
        <p:spPr>
          <a:xfrm>
            <a:off x="3040828" y="4685627"/>
            <a:ext cx="6780118" cy="0"/>
          </a:xfrm>
          <a:custGeom>
            <a:avLst/>
            <a:gdLst/>
            <a:ahLst/>
            <a:cxnLst/>
            <a:rect l="l" t="t" r="r" b="b"/>
            <a:pathLst>
              <a:path w="7684134">
                <a:moveTo>
                  <a:pt x="0" y="0"/>
                </a:moveTo>
                <a:lnTo>
                  <a:pt x="7684008" y="0"/>
                </a:lnTo>
              </a:path>
            </a:pathLst>
          </a:custGeom>
          <a:ln w="7619">
            <a:solidFill>
              <a:srgbClr val="D8D8D8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7" name="object 77"/>
          <p:cNvSpPr txBox="1"/>
          <p:nvPr/>
        </p:nvSpPr>
        <p:spPr>
          <a:xfrm>
            <a:off x="2357102" y="4996664"/>
            <a:ext cx="593351" cy="128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38" spc="9" dirty="0">
                <a:solidFill>
                  <a:srgbClr val="595959"/>
                </a:solidFill>
                <a:latin typeface="Calibri"/>
                <a:cs typeface="Calibri"/>
              </a:rPr>
              <a:t>$(2,000,000)</a:t>
            </a:r>
            <a:endParaRPr sz="838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342296" y="2300546"/>
            <a:ext cx="582706" cy="25051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838" spc="9" dirty="0">
                <a:solidFill>
                  <a:srgbClr val="595959"/>
                </a:solidFill>
                <a:latin typeface="Calibri"/>
                <a:cs typeface="Calibri"/>
              </a:rPr>
              <a:t>$12,000,000</a:t>
            </a:r>
            <a:endParaRPr sz="838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71">
              <a:latin typeface="Times New Roman"/>
              <a:cs typeface="Times New Roman"/>
            </a:endParaRPr>
          </a:p>
          <a:p>
            <a:pPr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algn="ctr">
              <a:spcBef>
                <a:spcPts val="4"/>
              </a:spcBef>
            </a:pPr>
            <a:r>
              <a:rPr sz="838" spc="9" dirty="0">
                <a:solidFill>
                  <a:srgbClr val="595959"/>
                </a:solidFill>
                <a:latin typeface="Calibri"/>
                <a:cs typeface="Calibri"/>
              </a:rPr>
              <a:t>$10,000,000</a:t>
            </a:r>
            <a:endParaRPr sz="838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71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94">
              <a:latin typeface="Times New Roman"/>
              <a:cs typeface="Times New Roman"/>
            </a:endParaRPr>
          </a:p>
          <a:p>
            <a:pPr marL="56032" algn="ctr">
              <a:spcBef>
                <a:spcPts val="4"/>
              </a:spcBef>
            </a:pPr>
            <a:r>
              <a:rPr sz="838" spc="9" dirty="0">
                <a:solidFill>
                  <a:srgbClr val="595959"/>
                </a:solidFill>
                <a:latin typeface="Calibri"/>
                <a:cs typeface="Calibri"/>
              </a:rPr>
              <a:t>$8,000,000</a:t>
            </a:r>
            <a:endParaRPr sz="838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71">
              <a:latin typeface="Times New Roman"/>
              <a:cs typeface="Times New Roman"/>
            </a:endParaRPr>
          </a:p>
          <a:p>
            <a:pPr>
              <a:spcBef>
                <a:spcPts val="44"/>
              </a:spcBef>
            </a:pPr>
            <a:endParaRPr sz="750">
              <a:latin typeface="Times New Roman"/>
              <a:cs typeface="Times New Roman"/>
            </a:endParaRPr>
          </a:p>
          <a:p>
            <a:pPr marL="56032" algn="ctr"/>
            <a:r>
              <a:rPr sz="838" spc="9" dirty="0">
                <a:solidFill>
                  <a:srgbClr val="595959"/>
                </a:solidFill>
                <a:latin typeface="Calibri"/>
                <a:cs typeface="Calibri"/>
              </a:rPr>
              <a:t>$6,000,000</a:t>
            </a:r>
            <a:endParaRPr sz="838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71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94">
              <a:latin typeface="Times New Roman"/>
              <a:cs typeface="Times New Roman"/>
            </a:endParaRPr>
          </a:p>
          <a:p>
            <a:pPr marL="56032" algn="ctr">
              <a:spcBef>
                <a:spcPts val="4"/>
              </a:spcBef>
            </a:pPr>
            <a:r>
              <a:rPr sz="838" spc="9" dirty="0">
                <a:solidFill>
                  <a:srgbClr val="595959"/>
                </a:solidFill>
                <a:latin typeface="Calibri"/>
                <a:cs typeface="Calibri"/>
              </a:rPr>
              <a:t>$4,000,000</a:t>
            </a:r>
            <a:endParaRPr sz="838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71">
              <a:latin typeface="Times New Roman"/>
              <a:cs typeface="Times New Roman"/>
            </a:endParaRPr>
          </a:p>
          <a:p>
            <a:pPr>
              <a:spcBef>
                <a:spcPts val="44"/>
              </a:spcBef>
            </a:pPr>
            <a:endParaRPr sz="750">
              <a:latin typeface="Times New Roman"/>
              <a:cs typeface="Times New Roman"/>
            </a:endParaRPr>
          </a:p>
          <a:p>
            <a:pPr marL="56032" algn="ctr"/>
            <a:r>
              <a:rPr sz="838" spc="9" dirty="0">
                <a:solidFill>
                  <a:srgbClr val="595959"/>
                </a:solidFill>
                <a:latin typeface="Calibri"/>
                <a:cs typeface="Calibri"/>
              </a:rPr>
              <a:t>$2,000,000</a:t>
            </a:r>
            <a:endParaRPr sz="838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71">
              <a:latin typeface="Times New Roman"/>
              <a:cs typeface="Times New Roman"/>
            </a:endParaRPr>
          </a:p>
          <a:p>
            <a:pPr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marR="54351" algn="r"/>
            <a:r>
              <a:rPr sz="838" spc="4" dirty="0">
                <a:solidFill>
                  <a:srgbClr val="595959"/>
                </a:solidFill>
                <a:latin typeface="Calibri"/>
                <a:cs typeface="Calibri"/>
              </a:rPr>
              <a:t>$</a:t>
            </a:r>
            <a:r>
              <a:rPr sz="838" spc="9" dirty="0">
                <a:solidFill>
                  <a:srgbClr val="595959"/>
                </a:solidFill>
                <a:latin typeface="Calibri"/>
                <a:cs typeface="Calibri"/>
              </a:rPr>
              <a:t>-</a:t>
            </a:r>
            <a:endParaRPr sz="838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256886" y="4754651"/>
            <a:ext cx="245969" cy="128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38" spc="13" dirty="0">
                <a:solidFill>
                  <a:srgbClr val="595959"/>
                </a:solidFill>
                <a:latin typeface="Calibri"/>
                <a:cs typeface="Calibri"/>
              </a:rPr>
              <a:t>2</a:t>
            </a:r>
            <a:r>
              <a:rPr sz="838" spc="4" dirty="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r>
              <a:rPr sz="838" spc="13" dirty="0">
                <a:solidFill>
                  <a:srgbClr val="595959"/>
                </a:solidFill>
                <a:latin typeface="Calibri"/>
                <a:cs typeface="Calibri"/>
              </a:rPr>
              <a:t>07</a:t>
            </a:r>
            <a:endParaRPr sz="838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935020" y="4754651"/>
            <a:ext cx="245969" cy="128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38" spc="13" dirty="0">
                <a:solidFill>
                  <a:srgbClr val="595959"/>
                </a:solidFill>
                <a:latin typeface="Calibri"/>
                <a:cs typeface="Calibri"/>
              </a:rPr>
              <a:t>2</a:t>
            </a:r>
            <a:r>
              <a:rPr sz="838" spc="4" dirty="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r>
              <a:rPr sz="838" spc="13" dirty="0">
                <a:solidFill>
                  <a:srgbClr val="595959"/>
                </a:solidFill>
                <a:latin typeface="Calibri"/>
                <a:cs typeface="Calibri"/>
              </a:rPr>
              <a:t>08</a:t>
            </a:r>
            <a:endParaRPr sz="838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4613153" y="4754651"/>
            <a:ext cx="247090" cy="128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38" spc="22" dirty="0">
                <a:solidFill>
                  <a:srgbClr val="595959"/>
                </a:solidFill>
                <a:latin typeface="Calibri"/>
                <a:cs typeface="Calibri"/>
              </a:rPr>
              <a:t>2</a:t>
            </a:r>
            <a:r>
              <a:rPr sz="838" spc="4" dirty="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r>
              <a:rPr sz="838" spc="13" dirty="0">
                <a:solidFill>
                  <a:srgbClr val="595959"/>
                </a:solidFill>
                <a:latin typeface="Calibri"/>
                <a:cs typeface="Calibri"/>
              </a:rPr>
              <a:t>09</a:t>
            </a:r>
            <a:endParaRPr sz="838">
              <a:latin typeface="Calibri"/>
              <a:cs typeface="Calibri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291287" y="4754651"/>
            <a:ext cx="247090" cy="128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38" spc="13" dirty="0">
                <a:solidFill>
                  <a:srgbClr val="595959"/>
                </a:solidFill>
                <a:latin typeface="Calibri"/>
                <a:cs typeface="Calibri"/>
              </a:rPr>
              <a:t>2</a:t>
            </a:r>
            <a:r>
              <a:rPr sz="838" spc="4" dirty="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r>
              <a:rPr sz="838" spc="22" dirty="0">
                <a:solidFill>
                  <a:srgbClr val="595959"/>
                </a:solidFill>
                <a:latin typeface="Calibri"/>
                <a:cs typeface="Calibri"/>
              </a:rPr>
              <a:t>1</a:t>
            </a:r>
            <a:r>
              <a:rPr sz="838" spc="13" dirty="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endParaRPr sz="838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5969422" y="4754651"/>
            <a:ext cx="245969" cy="128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38" spc="13" dirty="0">
                <a:solidFill>
                  <a:srgbClr val="595959"/>
                </a:solidFill>
                <a:latin typeface="Calibri"/>
                <a:cs typeface="Calibri"/>
              </a:rPr>
              <a:t>2</a:t>
            </a:r>
            <a:r>
              <a:rPr sz="838" spc="4" dirty="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r>
              <a:rPr sz="838" spc="13" dirty="0">
                <a:solidFill>
                  <a:srgbClr val="595959"/>
                </a:solidFill>
                <a:latin typeface="Calibri"/>
                <a:cs typeface="Calibri"/>
              </a:rPr>
              <a:t>11</a:t>
            </a:r>
            <a:endParaRPr sz="838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6646454" y="4754651"/>
            <a:ext cx="247090" cy="128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38" spc="22" dirty="0">
                <a:solidFill>
                  <a:srgbClr val="595959"/>
                </a:solidFill>
                <a:latin typeface="Calibri"/>
                <a:cs typeface="Calibri"/>
              </a:rPr>
              <a:t>2</a:t>
            </a:r>
            <a:r>
              <a:rPr sz="838" spc="4" dirty="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r>
              <a:rPr sz="838" spc="13" dirty="0">
                <a:solidFill>
                  <a:srgbClr val="595959"/>
                </a:solidFill>
                <a:latin typeface="Calibri"/>
                <a:cs typeface="Calibri"/>
              </a:rPr>
              <a:t>12</a:t>
            </a:r>
            <a:endParaRPr sz="838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324588" y="4754651"/>
            <a:ext cx="245969" cy="128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38" spc="13" dirty="0">
                <a:solidFill>
                  <a:srgbClr val="595959"/>
                </a:solidFill>
                <a:latin typeface="Calibri"/>
                <a:cs typeface="Calibri"/>
              </a:rPr>
              <a:t>2</a:t>
            </a:r>
            <a:r>
              <a:rPr sz="838" spc="4" dirty="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r>
              <a:rPr sz="838" spc="13" dirty="0">
                <a:solidFill>
                  <a:srgbClr val="595959"/>
                </a:solidFill>
                <a:latin typeface="Calibri"/>
                <a:cs typeface="Calibri"/>
              </a:rPr>
              <a:t>13</a:t>
            </a:r>
            <a:endParaRPr sz="838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8003825" y="4754651"/>
            <a:ext cx="245969" cy="128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38" spc="13" dirty="0">
                <a:solidFill>
                  <a:srgbClr val="595959"/>
                </a:solidFill>
                <a:latin typeface="Calibri"/>
                <a:cs typeface="Calibri"/>
              </a:rPr>
              <a:t>2</a:t>
            </a:r>
            <a:r>
              <a:rPr sz="838" spc="4" dirty="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r>
              <a:rPr sz="838" spc="13" dirty="0">
                <a:solidFill>
                  <a:srgbClr val="595959"/>
                </a:solidFill>
                <a:latin typeface="Calibri"/>
                <a:cs typeface="Calibri"/>
              </a:rPr>
              <a:t>14</a:t>
            </a:r>
            <a:endParaRPr sz="838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8680856" y="4754651"/>
            <a:ext cx="247090" cy="128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38" spc="22" dirty="0">
                <a:solidFill>
                  <a:srgbClr val="595959"/>
                </a:solidFill>
                <a:latin typeface="Calibri"/>
                <a:cs typeface="Calibri"/>
              </a:rPr>
              <a:t>2</a:t>
            </a:r>
            <a:r>
              <a:rPr sz="838" spc="4" dirty="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r>
              <a:rPr sz="838" spc="13" dirty="0">
                <a:solidFill>
                  <a:srgbClr val="595959"/>
                </a:solidFill>
                <a:latin typeface="Calibri"/>
                <a:cs typeface="Calibri"/>
              </a:rPr>
              <a:t>15</a:t>
            </a:r>
            <a:endParaRPr sz="838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9358990" y="4754651"/>
            <a:ext cx="247090" cy="128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38" spc="13" dirty="0">
                <a:solidFill>
                  <a:srgbClr val="595959"/>
                </a:solidFill>
                <a:latin typeface="Calibri"/>
                <a:cs typeface="Calibri"/>
              </a:rPr>
              <a:t>2</a:t>
            </a:r>
            <a:r>
              <a:rPr sz="838" spc="4" dirty="0">
                <a:solidFill>
                  <a:srgbClr val="595959"/>
                </a:solidFill>
                <a:latin typeface="Calibri"/>
                <a:cs typeface="Calibri"/>
              </a:rPr>
              <a:t>0</a:t>
            </a:r>
            <a:r>
              <a:rPr sz="838" spc="22" dirty="0">
                <a:solidFill>
                  <a:srgbClr val="595959"/>
                </a:solidFill>
                <a:latin typeface="Calibri"/>
                <a:cs typeface="Calibri"/>
              </a:rPr>
              <a:t>1</a:t>
            </a:r>
            <a:r>
              <a:rPr sz="838" spc="13" dirty="0">
                <a:solidFill>
                  <a:srgbClr val="595959"/>
                </a:solidFill>
                <a:latin typeface="Calibri"/>
                <a:cs typeface="Calibri"/>
              </a:rPr>
              <a:t>6</a:t>
            </a:r>
            <a:endParaRPr sz="838">
              <a:latin typeface="Calibri"/>
              <a:cs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654475" y="5249732"/>
            <a:ext cx="60512" cy="60512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0" y="0"/>
                </a:moveTo>
                <a:lnTo>
                  <a:pt x="68579" y="0"/>
                </a:lnTo>
                <a:lnTo>
                  <a:pt x="68579" y="68580"/>
                </a:lnTo>
                <a:lnTo>
                  <a:pt x="0" y="68580"/>
                </a:lnTo>
                <a:lnTo>
                  <a:pt x="0" y="0"/>
                </a:lnTo>
                <a:close/>
              </a:path>
            </a:pathLst>
          </a:custGeom>
          <a:solidFill>
            <a:srgbClr val="5B9AD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0" name="object 90"/>
          <p:cNvSpPr txBox="1"/>
          <p:nvPr/>
        </p:nvSpPr>
        <p:spPr>
          <a:xfrm>
            <a:off x="4732012" y="5205129"/>
            <a:ext cx="862853" cy="128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38" spc="9" dirty="0">
                <a:solidFill>
                  <a:srgbClr val="595959"/>
                </a:solidFill>
                <a:latin typeface="Calibri"/>
                <a:cs typeface="Calibri"/>
              </a:rPr>
              <a:t>Direct</a:t>
            </a:r>
            <a:r>
              <a:rPr sz="838" spc="-31" dirty="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sz="838" spc="9" dirty="0">
                <a:solidFill>
                  <a:srgbClr val="595959"/>
                </a:solidFill>
                <a:latin typeface="Calibri"/>
                <a:cs typeface="Calibri"/>
              </a:rPr>
              <a:t>Institutional</a:t>
            </a:r>
            <a:endParaRPr sz="838">
              <a:latin typeface="Calibri"/>
              <a:cs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5750411" y="5249732"/>
            <a:ext cx="62193" cy="60512"/>
          </a:xfrm>
          <a:custGeom>
            <a:avLst/>
            <a:gdLst/>
            <a:ahLst/>
            <a:cxnLst/>
            <a:rect l="l" t="t" r="r" b="b"/>
            <a:pathLst>
              <a:path w="70485" h="68579">
                <a:moveTo>
                  <a:pt x="0" y="0"/>
                </a:moveTo>
                <a:lnTo>
                  <a:pt x="70103" y="0"/>
                </a:lnTo>
                <a:lnTo>
                  <a:pt x="70103" y="68580"/>
                </a:lnTo>
                <a:lnTo>
                  <a:pt x="0" y="68580"/>
                </a:lnTo>
                <a:lnTo>
                  <a:pt x="0" y="0"/>
                </a:lnTo>
                <a:close/>
              </a:path>
            </a:pathLst>
          </a:custGeom>
          <a:solidFill>
            <a:srgbClr val="ED7C31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2" name="object 92"/>
          <p:cNvSpPr txBox="1"/>
          <p:nvPr/>
        </p:nvSpPr>
        <p:spPr>
          <a:xfrm>
            <a:off x="5827925" y="5205129"/>
            <a:ext cx="940174" cy="128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38" spc="9" dirty="0">
                <a:solidFill>
                  <a:srgbClr val="595959"/>
                </a:solidFill>
                <a:latin typeface="Calibri"/>
                <a:cs typeface="Calibri"/>
              </a:rPr>
              <a:t>Indirect</a:t>
            </a:r>
            <a:r>
              <a:rPr sz="838" spc="-26" dirty="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sz="838" spc="9" dirty="0">
                <a:solidFill>
                  <a:srgbClr val="595959"/>
                </a:solidFill>
                <a:latin typeface="Calibri"/>
                <a:cs typeface="Calibri"/>
              </a:rPr>
              <a:t>Institutional</a:t>
            </a:r>
            <a:endParaRPr sz="838">
              <a:latin typeface="Calibri"/>
              <a:cs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922994" y="5249732"/>
            <a:ext cx="60512" cy="60512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0" y="0"/>
                </a:moveTo>
                <a:lnTo>
                  <a:pt x="68579" y="0"/>
                </a:lnTo>
                <a:lnTo>
                  <a:pt x="68579" y="68580"/>
                </a:lnTo>
                <a:lnTo>
                  <a:pt x="0" y="68580"/>
                </a:lnTo>
                <a:lnTo>
                  <a:pt x="0" y="0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4" name="object 94"/>
          <p:cNvSpPr txBox="1"/>
          <p:nvPr/>
        </p:nvSpPr>
        <p:spPr>
          <a:xfrm>
            <a:off x="7000543" y="5205129"/>
            <a:ext cx="588869" cy="128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838" spc="13" dirty="0">
                <a:solidFill>
                  <a:srgbClr val="595959"/>
                </a:solidFill>
                <a:latin typeface="Calibri"/>
                <a:cs typeface="Calibri"/>
              </a:rPr>
              <a:t>Funding</a:t>
            </a:r>
            <a:r>
              <a:rPr sz="838" spc="-66" dirty="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sz="838" spc="13" dirty="0">
                <a:solidFill>
                  <a:srgbClr val="595959"/>
                </a:solidFill>
                <a:latin typeface="Calibri"/>
                <a:cs typeface="Calibri"/>
              </a:rPr>
              <a:t>Gap</a:t>
            </a:r>
            <a:endParaRPr sz="838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9017483" y="5130421"/>
            <a:ext cx="765362" cy="1086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/>
            <a:r>
              <a:rPr sz="706" spc="4" dirty="0">
                <a:latin typeface="Calibri"/>
                <a:cs typeface="Calibri"/>
              </a:rPr>
              <a:t>Source: </a:t>
            </a:r>
            <a:r>
              <a:rPr sz="706" spc="13" dirty="0">
                <a:latin typeface="Calibri"/>
                <a:cs typeface="Calibri"/>
              </a:rPr>
              <a:t>NCAA</a:t>
            </a:r>
            <a:r>
              <a:rPr sz="706" spc="-71" dirty="0">
                <a:latin typeface="Calibri"/>
                <a:cs typeface="Calibri"/>
              </a:rPr>
              <a:t> </a:t>
            </a:r>
            <a:r>
              <a:rPr sz="706" spc="9" dirty="0">
                <a:latin typeface="Calibri"/>
                <a:cs typeface="Calibri"/>
              </a:rPr>
              <a:t>Audit</a:t>
            </a:r>
            <a:endParaRPr sz="706">
              <a:latin typeface="Calibri"/>
              <a:cs typeface="Calibri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0154194" y="3537311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UMSL $4.7M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0154194" y="3809895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MS&amp;T $4.3M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0154194" y="3161192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UCM $7.2M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917806" y="5644298"/>
            <a:ext cx="7281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Reduce by $1.1M in 2018 and $4.5M by 2022 – Cap at $6M – Reduce deficit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420590" y="2483895"/>
            <a:ext cx="1478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NCAA &amp; Title IX</a:t>
            </a:r>
          </a:p>
          <a:p>
            <a:r>
              <a:rPr lang="en-US" sz="1400" dirty="0"/>
              <a:t>Compliance Audit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934586" y="2189371"/>
            <a:ext cx="1004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New Coach</a:t>
            </a:r>
          </a:p>
          <a:p>
            <a:r>
              <a:rPr lang="en-US" sz="1400" dirty="0"/>
              <a:t>&amp; Strategy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270081" y="2057750"/>
            <a:ext cx="11225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WAC &amp; Muni</a:t>
            </a:r>
          </a:p>
        </p:txBody>
      </p:sp>
      <p:cxnSp>
        <p:nvCxnSpPr>
          <p:cNvPr id="105" name="Straight Arrow Connector 104"/>
          <p:cNvCxnSpPr/>
          <p:nvPr/>
        </p:nvCxnSpPr>
        <p:spPr>
          <a:xfrm>
            <a:off x="4397187" y="2979867"/>
            <a:ext cx="257288" cy="2190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6893544" y="2635623"/>
            <a:ext cx="334570" cy="20843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03" idx="2"/>
          </p:cNvCxnSpPr>
          <p:nvPr/>
        </p:nvCxnSpPr>
        <p:spPr>
          <a:xfrm>
            <a:off x="7831357" y="2365527"/>
            <a:ext cx="136981" cy="20029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0631978" y="2819355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DII</a:t>
            </a:r>
          </a:p>
        </p:txBody>
      </p:sp>
    </p:spTree>
    <p:extLst>
      <p:ext uri="{BB962C8B-B14F-4D97-AF65-F5344CB8AC3E}">
        <p14:creationId xmlns:p14="http://schemas.microsoft.com/office/powerpoint/2010/main" val="34567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3948" y="551289"/>
            <a:ext cx="980410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Support Reduction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AY2018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Additional expense and revenue opportunities to achieve reduction of $1.1M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AY2019 – AY2022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 Scholarships at $3.5M</a:t>
            </a: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(Worth $0.5M – Progress towards goal in AY2018)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 Compensation at $3.5M</a:t>
            </a: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(Worth $0.6M – Progress towards goal in AY2018)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generated revenue 10% - 20% per year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Worth $1.3 to $2.6M – Has grown 60.7% over past 4 years)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distributions from WAC and NCAA - $0.125 to $0.250</a:t>
            </a:r>
          </a:p>
          <a:p>
            <a:pPr lvl="1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(High probability – may start in AY2017)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fee – Increases 2.1% in ‘18 to $4.95/CH (capped at 12 CH)  - Cur. $1.2M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Explore redistribution with tot. gen. fees (10) = $500/Semester ($60 for Athletics)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approval for phased increase in athletics fee to a max of $15/CH by AY2022</a:t>
            </a:r>
          </a:p>
          <a:p>
            <a:pPr lvl="2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(Combination worth $2 - $2.8M) Total fee $4M – DI average currently $5.8M</a:t>
            </a:r>
          </a:p>
          <a:p>
            <a:pPr lvl="2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(Annual inflation plus enrollment growth can help)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 results annually</a:t>
            </a:r>
          </a:p>
        </p:txBody>
      </p:sp>
    </p:spTree>
    <p:extLst>
      <p:ext uri="{BB962C8B-B14F-4D97-AF65-F5344CB8AC3E}">
        <p14:creationId xmlns:p14="http://schemas.microsoft.com/office/powerpoint/2010/main" val="4067247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36950" y="1428453"/>
            <a:ext cx="9918100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Actions for AY2018 and Longer-Term Options</a:t>
            </a:r>
          </a:p>
          <a:p>
            <a:pPr algn="ctr"/>
            <a:endParaRPr lang="en-US" sz="1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AY2018 Budget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Committed to reduce Institution Support by $1.1M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(Combination of expense reductions and increased revenues)</a:t>
            </a: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Longer-Term Options to be Evaluated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Discontinue Athletics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Drop to Division II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Optimize Division I cost and current strategy</a:t>
            </a:r>
          </a:p>
        </p:txBody>
      </p:sp>
    </p:spTree>
    <p:extLst>
      <p:ext uri="{BB962C8B-B14F-4D97-AF65-F5344CB8AC3E}">
        <p14:creationId xmlns:p14="http://schemas.microsoft.com/office/powerpoint/2010/main" val="3988427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077563"/>
              </p:ext>
            </p:extLst>
          </p:nvPr>
        </p:nvGraphicFramePr>
        <p:xfrm>
          <a:off x="1197034" y="1102917"/>
          <a:ext cx="9800704" cy="5087504"/>
        </p:xfrm>
        <a:graphic>
          <a:graphicData uri="http://schemas.openxmlformats.org/drawingml/2006/table">
            <a:tbl>
              <a:tblPr firstRow="1" firstCol="1" bandRow="1"/>
              <a:tblGrid>
                <a:gridCol w="1813759">
                  <a:extLst>
                    <a:ext uri="{9D8B030D-6E8A-4147-A177-3AD203B41FA5}">
                      <a16:colId xmlns:a16="http://schemas.microsoft.com/office/drawing/2014/main" val="801616780"/>
                    </a:ext>
                  </a:extLst>
                </a:gridCol>
                <a:gridCol w="1718563">
                  <a:extLst>
                    <a:ext uri="{9D8B030D-6E8A-4147-A177-3AD203B41FA5}">
                      <a16:colId xmlns:a16="http://schemas.microsoft.com/office/drawing/2014/main" val="721361317"/>
                    </a:ext>
                  </a:extLst>
                </a:gridCol>
                <a:gridCol w="470208">
                  <a:extLst>
                    <a:ext uri="{9D8B030D-6E8A-4147-A177-3AD203B41FA5}">
                      <a16:colId xmlns:a16="http://schemas.microsoft.com/office/drawing/2014/main" val="1535237752"/>
                    </a:ext>
                  </a:extLst>
                </a:gridCol>
                <a:gridCol w="829353">
                  <a:extLst>
                    <a:ext uri="{9D8B030D-6E8A-4147-A177-3AD203B41FA5}">
                      <a16:colId xmlns:a16="http://schemas.microsoft.com/office/drawing/2014/main" val="635410029"/>
                    </a:ext>
                  </a:extLst>
                </a:gridCol>
                <a:gridCol w="764446">
                  <a:extLst>
                    <a:ext uri="{9D8B030D-6E8A-4147-A177-3AD203B41FA5}">
                      <a16:colId xmlns:a16="http://schemas.microsoft.com/office/drawing/2014/main" val="3514158738"/>
                    </a:ext>
                  </a:extLst>
                </a:gridCol>
                <a:gridCol w="115305">
                  <a:extLst>
                    <a:ext uri="{9D8B030D-6E8A-4147-A177-3AD203B41FA5}">
                      <a16:colId xmlns:a16="http://schemas.microsoft.com/office/drawing/2014/main" val="1843117480"/>
                    </a:ext>
                  </a:extLst>
                </a:gridCol>
                <a:gridCol w="908682">
                  <a:extLst>
                    <a:ext uri="{9D8B030D-6E8A-4147-A177-3AD203B41FA5}">
                      <a16:colId xmlns:a16="http://schemas.microsoft.com/office/drawing/2014/main" val="574169078"/>
                    </a:ext>
                  </a:extLst>
                </a:gridCol>
                <a:gridCol w="1233211">
                  <a:extLst>
                    <a:ext uri="{9D8B030D-6E8A-4147-A177-3AD203B41FA5}">
                      <a16:colId xmlns:a16="http://schemas.microsoft.com/office/drawing/2014/main" val="3799401506"/>
                    </a:ext>
                  </a:extLst>
                </a:gridCol>
                <a:gridCol w="1947177">
                  <a:extLst>
                    <a:ext uri="{9D8B030D-6E8A-4147-A177-3AD203B41FA5}">
                      <a16:colId xmlns:a16="http://schemas.microsoft.com/office/drawing/2014/main" val="3740331049"/>
                    </a:ext>
                  </a:extLst>
                </a:gridCol>
              </a:tblGrid>
              <a:tr h="179171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 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Enroll.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Affiliation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9474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Conference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University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Pub/Pri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Left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825226"/>
                  </a:ext>
                </a:extLst>
              </a:tr>
              <a:tr h="204788"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Past 20 Years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432284"/>
                  </a:ext>
                </a:extLst>
              </a:tr>
              <a:tr h="1791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Summit – AAA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Centenary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private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 III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842412"/>
                  </a:ext>
                </a:extLst>
              </a:tr>
              <a:tr h="1791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 So– FCS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 ’ham Southern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Private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 III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301305"/>
                  </a:ext>
                </a:extLst>
              </a:tr>
              <a:tr h="1791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Summit – AAA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 Illinois Univ.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11,100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discontinued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NAIA – DII - DI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380399"/>
                  </a:ext>
                </a:extLst>
              </a:tr>
              <a:tr h="204788">
                <a:tc gridSpan="9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Earliest Records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843131"/>
                  </a:ext>
                </a:extLst>
              </a:tr>
              <a:tr h="1791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 So– FCS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Augusta Univ.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6900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 II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233673"/>
                  </a:ext>
                </a:extLst>
              </a:tr>
              <a:tr h="1791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Atlantic Sun – AAA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Hardin Simmons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Private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 III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887802"/>
                  </a:ext>
                </a:extLst>
              </a:tr>
              <a:tr h="1791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 So– FCS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Armstrong state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7500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 II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294149"/>
                  </a:ext>
                </a:extLst>
              </a:tr>
              <a:tr h="1791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MVC – AAA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West Texas state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7800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 II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56464"/>
                  </a:ext>
                </a:extLst>
              </a:tr>
              <a:tr h="1791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Horizon – AAA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Okla. City Univ.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Private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3700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NAIA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2773876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CAA – FCS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Univ. of Baltimore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6500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Discontinued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181786"/>
                  </a:ext>
                </a:extLst>
              </a:tr>
              <a:tr h="1791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Cath. U of Amer.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Private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6700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 III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8700233"/>
                  </a:ext>
                </a:extLst>
              </a:tr>
              <a:tr h="1791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Southland-FCS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Trinity University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Private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 III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34546"/>
                  </a:ext>
                </a:extLst>
              </a:tr>
              <a:tr h="1791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 – FBS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Case Wes. Res.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Private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10,000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 III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925695"/>
                  </a:ext>
                </a:extLst>
              </a:tr>
              <a:tr h="1791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 – FBS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Wayne state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31,000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 II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708699"/>
                  </a:ext>
                </a:extLst>
              </a:tr>
              <a:tr h="1791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 10 – FBS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Univ. of Chicago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Private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1946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 III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72094"/>
                  </a:ext>
                </a:extLst>
              </a:tr>
              <a:tr h="1791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MVC – AAA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Washburn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Private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7300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 II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6663943"/>
                  </a:ext>
                </a:extLst>
              </a:tr>
              <a:tr h="1791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Wash U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Private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1942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14,000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 III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915204"/>
                  </a:ext>
                </a:extLst>
              </a:tr>
              <a:tr h="1791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 – FBS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Univ. of the South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Private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1940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 III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923241"/>
                  </a:ext>
                </a:extLst>
              </a:tr>
              <a:tr h="1791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MVC – AAA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Grinnell College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Private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1939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1700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Division III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26" marR="538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773363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45200" y="349512"/>
            <a:ext cx="4501600" cy="661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NCAA Division I Exit History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NCAA Division I list of former members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967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727845"/>
              </p:ext>
            </p:extLst>
          </p:nvPr>
        </p:nvGraphicFramePr>
        <p:xfrm>
          <a:off x="687976" y="679762"/>
          <a:ext cx="10885716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6870">
                  <a:extLst>
                    <a:ext uri="{9D8B030D-6E8A-4147-A177-3AD203B41FA5}">
                      <a16:colId xmlns:a16="http://schemas.microsoft.com/office/drawing/2014/main" val="1212090617"/>
                    </a:ext>
                  </a:extLst>
                </a:gridCol>
                <a:gridCol w="2920274">
                  <a:extLst>
                    <a:ext uri="{9D8B030D-6E8A-4147-A177-3AD203B41FA5}">
                      <a16:colId xmlns:a16="http://schemas.microsoft.com/office/drawing/2014/main" val="1953345292"/>
                    </a:ext>
                  </a:extLst>
                </a:gridCol>
                <a:gridCol w="3628572">
                  <a:extLst>
                    <a:ext uri="{9D8B030D-6E8A-4147-A177-3AD203B41FA5}">
                      <a16:colId xmlns:a16="http://schemas.microsoft.com/office/drawing/2014/main" val="3935655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127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Compensation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 &amp; Contracts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 current sports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362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Scholarships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 &amp; Commitments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 current sports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816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808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Facilities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Rental, Maintenance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Minus Municipal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129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Fundraising, marketing, promotions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405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Uniforms &amp; Supplies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Other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0958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Fees (+ refund to donors)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Exit fees &amp; Other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Entry fees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15331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637172"/>
              </p:ext>
            </p:extLst>
          </p:nvPr>
        </p:nvGraphicFramePr>
        <p:xfrm>
          <a:off x="687976" y="3613089"/>
          <a:ext cx="10877007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8161">
                  <a:extLst>
                    <a:ext uri="{9D8B030D-6E8A-4147-A177-3AD203B41FA5}">
                      <a16:colId xmlns:a16="http://schemas.microsoft.com/office/drawing/2014/main" val="4284534278"/>
                    </a:ext>
                  </a:extLst>
                </a:gridCol>
                <a:gridCol w="2943497">
                  <a:extLst>
                    <a:ext uri="{9D8B030D-6E8A-4147-A177-3AD203B41FA5}">
                      <a16:colId xmlns:a16="http://schemas.microsoft.com/office/drawing/2014/main" val="1875064222"/>
                    </a:ext>
                  </a:extLst>
                </a:gridCol>
                <a:gridCol w="3605349">
                  <a:extLst>
                    <a:ext uri="{9D8B030D-6E8A-4147-A177-3AD203B41FA5}">
                      <a16:colId xmlns:a16="http://schemas.microsoft.com/office/drawing/2014/main" val="1885284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12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Institutional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111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09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Gifts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741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NCAA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287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Guarantees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85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Ticket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sales and sponsorships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341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7697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2362" y="130618"/>
            <a:ext cx="4913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Impacting Evaluations</a:t>
            </a:r>
          </a:p>
        </p:txBody>
      </p:sp>
    </p:spTree>
    <p:extLst>
      <p:ext uri="{BB962C8B-B14F-4D97-AF65-F5344CB8AC3E}">
        <p14:creationId xmlns:p14="http://schemas.microsoft.com/office/powerpoint/2010/main" val="621418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809</Words>
  <Application>Microsoft Office PowerPoint</Application>
  <PresentationFormat>Widescreen</PresentationFormat>
  <Paragraphs>324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UMKC Athletics   Institutional Support with Funding gap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UMKC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Morton, Leo E.</dc:creator>
  <cp:lastModifiedBy>Jerry</cp:lastModifiedBy>
  <cp:revision>63</cp:revision>
  <cp:lastPrinted>2017-03-18T18:49:22Z</cp:lastPrinted>
  <dcterms:created xsi:type="dcterms:W3CDTF">2017-03-18T02:41:45Z</dcterms:created>
  <dcterms:modified xsi:type="dcterms:W3CDTF">2017-05-14T04:50:36Z</dcterms:modified>
</cp:coreProperties>
</file>