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ppt/charts/chart5.xml" ContentType="application/vnd.openxmlformats-officedocument.drawingml.chart+xml"/>
  <Override PartName="/ppt/drawings/drawing5.xml" ContentType="application/vnd.openxmlformats-officedocument.drawingml.chartshapes+xml"/>
  <Override PartName="/ppt/charts/chart6.xml" ContentType="application/vnd.openxmlformats-officedocument.drawingml.chart+xml"/>
  <Override PartName="/ppt/drawings/drawing6.xml" ContentType="application/vnd.openxmlformats-officedocument.drawingml.chartshapes+xml"/>
  <Override PartName="/ppt/charts/chart7.xml" ContentType="application/vnd.openxmlformats-officedocument.drawingml.chart+xml"/>
  <Override PartName="/ppt/drawings/drawing7.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68" r:id="rId30"/>
    <p:sldId id="269"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0" autoAdjust="0"/>
    <p:restoredTop sz="94660"/>
  </p:normalViewPr>
  <p:slideViewPr>
    <p:cSldViewPr snapToGrid="0">
      <p:cViewPr varScale="1">
        <p:scale>
          <a:sx n="45" d="100"/>
          <a:sy n="45" d="100"/>
        </p:scale>
        <p:origin x="54" y="8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kc.umkc.edu\kc-users\Groups\A&amp;S\Economics\olsen\N%20Drive\AFT%20Data\Employment%20data%20v1.xlsx" TargetMode="Externa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kc.umkc.edu\kc-users\Groups\A&amp;S\Economics\olsen\N%20Drive\AFT%20Data\Employment%20data%20v1.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2.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kc.umkc.edu\kc-users\Groups\A&amp;S\Economics\olsen\N%20Drive\AFT%20Data\Employment%20data%20v1.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kc.umkc.edu\kc-users\Groups\A&amp;S\Economics\olsen\N%20Drive\AFT%20Data\Employment%20data%20v1.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sz="3200" dirty="0"/>
              <a:t>UMKC </a:t>
            </a:r>
            <a:r>
              <a:rPr lang="en-US" sz="3200" dirty="0" smtClean="0"/>
              <a:t>%</a:t>
            </a:r>
            <a:r>
              <a:rPr lang="en-US" sz="3200" baseline="0" dirty="0" smtClean="0"/>
              <a:t> </a:t>
            </a:r>
            <a:r>
              <a:rPr lang="en-US" sz="3200" dirty="0" smtClean="0"/>
              <a:t>Change </a:t>
            </a:r>
            <a:r>
              <a:rPr lang="en-US" sz="3200" dirty="0"/>
              <a:t>in Spending per </a:t>
            </a:r>
            <a:r>
              <a:rPr lang="en-US" sz="3200" dirty="0" smtClean="0"/>
              <a:t>FTE by Function</a:t>
            </a:r>
            <a:endParaRPr lang="en-US" sz="3200" b="0" dirty="0"/>
          </a:p>
          <a:p>
            <a:pPr>
              <a:defRPr sz="1800" b="1" i="0" u="none" strike="noStrike" kern="1200" baseline="0">
                <a:solidFill>
                  <a:schemeClr val="tx1"/>
                </a:solidFill>
                <a:latin typeface="+mn-lt"/>
                <a:ea typeface="+mn-ea"/>
                <a:cs typeface="+mn-cs"/>
              </a:defRPr>
            </a:pPr>
            <a:r>
              <a:rPr lang="en-US" sz="3200" dirty="0"/>
              <a:t>AY03</a:t>
            </a:r>
            <a:r>
              <a:rPr lang="en-US" sz="3200" baseline="0" dirty="0"/>
              <a:t> - AY12</a:t>
            </a:r>
            <a:r>
              <a:rPr lang="en-US" sz="3200" dirty="0"/>
              <a:t> </a:t>
            </a:r>
          </a:p>
        </c:rich>
      </c:tx>
      <c:overlay val="0"/>
      <c:spPr>
        <a:noFill/>
        <a:ln>
          <a:noFill/>
        </a:ln>
        <a:effectLst/>
      </c:spPr>
    </c:title>
    <c:autoTitleDeleted val="0"/>
    <c:plotArea>
      <c:layout>
        <c:manualLayout>
          <c:layoutTarget val="inner"/>
          <c:xMode val="edge"/>
          <c:yMode val="edge"/>
          <c:x val="8.230185970343451E-2"/>
          <c:y val="0.20542143879742306"/>
          <c:w val="0.68761188505282989"/>
          <c:h val="0.74494780481985223"/>
        </c:manualLayout>
      </c:layout>
      <c:lineChart>
        <c:grouping val="standard"/>
        <c:varyColors val="0"/>
        <c:ser>
          <c:idx val="0"/>
          <c:order val="0"/>
          <c:tx>
            <c:strRef>
              <c:f>'Spending per FTE'!$A$5</c:f>
              <c:strCache>
                <c:ptCount val="1"/>
                <c:pt idx="0">
                  <c:v>Instruction</c:v>
                </c:pt>
              </c:strCache>
            </c:strRef>
          </c:tx>
          <c:spPr>
            <a:ln w="38100" cap="rnd" cmpd="sng" algn="ctr">
              <a:solidFill>
                <a:srgbClr val="0070C0"/>
              </a:solidFill>
              <a:prstDash val="solid"/>
              <a:round/>
            </a:ln>
            <a:effectLst/>
          </c:spPr>
          <c:marker>
            <c:symbol val="none"/>
          </c:marker>
          <c:dLbls>
            <c:dLbl>
              <c:idx val="9"/>
              <c:layout>
                <c:manualLayout>
                  <c:x val="0"/>
                  <c:y val="-3.0303030303030304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'Spending per FTE'!$B$4:$K$4</c:f>
              <c:strCache>
                <c:ptCount val="10"/>
                <c:pt idx="0">
                  <c:v>AY03</c:v>
                </c:pt>
                <c:pt idx="1">
                  <c:v>AY04</c:v>
                </c:pt>
                <c:pt idx="2">
                  <c:v>AY05</c:v>
                </c:pt>
                <c:pt idx="3">
                  <c:v>AY06</c:v>
                </c:pt>
                <c:pt idx="4">
                  <c:v>AY07</c:v>
                </c:pt>
                <c:pt idx="5">
                  <c:v>AY08</c:v>
                </c:pt>
                <c:pt idx="6">
                  <c:v>AY09</c:v>
                </c:pt>
                <c:pt idx="7">
                  <c:v>AY10</c:v>
                </c:pt>
                <c:pt idx="8">
                  <c:v>AY11</c:v>
                </c:pt>
                <c:pt idx="9">
                  <c:v>AY12</c:v>
                </c:pt>
              </c:strCache>
            </c:strRef>
          </c:cat>
          <c:val>
            <c:numRef>
              <c:f>'Spending per FTE'!$B$6:$K$6</c:f>
              <c:numCache>
                <c:formatCode>0%</c:formatCode>
                <c:ptCount val="10"/>
                <c:pt idx="0">
                  <c:v>0</c:v>
                </c:pt>
                <c:pt idx="1">
                  <c:v>-4.4039878630255741E-2</c:v>
                </c:pt>
                <c:pt idx="2">
                  <c:v>-5.938448201127005E-2</c:v>
                </c:pt>
                <c:pt idx="3">
                  <c:v>8.4958820979627227E-3</c:v>
                </c:pt>
                <c:pt idx="4">
                  <c:v>5.7477243172951886E-2</c:v>
                </c:pt>
                <c:pt idx="5">
                  <c:v>0.18335500650195058</c:v>
                </c:pt>
                <c:pt idx="6">
                  <c:v>0.19635890767230169</c:v>
                </c:pt>
                <c:pt idx="7">
                  <c:v>0.19965322930212398</c:v>
                </c:pt>
                <c:pt idx="8">
                  <c:v>0.23918508885999132</c:v>
                </c:pt>
                <c:pt idx="9">
                  <c:v>0.28816644993498047</c:v>
                </c:pt>
              </c:numCache>
            </c:numRef>
          </c:val>
          <c:smooth val="0"/>
        </c:ser>
        <c:ser>
          <c:idx val="1"/>
          <c:order val="1"/>
          <c:tx>
            <c:strRef>
              <c:f>'Spending per FTE'!$A$7</c:f>
              <c:strCache>
                <c:ptCount val="1"/>
                <c:pt idx="0">
                  <c:v>Research</c:v>
                </c:pt>
              </c:strCache>
            </c:strRef>
          </c:tx>
          <c:spPr>
            <a:ln w="38100" cap="rnd" cmpd="sng" algn="ctr">
              <a:solidFill>
                <a:schemeClr val="tx1"/>
              </a:solidFill>
              <a:prstDash val="solid"/>
              <a:round/>
            </a:ln>
            <a:effectLst/>
          </c:spPr>
          <c:marker>
            <c:symbol val="none"/>
          </c:marker>
          <c:dLbls>
            <c:dLbl>
              <c:idx val="9"/>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'Spending per FTE'!$B$4:$K$4</c:f>
              <c:strCache>
                <c:ptCount val="10"/>
                <c:pt idx="0">
                  <c:v>AY03</c:v>
                </c:pt>
                <c:pt idx="1">
                  <c:v>AY04</c:v>
                </c:pt>
                <c:pt idx="2">
                  <c:v>AY05</c:v>
                </c:pt>
                <c:pt idx="3">
                  <c:v>AY06</c:v>
                </c:pt>
                <c:pt idx="4">
                  <c:v>AY07</c:v>
                </c:pt>
                <c:pt idx="5">
                  <c:v>AY08</c:v>
                </c:pt>
                <c:pt idx="6">
                  <c:v>AY09</c:v>
                </c:pt>
                <c:pt idx="7">
                  <c:v>AY10</c:v>
                </c:pt>
                <c:pt idx="8">
                  <c:v>AY11</c:v>
                </c:pt>
                <c:pt idx="9">
                  <c:v>AY12</c:v>
                </c:pt>
              </c:strCache>
            </c:strRef>
          </c:cat>
          <c:val>
            <c:numRef>
              <c:f>'Spending per FTE'!$B$8:$K$8</c:f>
              <c:numCache>
                <c:formatCode>0%</c:formatCode>
                <c:ptCount val="10"/>
                <c:pt idx="0">
                  <c:v>0</c:v>
                </c:pt>
                <c:pt idx="1">
                  <c:v>8.6999022482893457E-2</c:v>
                </c:pt>
                <c:pt idx="2">
                  <c:v>-7.7223851417399805E-2</c:v>
                </c:pt>
                <c:pt idx="3">
                  <c:v>-0.20039100684261973</c:v>
                </c:pt>
                <c:pt idx="4">
                  <c:v>-0.19696969696969696</c:v>
                </c:pt>
                <c:pt idx="5">
                  <c:v>-0.14760508308895406</c:v>
                </c:pt>
                <c:pt idx="6">
                  <c:v>9.7751710654936461E-4</c:v>
                </c:pt>
                <c:pt idx="7">
                  <c:v>-2.0039100684261974E-2</c:v>
                </c:pt>
                <c:pt idx="8">
                  <c:v>4.7898338220918865E-2</c:v>
                </c:pt>
                <c:pt idx="9">
                  <c:v>-0.12512218963831867</c:v>
                </c:pt>
              </c:numCache>
            </c:numRef>
          </c:val>
          <c:smooth val="0"/>
        </c:ser>
        <c:ser>
          <c:idx val="2"/>
          <c:order val="2"/>
          <c:tx>
            <c:strRef>
              <c:f>'Spending per FTE'!$A$9</c:f>
              <c:strCache>
                <c:ptCount val="1"/>
                <c:pt idx="0">
                  <c:v>Public Service</c:v>
                </c:pt>
              </c:strCache>
            </c:strRef>
          </c:tx>
          <c:spPr>
            <a:ln w="38100" cap="rnd" cmpd="sng" algn="ctr">
              <a:solidFill>
                <a:srgbClr val="7030A0"/>
              </a:solidFill>
              <a:prstDash val="solid"/>
              <a:round/>
            </a:ln>
            <a:effectLst/>
          </c:spPr>
          <c:marker>
            <c:symbol val="none"/>
          </c:marker>
          <c:dLbls>
            <c:dLbl>
              <c:idx val="9"/>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'Spending per FTE'!$B$4:$K$4</c:f>
              <c:strCache>
                <c:ptCount val="10"/>
                <c:pt idx="0">
                  <c:v>AY03</c:v>
                </c:pt>
                <c:pt idx="1">
                  <c:v>AY04</c:v>
                </c:pt>
                <c:pt idx="2">
                  <c:v>AY05</c:v>
                </c:pt>
                <c:pt idx="3">
                  <c:v>AY06</c:v>
                </c:pt>
                <c:pt idx="4">
                  <c:v>AY07</c:v>
                </c:pt>
                <c:pt idx="5">
                  <c:v>AY08</c:v>
                </c:pt>
                <c:pt idx="6">
                  <c:v>AY09</c:v>
                </c:pt>
                <c:pt idx="7">
                  <c:v>AY10</c:v>
                </c:pt>
                <c:pt idx="8">
                  <c:v>AY11</c:v>
                </c:pt>
                <c:pt idx="9">
                  <c:v>AY12</c:v>
                </c:pt>
              </c:strCache>
            </c:strRef>
          </c:cat>
          <c:val>
            <c:numRef>
              <c:f>'Spending per FTE'!$B$10:$K$10</c:f>
              <c:numCache>
                <c:formatCode>0%</c:formatCode>
                <c:ptCount val="10"/>
                <c:pt idx="0">
                  <c:v>0</c:v>
                </c:pt>
                <c:pt idx="1">
                  <c:v>5.8020477815699661E-2</c:v>
                </c:pt>
                <c:pt idx="2">
                  <c:v>0.15563139931740613</c:v>
                </c:pt>
                <c:pt idx="3">
                  <c:v>0.12286689419795221</c:v>
                </c:pt>
                <c:pt idx="4">
                  <c:v>7.8498293515358364E-2</c:v>
                </c:pt>
                <c:pt idx="5">
                  <c:v>0.15836177474402729</c:v>
                </c:pt>
                <c:pt idx="6">
                  <c:v>0.20546075085324231</c:v>
                </c:pt>
                <c:pt idx="7">
                  <c:v>0.13924914675767919</c:v>
                </c:pt>
                <c:pt idx="8">
                  <c:v>2.1843003412969283E-2</c:v>
                </c:pt>
                <c:pt idx="9">
                  <c:v>7.2354948805460756E-2</c:v>
                </c:pt>
              </c:numCache>
            </c:numRef>
          </c:val>
          <c:smooth val="0"/>
        </c:ser>
        <c:ser>
          <c:idx val="3"/>
          <c:order val="3"/>
          <c:tx>
            <c:strRef>
              <c:f>'Spending per FTE'!$A$11</c:f>
              <c:strCache>
                <c:ptCount val="1"/>
                <c:pt idx="0">
                  <c:v>Academic Support</c:v>
                </c:pt>
              </c:strCache>
            </c:strRef>
          </c:tx>
          <c:spPr>
            <a:ln w="38100" cap="rnd" cmpd="sng" algn="ctr">
              <a:solidFill>
                <a:srgbClr val="92D050"/>
              </a:solidFill>
              <a:prstDash val="solid"/>
              <a:round/>
            </a:ln>
            <a:effectLst/>
          </c:spPr>
          <c:marker>
            <c:symbol val="none"/>
          </c:marker>
          <c:dLbls>
            <c:dLbl>
              <c:idx val="9"/>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'Spending per FTE'!$B$4:$K$4</c:f>
              <c:strCache>
                <c:ptCount val="10"/>
                <c:pt idx="0">
                  <c:v>AY03</c:v>
                </c:pt>
                <c:pt idx="1">
                  <c:v>AY04</c:v>
                </c:pt>
                <c:pt idx="2">
                  <c:v>AY05</c:v>
                </c:pt>
                <c:pt idx="3">
                  <c:v>AY06</c:v>
                </c:pt>
                <c:pt idx="4">
                  <c:v>AY07</c:v>
                </c:pt>
                <c:pt idx="5">
                  <c:v>AY08</c:v>
                </c:pt>
                <c:pt idx="6">
                  <c:v>AY09</c:v>
                </c:pt>
                <c:pt idx="7">
                  <c:v>AY10</c:v>
                </c:pt>
                <c:pt idx="8">
                  <c:v>AY11</c:v>
                </c:pt>
                <c:pt idx="9">
                  <c:v>AY12</c:v>
                </c:pt>
              </c:strCache>
            </c:strRef>
          </c:cat>
          <c:val>
            <c:numRef>
              <c:f>'Spending per FTE'!$B$12:$K$12</c:f>
              <c:numCache>
                <c:formatCode>0%</c:formatCode>
                <c:ptCount val="10"/>
                <c:pt idx="0">
                  <c:v>0</c:v>
                </c:pt>
                <c:pt idx="1">
                  <c:v>-0.19096934548467273</c:v>
                </c:pt>
                <c:pt idx="2">
                  <c:v>-6.2137531068765534E-3</c:v>
                </c:pt>
                <c:pt idx="3">
                  <c:v>-4.1425020712510356E-3</c:v>
                </c:pt>
                <c:pt idx="4">
                  <c:v>6.7108533554266783E-2</c:v>
                </c:pt>
                <c:pt idx="5">
                  <c:v>0.23819386909693455</c:v>
                </c:pt>
                <c:pt idx="6">
                  <c:v>0.25642087821043913</c:v>
                </c:pt>
                <c:pt idx="7">
                  <c:v>0.1735708367854184</c:v>
                </c:pt>
                <c:pt idx="8">
                  <c:v>0.19842584921292461</c:v>
                </c:pt>
                <c:pt idx="9">
                  <c:v>0.24937862468931235</c:v>
                </c:pt>
              </c:numCache>
            </c:numRef>
          </c:val>
          <c:smooth val="0"/>
        </c:ser>
        <c:ser>
          <c:idx val="4"/>
          <c:order val="4"/>
          <c:tx>
            <c:strRef>
              <c:f>'Spending per FTE'!$A$13</c:f>
              <c:strCache>
                <c:ptCount val="1"/>
                <c:pt idx="0">
                  <c:v>Student Services</c:v>
                </c:pt>
              </c:strCache>
            </c:strRef>
          </c:tx>
          <c:spPr>
            <a:ln w="38100" cap="rnd" cmpd="sng" algn="ctr">
              <a:solidFill>
                <a:srgbClr val="FFC000"/>
              </a:solidFill>
              <a:prstDash val="solid"/>
              <a:round/>
            </a:ln>
            <a:effectLst/>
          </c:spPr>
          <c:marker>
            <c:symbol val="none"/>
          </c:marker>
          <c:dLbls>
            <c:dLbl>
              <c:idx val="9"/>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'Spending per FTE'!$B$4:$K$4</c:f>
              <c:strCache>
                <c:ptCount val="10"/>
                <c:pt idx="0">
                  <c:v>AY03</c:v>
                </c:pt>
                <c:pt idx="1">
                  <c:v>AY04</c:v>
                </c:pt>
                <c:pt idx="2">
                  <c:v>AY05</c:v>
                </c:pt>
                <c:pt idx="3">
                  <c:v>AY06</c:v>
                </c:pt>
                <c:pt idx="4">
                  <c:v>AY07</c:v>
                </c:pt>
                <c:pt idx="5">
                  <c:v>AY08</c:v>
                </c:pt>
                <c:pt idx="6">
                  <c:v>AY09</c:v>
                </c:pt>
                <c:pt idx="7">
                  <c:v>AY10</c:v>
                </c:pt>
                <c:pt idx="8">
                  <c:v>AY11</c:v>
                </c:pt>
                <c:pt idx="9">
                  <c:v>AY12</c:v>
                </c:pt>
              </c:strCache>
            </c:strRef>
          </c:cat>
          <c:val>
            <c:numRef>
              <c:f>'Spending per FTE'!$B$14:$K$14</c:f>
              <c:numCache>
                <c:formatCode>0%</c:formatCode>
                <c:ptCount val="10"/>
                <c:pt idx="0">
                  <c:v>0</c:v>
                </c:pt>
                <c:pt idx="1">
                  <c:v>0.22493461203138623</c:v>
                </c:pt>
                <c:pt idx="2">
                  <c:v>0.1891891891891892</c:v>
                </c:pt>
                <c:pt idx="3">
                  <c:v>0.30340017436791633</c:v>
                </c:pt>
                <c:pt idx="4">
                  <c:v>0.42632955536181344</c:v>
                </c:pt>
                <c:pt idx="5">
                  <c:v>0.36181342632955538</c:v>
                </c:pt>
                <c:pt idx="6">
                  <c:v>0.23801220575414123</c:v>
                </c:pt>
                <c:pt idx="7">
                  <c:v>0.32170880557977333</c:v>
                </c:pt>
                <c:pt idx="8">
                  <c:v>0.11072362685265912</c:v>
                </c:pt>
                <c:pt idx="9">
                  <c:v>0.15257192676547515</c:v>
                </c:pt>
              </c:numCache>
            </c:numRef>
          </c:val>
          <c:smooth val="0"/>
        </c:ser>
        <c:ser>
          <c:idx val="5"/>
          <c:order val="5"/>
          <c:tx>
            <c:strRef>
              <c:f>'Spending per FTE'!$A$15</c:f>
              <c:strCache>
                <c:ptCount val="1"/>
                <c:pt idx="0">
                  <c:v>Institutional Support</c:v>
                </c:pt>
              </c:strCache>
            </c:strRef>
          </c:tx>
          <c:spPr>
            <a:ln w="38100" cap="rnd" cmpd="sng" algn="ctr">
              <a:solidFill>
                <a:srgbClr val="FF0000"/>
              </a:solidFill>
              <a:prstDash val="solid"/>
              <a:round/>
            </a:ln>
            <a:effectLst/>
          </c:spPr>
          <c:marker>
            <c:symbol val="none"/>
          </c:marker>
          <c:dLbls>
            <c:dLbl>
              <c:idx val="9"/>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'Spending per FTE'!$B$4:$K$4</c:f>
              <c:strCache>
                <c:ptCount val="10"/>
                <c:pt idx="0">
                  <c:v>AY03</c:v>
                </c:pt>
                <c:pt idx="1">
                  <c:v>AY04</c:v>
                </c:pt>
                <c:pt idx="2">
                  <c:v>AY05</c:v>
                </c:pt>
                <c:pt idx="3">
                  <c:v>AY06</c:v>
                </c:pt>
                <c:pt idx="4">
                  <c:v>AY07</c:v>
                </c:pt>
                <c:pt idx="5">
                  <c:v>AY08</c:v>
                </c:pt>
                <c:pt idx="6">
                  <c:v>AY09</c:v>
                </c:pt>
                <c:pt idx="7">
                  <c:v>AY10</c:v>
                </c:pt>
                <c:pt idx="8">
                  <c:v>AY11</c:v>
                </c:pt>
                <c:pt idx="9">
                  <c:v>AY12</c:v>
                </c:pt>
              </c:strCache>
            </c:strRef>
          </c:cat>
          <c:val>
            <c:numRef>
              <c:f>'Spending per FTE'!$B$16:$K$16</c:f>
              <c:numCache>
                <c:formatCode>0%</c:formatCode>
                <c:ptCount val="10"/>
                <c:pt idx="0">
                  <c:v>0</c:v>
                </c:pt>
                <c:pt idx="1">
                  <c:v>0.29929351316634556</c:v>
                </c:pt>
                <c:pt idx="2">
                  <c:v>0.62684649967886963</c:v>
                </c:pt>
                <c:pt idx="3">
                  <c:v>0.90944123314065506</c:v>
                </c:pt>
                <c:pt idx="4">
                  <c:v>0.65574823378291591</c:v>
                </c:pt>
                <c:pt idx="5">
                  <c:v>0.90622992935131663</c:v>
                </c:pt>
                <c:pt idx="6">
                  <c:v>0.87540141297366736</c:v>
                </c:pt>
                <c:pt idx="7">
                  <c:v>0.80475272960822097</c:v>
                </c:pt>
                <c:pt idx="8">
                  <c:v>0.87732819524727035</c:v>
                </c:pt>
                <c:pt idx="9">
                  <c:v>0.9107257546563905</c:v>
                </c:pt>
              </c:numCache>
            </c:numRef>
          </c:val>
          <c:smooth val="0"/>
        </c:ser>
        <c:ser>
          <c:idx val="6"/>
          <c:order val="6"/>
          <c:tx>
            <c:strRef>
              <c:f>'Spending per FTE'!$A$17</c:f>
              <c:strCache>
                <c:ptCount val="1"/>
                <c:pt idx="0">
                  <c:v>Operation, Maint. of Plant</c:v>
                </c:pt>
              </c:strCache>
            </c:strRef>
          </c:tx>
          <c:spPr>
            <a:ln w="38100" cap="rnd" cmpd="sng" algn="ctr">
              <a:solidFill>
                <a:srgbClr val="C00000"/>
              </a:solidFill>
              <a:prstDash val="solid"/>
              <a:round/>
            </a:ln>
            <a:effectLst/>
          </c:spPr>
          <c:marker>
            <c:symbol val="none"/>
          </c:marker>
          <c:dPt>
            <c:idx val="4"/>
            <c:bubble3D val="0"/>
          </c:dPt>
          <c:dLbls>
            <c:dLbl>
              <c:idx val="9"/>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'Spending per FTE'!$B$4:$K$4</c:f>
              <c:strCache>
                <c:ptCount val="10"/>
                <c:pt idx="0">
                  <c:v>AY03</c:v>
                </c:pt>
                <c:pt idx="1">
                  <c:v>AY04</c:v>
                </c:pt>
                <c:pt idx="2">
                  <c:v>AY05</c:v>
                </c:pt>
                <c:pt idx="3">
                  <c:v>AY06</c:v>
                </c:pt>
                <c:pt idx="4">
                  <c:v>AY07</c:v>
                </c:pt>
                <c:pt idx="5">
                  <c:v>AY08</c:v>
                </c:pt>
                <c:pt idx="6">
                  <c:v>AY09</c:v>
                </c:pt>
                <c:pt idx="7">
                  <c:v>AY10</c:v>
                </c:pt>
                <c:pt idx="8">
                  <c:v>AY11</c:v>
                </c:pt>
                <c:pt idx="9">
                  <c:v>AY12</c:v>
                </c:pt>
              </c:strCache>
            </c:strRef>
          </c:cat>
          <c:val>
            <c:numRef>
              <c:f>'Spending per FTE'!$B$18:$K$18</c:f>
              <c:numCache>
                <c:formatCode>0%</c:formatCode>
                <c:ptCount val="10"/>
                <c:pt idx="0">
                  <c:v>0</c:v>
                </c:pt>
                <c:pt idx="1">
                  <c:v>-6.0859854829704074E-2</c:v>
                </c:pt>
                <c:pt idx="2">
                  <c:v>-0.20268006700167504</c:v>
                </c:pt>
                <c:pt idx="3">
                  <c:v>-3.015075376884422E-2</c:v>
                </c:pt>
                <c:pt idx="4">
                  <c:v>-0.192071468453378</c:v>
                </c:pt>
                <c:pt idx="9">
                  <c:v>-0.32049134561697373</c:v>
                </c:pt>
              </c:numCache>
            </c:numRef>
          </c:val>
          <c:smooth val="0"/>
        </c:ser>
        <c:dLbls>
          <c:showLegendKey val="0"/>
          <c:showVal val="0"/>
          <c:showCatName val="0"/>
          <c:showSerName val="0"/>
          <c:showPercent val="0"/>
          <c:showBubbleSize val="0"/>
        </c:dLbls>
        <c:smooth val="0"/>
        <c:axId val="225161288"/>
        <c:axId val="224910648"/>
        <c:extLst>
          <c:ext xmlns:c15="http://schemas.microsoft.com/office/drawing/2012/chart" uri="{02D57815-91ED-43cb-92C2-25804820EDAC}">
            <c15:filteredLineSeries>
              <c15:ser>
                <c:idx val="7"/>
                <c:order val="7"/>
                <c:tx>
                  <c:strRef>
                    <c:extLst>
                      <c:ext uri="{02D57815-91ED-43cb-92C2-25804820EDAC}">
                        <c15:formulaRef>
                          <c15:sqref>'Spending per FTE'!$A$19</c15:sqref>
                        </c15:formulaRef>
                      </c:ext>
                    </c:extLst>
                    <c:strCache>
                      <c:ptCount val="1"/>
                      <c:pt idx="0">
                        <c:v>Scholarships</c:v>
                      </c:pt>
                    </c:strCache>
                  </c:strRef>
                </c:tx>
                <c:spPr>
                  <a:ln w="19050" cap="rnd" cmpd="sng" algn="ctr">
                    <a:solidFill>
                      <a:schemeClr val="accent2">
                        <a:lumMod val="60000"/>
                      </a:schemeClr>
                    </a:solidFill>
                    <a:prstDash val="solid"/>
                    <a:round/>
                  </a:ln>
                  <a:effectLst/>
                </c:spPr>
                <c:marker>
                  <c:symbol val="none"/>
                </c:marker>
                <c:cat>
                  <c:strRef>
                    <c:extLst>
                      <c:ext uri="{02D57815-91ED-43cb-92C2-25804820EDAC}">
                        <c15:formulaRef>
                          <c15:sqref>'Spending per FTE'!$B$4:$K$4</c15:sqref>
                        </c15:formulaRef>
                      </c:ext>
                    </c:extLst>
                    <c:strCache>
                      <c:ptCount val="10"/>
                      <c:pt idx="0">
                        <c:v>AY03</c:v>
                      </c:pt>
                      <c:pt idx="1">
                        <c:v>AY04</c:v>
                      </c:pt>
                      <c:pt idx="2">
                        <c:v>AY05</c:v>
                      </c:pt>
                      <c:pt idx="3">
                        <c:v>AY06</c:v>
                      </c:pt>
                      <c:pt idx="4">
                        <c:v>AY07</c:v>
                      </c:pt>
                      <c:pt idx="5">
                        <c:v>AY08</c:v>
                      </c:pt>
                      <c:pt idx="6">
                        <c:v>AY09</c:v>
                      </c:pt>
                      <c:pt idx="7">
                        <c:v>AY10</c:v>
                      </c:pt>
                      <c:pt idx="8">
                        <c:v>AY11</c:v>
                      </c:pt>
                      <c:pt idx="9">
                        <c:v>AY12</c:v>
                      </c:pt>
                    </c:strCache>
                  </c:strRef>
                </c:cat>
                <c:val>
                  <c:numRef>
                    <c:extLst>
                      <c:ext uri="{02D57815-91ED-43cb-92C2-25804820EDAC}">
                        <c15:formulaRef>
                          <c15:sqref>'Spending per FTE'!$B$20:$K$20</c15:sqref>
                        </c15:formulaRef>
                      </c:ext>
                    </c:extLst>
                    <c:numCache>
                      <c:formatCode>0.00</c:formatCode>
                      <c:ptCount val="10"/>
                      <c:pt idx="0" formatCode="0">
                        <c:v>0</c:v>
                      </c:pt>
                      <c:pt idx="1">
                        <c:v>0</c:v>
                      </c:pt>
                      <c:pt idx="2">
                        <c:v>4.8961424332344211E-2</c:v>
                      </c:pt>
                      <c:pt idx="3">
                        <c:v>-0.20178041543026706</c:v>
                      </c:pt>
                      <c:pt idx="4">
                        <c:v>-0.12314540059347182</c:v>
                      </c:pt>
                      <c:pt idx="5">
                        <c:v>0.57566765578635015</c:v>
                      </c:pt>
                      <c:pt idx="6">
                        <c:v>0.61275964391691395</c:v>
                      </c:pt>
                      <c:pt idx="7">
                        <c:v>0.82047477744807118</c:v>
                      </c:pt>
                      <c:pt idx="8">
                        <c:v>0.79376854599406532</c:v>
                      </c:pt>
                      <c:pt idx="9">
                        <c:v>0.67359050445103863</c:v>
                      </c:pt>
                    </c:numCache>
                  </c:numRef>
                </c:val>
                <c:smooth val="0"/>
              </c15:ser>
            </c15:filteredLineSeries>
          </c:ext>
        </c:extLst>
      </c:lineChart>
      <c:catAx>
        <c:axId val="225161288"/>
        <c:scaling>
          <c:orientation val="minMax"/>
        </c:scaling>
        <c:delete val="0"/>
        <c:axPos val="b"/>
        <c:title>
          <c:tx>
            <c:rich>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r>
                  <a:rPr lang="en-US" sz="1600"/>
                  <a:t>Year</a:t>
                </a:r>
              </a:p>
            </c:rich>
          </c:tx>
          <c:overlay val="0"/>
          <c:spPr>
            <a:noFill/>
            <a:ln>
              <a:noFill/>
            </a:ln>
            <a:effectLst/>
          </c:spPr>
        </c:title>
        <c:numFmt formatCode="General"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224910648"/>
        <c:crosses val="autoZero"/>
        <c:auto val="1"/>
        <c:lblAlgn val="ctr"/>
        <c:lblOffset val="100"/>
        <c:noMultiLvlLbl val="0"/>
      </c:catAx>
      <c:valAx>
        <c:axId val="224910648"/>
        <c:scaling>
          <c:orientation val="minMax"/>
        </c:scaling>
        <c:delete val="0"/>
        <c:axPos val="l"/>
        <c:majorGridlines>
          <c:spPr>
            <a:ln w="6350" cap="flat" cmpd="sng" algn="ctr">
              <a:solidFill>
                <a:schemeClr val="tx1">
                  <a:tint val="75000"/>
                </a:schemeClr>
              </a:solidFill>
              <a:prstDash val="solid"/>
              <a:round/>
            </a:ln>
            <a:effectLst/>
          </c:spPr>
        </c:majorGridlines>
        <c:title>
          <c:tx>
            <c:rich>
              <a:bodyPr rot="-5400000" spcFirstLastPara="1" vertOverflow="ellipsis" vert="horz" wrap="square" anchor="ctr" anchorCtr="1"/>
              <a:lstStyle/>
              <a:p>
                <a:pPr>
                  <a:defRPr sz="1400" b="1" i="0" u="none" strike="noStrike" kern="1200" baseline="0">
                    <a:solidFill>
                      <a:schemeClr val="tx1"/>
                    </a:solidFill>
                    <a:latin typeface="+mn-lt"/>
                    <a:ea typeface="+mn-ea"/>
                    <a:cs typeface="+mn-cs"/>
                  </a:defRPr>
                </a:pPr>
                <a:r>
                  <a:rPr lang="en-US" sz="1400"/>
                  <a:t>%</a:t>
                </a:r>
                <a:r>
                  <a:rPr lang="en-US" sz="1400" baseline="0"/>
                  <a:t> Change</a:t>
                </a:r>
                <a:endParaRPr lang="en-US" sz="1400"/>
              </a:p>
            </c:rich>
          </c:tx>
          <c:overlay val="0"/>
          <c:spPr>
            <a:noFill/>
            <a:ln>
              <a:noFill/>
            </a:ln>
            <a:effectLst/>
          </c:spPr>
        </c:title>
        <c:numFmt formatCode="0%"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225161288"/>
        <c:crosses val="autoZero"/>
        <c:crossBetween val="between"/>
      </c:valAx>
      <c:spPr>
        <a:solidFill>
          <a:schemeClr val="bg1"/>
        </a:solidFill>
        <a:ln>
          <a:noFill/>
        </a:ln>
        <a:effectLst/>
      </c:spPr>
    </c:plotArea>
    <c:legend>
      <c:legendPos val="r"/>
      <c:layout>
        <c:manualLayout>
          <c:xMode val="edge"/>
          <c:yMode val="edge"/>
          <c:x val="0.80359765966754171"/>
          <c:y val="0.22809308637556669"/>
          <c:w val="0.19414855194382755"/>
          <c:h val="0.65892448103078027"/>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w="6350" cap="flat" cmpd="sng" algn="ctr">
      <a:noFill/>
      <a:prstDash val="solid"/>
      <a:round/>
    </a:ln>
    <a:effectLst/>
  </c:spPr>
  <c:txPr>
    <a:bodyPr/>
    <a:lstStyle/>
    <a:p>
      <a:pPr>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3600" b="1" i="0" baseline="0" dirty="0">
                <a:solidFill>
                  <a:sysClr val="windowText" lastClr="000000"/>
                </a:solidFill>
              </a:rPr>
              <a:t>UMKC Tenured and Tenure Track Faculty</a:t>
            </a:r>
          </a:p>
        </c:rich>
      </c:tx>
      <c:layout>
        <c:manualLayout>
          <c:xMode val="edge"/>
          <c:yMode val="edge"/>
          <c:x val="0.1802164901801068"/>
          <c:y val="4.6436781609195399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483637190431092"/>
          <c:y val="0.1769425589042749"/>
          <c:w val="0.84712886498943729"/>
          <c:h val="0.66685054454400094"/>
        </c:manualLayout>
      </c:layout>
      <c:lineChart>
        <c:grouping val="standard"/>
        <c:varyColors val="0"/>
        <c:ser>
          <c:idx val="0"/>
          <c:order val="0"/>
          <c:tx>
            <c:strRef>
              <c:f>Tenure!$A$42</c:f>
              <c:strCache>
                <c:ptCount val="1"/>
                <c:pt idx="0">
                  <c:v>Tenured and Tenure Track Faculty</c:v>
                </c:pt>
              </c:strCache>
            </c:strRef>
          </c:tx>
          <c:spPr>
            <a:ln w="38100"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Tenure!$B$3:$F$3</c:f>
              <c:strCache>
                <c:ptCount val="5"/>
                <c:pt idx="0">
                  <c:v>Fall 2005</c:v>
                </c:pt>
                <c:pt idx="1">
                  <c:v>Fall 2007</c:v>
                </c:pt>
                <c:pt idx="2">
                  <c:v>Fall 2009</c:v>
                </c:pt>
                <c:pt idx="3">
                  <c:v>Fall 2011</c:v>
                </c:pt>
                <c:pt idx="4">
                  <c:v>Fall 2012</c:v>
                </c:pt>
              </c:strCache>
            </c:strRef>
          </c:cat>
          <c:val>
            <c:numRef>
              <c:f>Tenure!$B$42:$F$42</c:f>
              <c:numCache>
                <c:formatCode>General</c:formatCode>
                <c:ptCount val="5"/>
                <c:pt idx="0">
                  <c:v>499</c:v>
                </c:pt>
                <c:pt idx="1">
                  <c:v>469</c:v>
                </c:pt>
                <c:pt idx="2">
                  <c:v>466</c:v>
                </c:pt>
                <c:pt idx="3">
                  <c:v>450</c:v>
                </c:pt>
                <c:pt idx="4">
                  <c:v>445</c:v>
                </c:pt>
              </c:numCache>
            </c:numRef>
          </c:val>
          <c:smooth val="0"/>
        </c:ser>
        <c:dLbls>
          <c:dLblPos val="t"/>
          <c:showLegendKey val="0"/>
          <c:showVal val="1"/>
          <c:showCatName val="0"/>
          <c:showSerName val="0"/>
          <c:showPercent val="0"/>
          <c:showBubbleSize val="0"/>
        </c:dLbls>
        <c:marker val="1"/>
        <c:smooth val="0"/>
        <c:axId val="8495592"/>
        <c:axId val="225072328"/>
      </c:lineChart>
      <c:catAx>
        <c:axId val="8495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25072328"/>
        <c:crosses val="autoZero"/>
        <c:auto val="1"/>
        <c:lblAlgn val="ctr"/>
        <c:lblOffset val="100"/>
        <c:noMultiLvlLbl val="0"/>
      </c:catAx>
      <c:valAx>
        <c:axId val="2250723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baseline="0"/>
                  <a:t>Faculty</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4955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en-US" sz="3600" b="1" dirty="0">
                <a:solidFill>
                  <a:schemeClr val="tx1"/>
                </a:solidFill>
              </a:rPr>
              <a:t>UMKC Tenured and Tenure Track Faculty</a:t>
            </a:r>
          </a:p>
        </c:rich>
      </c:tx>
      <c:layout>
        <c:manualLayout>
          <c:xMode val="edge"/>
          <c:yMode val="edge"/>
          <c:x val="0.17655695998526499"/>
          <c:y val="1.1848925269823509E-2"/>
        </c:manualLayout>
      </c:layout>
      <c:overlay val="0"/>
      <c:spPr>
        <a:noFill/>
        <a:ln>
          <a:noFill/>
        </a:ln>
        <a:effectLst/>
      </c:spPr>
    </c:title>
    <c:autoTitleDeleted val="0"/>
    <c:plotArea>
      <c:layout>
        <c:manualLayout>
          <c:layoutTarget val="inner"/>
          <c:xMode val="edge"/>
          <c:yMode val="edge"/>
          <c:x val="0.10493185062393517"/>
          <c:y val="0.11686989957802588"/>
          <c:w val="0.70332654141916473"/>
          <c:h val="0.78202269240236644"/>
        </c:manualLayout>
      </c:layout>
      <c:lineChart>
        <c:grouping val="standard"/>
        <c:varyColors val="0"/>
        <c:ser>
          <c:idx val="1"/>
          <c:order val="0"/>
          <c:tx>
            <c:strRef>
              <c:f>Tenure!$A$37</c:f>
              <c:strCache>
                <c:ptCount val="1"/>
                <c:pt idx="0">
                  <c:v>Tenured</c:v>
                </c:pt>
              </c:strCache>
            </c:strRef>
          </c:tx>
          <c:spPr>
            <a:ln w="38100" cap="rnd">
              <a:solidFill>
                <a:srgbClr val="00B050"/>
              </a:solidFill>
              <a:round/>
            </a:ln>
            <a:effectLst/>
          </c:spPr>
          <c:marker>
            <c:symbol val="circle"/>
            <c:size val="5"/>
            <c:spPr>
              <a:solidFill>
                <a:srgbClr val="00B050"/>
              </a:solidFill>
              <a:ln w="9525">
                <a:solidFill>
                  <a:srgbClr val="00B05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Tenure!$B$3:$F$3</c:f>
              <c:strCache>
                <c:ptCount val="5"/>
                <c:pt idx="0">
                  <c:v>Fall 2005</c:v>
                </c:pt>
                <c:pt idx="1">
                  <c:v>Fall 2007</c:v>
                </c:pt>
                <c:pt idx="2">
                  <c:v>Fall 2009</c:v>
                </c:pt>
                <c:pt idx="3">
                  <c:v>Fall 2011</c:v>
                </c:pt>
                <c:pt idx="4">
                  <c:v>Fall 2012</c:v>
                </c:pt>
              </c:strCache>
            </c:strRef>
          </c:cat>
          <c:val>
            <c:numRef>
              <c:f>Tenure!$B$37:$F$37</c:f>
              <c:numCache>
                <c:formatCode>General</c:formatCode>
                <c:ptCount val="5"/>
                <c:pt idx="0">
                  <c:v>301</c:v>
                </c:pt>
                <c:pt idx="1">
                  <c:v>304</c:v>
                </c:pt>
                <c:pt idx="2">
                  <c:v>334</c:v>
                </c:pt>
                <c:pt idx="3">
                  <c:v>336</c:v>
                </c:pt>
                <c:pt idx="4">
                  <c:v>344</c:v>
                </c:pt>
              </c:numCache>
            </c:numRef>
          </c:val>
          <c:smooth val="0"/>
        </c:ser>
        <c:ser>
          <c:idx val="2"/>
          <c:order val="1"/>
          <c:tx>
            <c:strRef>
              <c:f>Tenure!$A$38</c:f>
              <c:strCache>
                <c:ptCount val="1"/>
                <c:pt idx="0">
                  <c:v>On tenure track</c:v>
                </c:pt>
              </c:strCache>
            </c:strRef>
          </c:tx>
          <c:spPr>
            <a:ln w="38100" cap="rnd">
              <a:solidFill>
                <a:schemeClr val="tx1">
                  <a:lumMod val="50000"/>
                  <a:lumOff val="50000"/>
                </a:schemeClr>
              </a:solidFill>
              <a:round/>
            </a:ln>
            <a:effectLst/>
          </c:spPr>
          <c:marker>
            <c:symbol val="circle"/>
            <c:size val="5"/>
            <c:spPr>
              <a:solidFill>
                <a:schemeClr val="tx1">
                  <a:lumMod val="65000"/>
                  <a:lumOff val="35000"/>
                </a:schemeClr>
              </a:solidFill>
              <a:ln w="9525">
                <a:noFill/>
              </a:ln>
              <a:effectLst/>
            </c:spPr>
          </c:marker>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Tenure!$B$3:$F$3</c:f>
              <c:strCache>
                <c:ptCount val="5"/>
                <c:pt idx="0">
                  <c:v>Fall 2005</c:v>
                </c:pt>
                <c:pt idx="1">
                  <c:v>Fall 2007</c:v>
                </c:pt>
                <c:pt idx="2">
                  <c:v>Fall 2009</c:v>
                </c:pt>
                <c:pt idx="3">
                  <c:v>Fall 2011</c:v>
                </c:pt>
                <c:pt idx="4">
                  <c:v>Fall 2012</c:v>
                </c:pt>
              </c:strCache>
            </c:strRef>
          </c:cat>
          <c:val>
            <c:numRef>
              <c:f>Tenure!$B$38:$F$38</c:f>
              <c:numCache>
                <c:formatCode>General</c:formatCode>
                <c:ptCount val="5"/>
                <c:pt idx="0">
                  <c:v>198</c:v>
                </c:pt>
                <c:pt idx="1">
                  <c:v>165</c:v>
                </c:pt>
                <c:pt idx="2">
                  <c:v>132</c:v>
                </c:pt>
                <c:pt idx="3">
                  <c:v>114</c:v>
                </c:pt>
                <c:pt idx="4">
                  <c:v>101</c:v>
                </c:pt>
              </c:numCache>
            </c:numRef>
          </c:val>
          <c:smooth val="0"/>
        </c:ser>
        <c:dLbls>
          <c:dLblPos val="t"/>
          <c:showLegendKey val="0"/>
          <c:showVal val="1"/>
          <c:showCatName val="0"/>
          <c:showSerName val="0"/>
          <c:showPercent val="0"/>
          <c:showBubbleSize val="0"/>
        </c:dLbls>
        <c:marker val="1"/>
        <c:smooth val="0"/>
        <c:axId val="93370336"/>
        <c:axId val="93370728"/>
      </c:lineChart>
      <c:catAx>
        <c:axId val="93370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3370728"/>
        <c:crosses val="autoZero"/>
        <c:auto val="1"/>
        <c:lblAlgn val="ctr"/>
        <c:lblOffset val="100"/>
        <c:noMultiLvlLbl val="0"/>
      </c:catAx>
      <c:valAx>
        <c:axId val="93370728"/>
        <c:scaling>
          <c:orientation val="minMax"/>
        </c:scaling>
        <c:delete val="0"/>
        <c:axPos val="l"/>
        <c:majorGridlines>
          <c:spPr>
            <a:ln w="9525" cap="flat" cmpd="sng" algn="ctr">
              <a:solidFill>
                <a:schemeClr val="tx1">
                  <a:lumMod val="15000"/>
                  <a:lumOff val="85000"/>
                </a:schemeClr>
              </a:solidFill>
              <a:round/>
            </a:ln>
            <a:effectLst/>
          </c:spPr>
        </c:majorGridlines>
        <c:title>
          <c:tx>
            <c:rich>
              <a:bodyPr/>
              <a:lstStyle/>
              <a:p>
                <a:pPr>
                  <a:defRPr sz="1400" baseline="0"/>
                </a:pPr>
                <a:r>
                  <a:rPr lang="en-US" sz="1400" b="0" baseline="0" dirty="0" smtClean="0"/>
                  <a:t>Faculty</a:t>
                </a:r>
                <a:endParaRPr lang="en-US" sz="1400" b="0" baseline="0" dirty="0"/>
              </a:p>
            </c:rich>
          </c:tx>
          <c:overlay val="0"/>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3370336"/>
        <c:crosses val="autoZero"/>
        <c:crossBetween val="between"/>
      </c:valAx>
      <c:spPr>
        <a:noFill/>
        <a:ln>
          <a:noFill/>
        </a:ln>
        <a:effectLst/>
      </c:spPr>
    </c:plotArea>
    <c:legend>
      <c:legendPos val="r"/>
      <c:layout>
        <c:manualLayout>
          <c:xMode val="edge"/>
          <c:yMode val="edge"/>
          <c:x val="0.78744796703043707"/>
          <c:y val="0.29723402233848961"/>
          <c:w val="0.21251508035179814"/>
          <c:h val="0.22416269538481251"/>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3600" b="1" i="0" baseline="0" dirty="0">
                <a:solidFill>
                  <a:sysClr val="windowText" lastClr="000000"/>
                </a:solidFill>
              </a:rPr>
              <a:t>UMKC Instructional Staff by Classification</a:t>
            </a:r>
          </a:p>
          <a:p>
            <a:pPr>
              <a:defRPr sz="1400" b="0" i="0" u="none" strike="noStrike" kern="1200" spc="0" baseline="0">
                <a:solidFill>
                  <a:schemeClr val="tx1">
                    <a:lumMod val="65000"/>
                    <a:lumOff val="35000"/>
                  </a:schemeClr>
                </a:solidFill>
                <a:latin typeface="+mn-lt"/>
                <a:ea typeface="+mn-ea"/>
                <a:cs typeface="+mn-cs"/>
              </a:defRPr>
            </a:pPr>
            <a:r>
              <a:rPr lang="en-US" sz="3600" b="1" i="0" baseline="0" dirty="0">
                <a:solidFill>
                  <a:sysClr val="windowText" lastClr="000000"/>
                </a:solidFill>
              </a:rPr>
              <a:t>Fall 05 - Fall 12</a:t>
            </a:r>
          </a:p>
        </c:rich>
      </c:tx>
      <c:layout>
        <c:manualLayout>
          <c:xMode val="edge"/>
          <c:yMode val="edge"/>
          <c:x val="0.14728346456692915"/>
          <c:y val="1.281042994625672E-2"/>
        </c:manualLayout>
      </c:layout>
      <c:overlay val="0"/>
      <c:spPr>
        <a:noFill/>
        <a:ln>
          <a:noFill/>
        </a:ln>
        <a:effectLst/>
      </c:spPr>
    </c:title>
    <c:autoTitleDeleted val="0"/>
    <c:plotArea>
      <c:layout>
        <c:manualLayout>
          <c:layoutTarget val="inner"/>
          <c:xMode val="edge"/>
          <c:yMode val="edge"/>
          <c:x val="0.10203667867787715"/>
          <c:y val="0.17448786225373281"/>
          <c:w val="0.6394130076960719"/>
          <c:h val="0.70627702787151603"/>
        </c:manualLayout>
      </c:layout>
      <c:lineChart>
        <c:grouping val="standard"/>
        <c:varyColors val="0"/>
        <c:ser>
          <c:idx val="0"/>
          <c:order val="0"/>
          <c:tx>
            <c:strRef>
              <c:f>'Instructional Staff'!$A$5</c:f>
              <c:strCache>
                <c:ptCount val="1"/>
                <c:pt idx="0">
                  <c:v>Full-time tenure/on track Faculty</c:v>
                </c:pt>
              </c:strCache>
            </c:strRef>
          </c:tx>
          <c:spPr>
            <a:ln w="38100" cap="rnd">
              <a:solidFill>
                <a:schemeClr val="accent1"/>
              </a:solidFill>
              <a:round/>
            </a:ln>
            <a:effectLst/>
          </c:spPr>
          <c:marker>
            <c:symbol val="none"/>
          </c:marker>
          <c:dLbls>
            <c:dLbl>
              <c:idx val="0"/>
              <c:layout>
                <c:manualLayout>
                  <c:x val="-5.6944444444444443E-2"/>
                  <c:y val="-1.1111111111111112E-2"/>
                </c:manualLayout>
              </c:layout>
              <c:showLegendKey val="0"/>
              <c:showVal val="1"/>
              <c:showCatName val="0"/>
              <c:showSerName val="0"/>
              <c:showPercent val="0"/>
              <c:showBubbleSize val="0"/>
              <c:extLst>
                <c:ext xmlns:c15="http://schemas.microsoft.com/office/drawing/2012/chart" uri="{CE6537A1-D6FC-4f65-9D91-7224C49458BB}"/>
              </c:extLst>
            </c:dLbl>
            <c:dLbl>
              <c:idx val="4"/>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600"/>
                </a:pPr>
                <a:endParaRPr lang="en-US"/>
              </a:p>
            </c:txPr>
            <c:showLegendKey val="0"/>
            <c:showVal val="0"/>
            <c:showCatName val="0"/>
            <c:showSerName val="0"/>
            <c:showPercent val="0"/>
            <c:showBubbleSize val="0"/>
            <c:extLst>
              <c:ext xmlns:c15="http://schemas.microsoft.com/office/drawing/2012/chart" uri="{CE6537A1-D6FC-4f65-9D91-7224C49458BB}">
                <c15:showLeaderLines val="1"/>
              </c:ext>
            </c:extLst>
          </c:dLbls>
          <c:cat>
            <c:strRef>
              <c:f>'Instructional Staff'!$B$3:$F$3</c:f>
              <c:strCache>
                <c:ptCount val="5"/>
                <c:pt idx="0">
                  <c:v>Fall 2005</c:v>
                </c:pt>
                <c:pt idx="1">
                  <c:v>Fall 2007</c:v>
                </c:pt>
                <c:pt idx="2">
                  <c:v>Fall 2009</c:v>
                </c:pt>
                <c:pt idx="3">
                  <c:v>Fall 2011</c:v>
                </c:pt>
                <c:pt idx="4">
                  <c:v>Fall 2012</c:v>
                </c:pt>
              </c:strCache>
            </c:strRef>
          </c:cat>
          <c:val>
            <c:numRef>
              <c:f>'Instructional Staff'!$B$5:$F$5</c:f>
              <c:numCache>
                <c:formatCode>General</c:formatCode>
                <c:ptCount val="5"/>
                <c:pt idx="0">
                  <c:v>499</c:v>
                </c:pt>
                <c:pt idx="1">
                  <c:v>469</c:v>
                </c:pt>
                <c:pt idx="2">
                  <c:v>466</c:v>
                </c:pt>
                <c:pt idx="3">
                  <c:v>450</c:v>
                </c:pt>
                <c:pt idx="4">
                  <c:v>445</c:v>
                </c:pt>
              </c:numCache>
            </c:numRef>
          </c:val>
          <c:smooth val="0"/>
        </c:ser>
        <c:ser>
          <c:idx val="1"/>
          <c:order val="1"/>
          <c:tx>
            <c:strRef>
              <c:f>'Instructional Staff'!$A$6</c:f>
              <c:strCache>
                <c:ptCount val="1"/>
                <c:pt idx="0">
                  <c:v>Full-time non-tenure track Faculty</c:v>
                </c:pt>
              </c:strCache>
            </c:strRef>
          </c:tx>
          <c:spPr>
            <a:ln w="38100" cap="rnd">
              <a:solidFill>
                <a:srgbClr val="FFC000"/>
              </a:solidFill>
              <a:round/>
            </a:ln>
            <a:effectLst/>
          </c:spPr>
          <c:marker>
            <c:symbol val="none"/>
          </c:marker>
          <c:dLbls>
            <c:dLbl>
              <c:idx val="0"/>
              <c:layout>
                <c:manualLayout>
                  <c:x val="-5.6944444444444443E-2"/>
                  <c:y val="1.4814814814814815E-2"/>
                </c:manualLayout>
              </c:layout>
              <c:showLegendKey val="0"/>
              <c:showVal val="1"/>
              <c:showCatName val="0"/>
              <c:showSerName val="0"/>
              <c:showPercent val="0"/>
              <c:showBubbleSize val="0"/>
              <c:extLst>
                <c:ext xmlns:c15="http://schemas.microsoft.com/office/drawing/2012/chart" uri="{CE6537A1-D6FC-4f65-9D91-7224C49458BB}"/>
              </c:extLst>
            </c:dLbl>
            <c:dLbl>
              <c:idx val="4"/>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600"/>
                </a:pPr>
                <a:endParaRPr lang="en-US"/>
              </a:p>
            </c:txPr>
            <c:showLegendKey val="0"/>
            <c:showVal val="0"/>
            <c:showCatName val="0"/>
            <c:showSerName val="0"/>
            <c:showPercent val="0"/>
            <c:showBubbleSize val="0"/>
            <c:extLst>
              <c:ext xmlns:c15="http://schemas.microsoft.com/office/drawing/2012/chart" uri="{CE6537A1-D6FC-4f65-9D91-7224C49458BB}">
                <c15:showLeaderLines val="1"/>
              </c:ext>
            </c:extLst>
          </c:dLbls>
          <c:cat>
            <c:strRef>
              <c:f>'Instructional Staff'!$B$3:$F$3</c:f>
              <c:strCache>
                <c:ptCount val="5"/>
                <c:pt idx="0">
                  <c:v>Fall 2005</c:v>
                </c:pt>
                <c:pt idx="1">
                  <c:v>Fall 2007</c:v>
                </c:pt>
                <c:pt idx="2">
                  <c:v>Fall 2009</c:v>
                </c:pt>
                <c:pt idx="3">
                  <c:v>Fall 2011</c:v>
                </c:pt>
                <c:pt idx="4">
                  <c:v>Fall 2012</c:v>
                </c:pt>
              </c:strCache>
            </c:strRef>
          </c:cat>
          <c:val>
            <c:numRef>
              <c:f>'Instructional Staff'!$B$6:$F$6</c:f>
              <c:numCache>
                <c:formatCode>General</c:formatCode>
                <c:ptCount val="5"/>
                <c:pt idx="0">
                  <c:v>635</c:v>
                </c:pt>
                <c:pt idx="1">
                  <c:v>690</c:v>
                </c:pt>
                <c:pt idx="2">
                  <c:v>771</c:v>
                </c:pt>
                <c:pt idx="3">
                  <c:v>840</c:v>
                </c:pt>
                <c:pt idx="4">
                  <c:v>276</c:v>
                </c:pt>
              </c:numCache>
            </c:numRef>
          </c:val>
          <c:smooth val="0"/>
        </c:ser>
        <c:ser>
          <c:idx val="2"/>
          <c:order val="2"/>
          <c:tx>
            <c:strRef>
              <c:f>'Instructional Staff'!$A$7</c:f>
              <c:strCache>
                <c:ptCount val="1"/>
                <c:pt idx="0">
                  <c:v>Part-time/Adjunct Faculty</c:v>
                </c:pt>
              </c:strCache>
            </c:strRef>
          </c:tx>
          <c:spPr>
            <a:ln w="38100" cap="rnd">
              <a:solidFill>
                <a:schemeClr val="accent3"/>
              </a:solidFill>
              <a:round/>
            </a:ln>
            <a:effectLst/>
          </c:spPr>
          <c:marker>
            <c:symbol val="none"/>
          </c:marker>
          <c:dLbls>
            <c:dLbl>
              <c:idx val="0"/>
              <c:layout>
                <c:manualLayout>
                  <c:x val="-4.861111111111114E-2"/>
                  <c:y val="-3.7037037037037715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600"/>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'Instructional Staff'!$B$3:$F$3</c:f>
              <c:strCache>
                <c:ptCount val="5"/>
                <c:pt idx="0">
                  <c:v>Fall 2005</c:v>
                </c:pt>
                <c:pt idx="1">
                  <c:v>Fall 2007</c:v>
                </c:pt>
                <c:pt idx="2">
                  <c:v>Fall 2009</c:v>
                </c:pt>
                <c:pt idx="3">
                  <c:v>Fall 2011</c:v>
                </c:pt>
                <c:pt idx="4">
                  <c:v>Fall 2012</c:v>
                </c:pt>
              </c:strCache>
            </c:strRef>
          </c:cat>
          <c:val>
            <c:numRef>
              <c:f>'Instructional Staff'!$B$7:$F$7</c:f>
              <c:numCache>
                <c:formatCode>General</c:formatCode>
                <c:ptCount val="5"/>
                <c:pt idx="0">
                  <c:v>665</c:v>
                </c:pt>
                <c:pt idx="1">
                  <c:v>711</c:v>
                </c:pt>
                <c:pt idx="2">
                  <c:v>576</c:v>
                </c:pt>
                <c:pt idx="3">
                  <c:v>579</c:v>
                </c:pt>
                <c:pt idx="4">
                  <c:v>437</c:v>
                </c:pt>
              </c:numCache>
            </c:numRef>
          </c:val>
          <c:smooth val="0"/>
        </c:ser>
        <c:ser>
          <c:idx val="3"/>
          <c:order val="3"/>
          <c:tx>
            <c:strRef>
              <c:f>'Instructional Staff'!$A$8</c:f>
              <c:strCache>
                <c:ptCount val="1"/>
                <c:pt idx="0">
                  <c:v>Graduate Assistants</c:v>
                </c:pt>
              </c:strCache>
            </c:strRef>
          </c:tx>
          <c:spPr>
            <a:ln w="38100" cap="rnd">
              <a:solidFill>
                <a:srgbClr val="002060"/>
              </a:solidFill>
              <a:round/>
            </a:ln>
            <a:effectLst/>
          </c:spPr>
          <c:marker>
            <c:symbol val="none"/>
          </c:marker>
          <c:dLbls>
            <c:dLbl>
              <c:idx val="0"/>
              <c:layout>
                <c:manualLayout>
                  <c:x val="-5.6944444444444443E-2"/>
                  <c:y val="7.4074074074074077E-3"/>
                </c:manualLayout>
              </c:layout>
              <c:showLegendKey val="0"/>
              <c:showVal val="1"/>
              <c:showCatName val="0"/>
              <c:showSerName val="0"/>
              <c:showPercent val="0"/>
              <c:showBubbleSize val="0"/>
              <c:extLst>
                <c:ext xmlns:c15="http://schemas.microsoft.com/office/drawing/2012/chart" uri="{CE6537A1-D6FC-4f65-9D91-7224C49458BB}"/>
              </c:extLst>
            </c:dLbl>
            <c:dLbl>
              <c:idx val="4"/>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600"/>
                </a:pPr>
                <a:endParaRPr lang="en-US"/>
              </a:p>
            </c:txPr>
            <c:showLegendKey val="0"/>
            <c:showVal val="0"/>
            <c:showCatName val="0"/>
            <c:showSerName val="0"/>
            <c:showPercent val="0"/>
            <c:showBubbleSize val="0"/>
            <c:extLst>
              <c:ext xmlns:c15="http://schemas.microsoft.com/office/drawing/2012/chart" uri="{CE6537A1-D6FC-4f65-9D91-7224C49458BB}">
                <c15:showLeaderLines val="1"/>
              </c:ext>
            </c:extLst>
          </c:dLbls>
          <c:cat>
            <c:strRef>
              <c:f>'Instructional Staff'!$B$3:$F$3</c:f>
              <c:strCache>
                <c:ptCount val="5"/>
                <c:pt idx="0">
                  <c:v>Fall 2005</c:v>
                </c:pt>
                <c:pt idx="1">
                  <c:v>Fall 2007</c:v>
                </c:pt>
                <c:pt idx="2">
                  <c:v>Fall 2009</c:v>
                </c:pt>
                <c:pt idx="3">
                  <c:v>Fall 2011</c:v>
                </c:pt>
                <c:pt idx="4">
                  <c:v>Fall 2012</c:v>
                </c:pt>
              </c:strCache>
            </c:strRef>
          </c:cat>
          <c:val>
            <c:numRef>
              <c:f>'Instructional Staff'!$B$8:$F$8</c:f>
              <c:numCache>
                <c:formatCode>General</c:formatCode>
                <c:ptCount val="5"/>
                <c:pt idx="0">
                  <c:v>456</c:v>
                </c:pt>
                <c:pt idx="1">
                  <c:v>464</c:v>
                </c:pt>
                <c:pt idx="2">
                  <c:v>537</c:v>
                </c:pt>
                <c:pt idx="3">
                  <c:v>548</c:v>
                </c:pt>
                <c:pt idx="4">
                  <c:v>543</c:v>
                </c:pt>
              </c:numCache>
            </c:numRef>
          </c:val>
          <c:smooth val="0"/>
        </c:ser>
        <c:dLbls>
          <c:showLegendKey val="0"/>
          <c:showVal val="0"/>
          <c:showCatName val="0"/>
          <c:showSerName val="0"/>
          <c:showPercent val="0"/>
          <c:showBubbleSize val="0"/>
        </c:dLbls>
        <c:smooth val="0"/>
        <c:axId val="93371512"/>
        <c:axId val="93371904"/>
        <c:extLst>
          <c:ext xmlns:c15="http://schemas.microsoft.com/office/drawing/2012/chart" uri="{02D57815-91ED-43cb-92C2-25804820EDAC}">
            <c15:filteredLineSeries>
              <c15:ser>
                <c:idx val="4"/>
                <c:order val="4"/>
                <c:tx>
                  <c:strRef>
                    <c:extLst>
                      <c:ext uri="{02D57815-91ED-43cb-92C2-25804820EDAC}">
                        <c15:formulaRef>
                          <c15:sqref>'Instructional Staff'!$A$9</c15:sqref>
                        </c15:formulaRef>
                      </c:ext>
                    </c:extLst>
                    <c:strCache>
                      <c:ptCount val="1"/>
                      <c:pt idx="0">
                        <c:v>Total</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strRef>
                    <c:extLst>
                      <c:ext uri="{02D57815-91ED-43cb-92C2-25804820EDAC}">
                        <c15:formulaRef>
                          <c15:sqref>'Instructional Staff'!$B$3:$F$3</c15:sqref>
                        </c15:formulaRef>
                      </c:ext>
                    </c:extLst>
                    <c:strCache>
                      <c:ptCount val="5"/>
                      <c:pt idx="0">
                        <c:v>Fall 2005</c:v>
                      </c:pt>
                      <c:pt idx="1">
                        <c:v>Fall 2007</c:v>
                      </c:pt>
                      <c:pt idx="2">
                        <c:v>Fall 2009</c:v>
                      </c:pt>
                      <c:pt idx="3">
                        <c:v>Fall 2011</c:v>
                      </c:pt>
                      <c:pt idx="4">
                        <c:v>Fall 2012</c:v>
                      </c:pt>
                    </c:strCache>
                  </c:strRef>
                </c:cat>
                <c:val>
                  <c:numRef>
                    <c:extLst>
                      <c:ext uri="{02D57815-91ED-43cb-92C2-25804820EDAC}">
                        <c15:formulaRef>
                          <c15:sqref>'Instructional Staff'!$B$9:$F$9</c15:sqref>
                        </c15:formulaRef>
                      </c:ext>
                    </c:extLst>
                    <c:numCache>
                      <c:formatCode>General</c:formatCode>
                      <c:ptCount val="5"/>
                      <c:pt idx="0">
                        <c:v>2255</c:v>
                      </c:pt>
                      <c:pt idx="1">
                        <c:v>2334</c:v>
                      </c:pt>
                      <c:pt idx="2">
                        <c:v>2350</c:v>
                      </c:pt>
                      <c:pt idx="3">
                        <c:v>2417</c:v>
                      </c:pt>
                      <c:pt idx="4">
                        <c:v>1701</c:v>
                      </c:pt>
                    </c:numCache>
                  </c:numRef>
                </c:val>
                <c:smooth val="0"/>
              </c15:ser>
            </c15:filteredLineSeries>
          </c:ext>
        </c:extLst>
      </c:lineChart>
      <c:catAx>
        <c:axId val="93371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3371904"/>
        <c:crosses val="autoZero"/>
        <c:auto val="1"/>
        <c:lblAlgn val="ctr"/>
        <c:lblOffset val="100"/>
        <c:noMultiLvlLbl val="0"/>
      </c:catAx>
      <c:valAx>
        <c:axId val="93371904"/>
        <c:scaling>
          <c:orientation val="minMax"/>
        </c:scaling>
        <c:delete val="0"/>
        <c:axPos val="l"/>
        <c:majorGridlines>
          <c:spPr>
            <a:ln w="9525" cap="flat" cmpd="sng" algn="ctr">
              <a:solidFill>
                <a:schemeClr val="tx1">
                  <a:lumMod val="15000"/>
                  <a:lumOff val="85000"/>
                </a:schemeClr>
              </a:solidFill>
              <a:round/>
            </a:ln>
            <a:effectLst/>
          </c:spPr>
        </c:majorGridlines>
        <c:title>
          <c:tx>
            <c:rich>
              <a:bodyPr/>
              <a:lstStyle/>
              <a:p>
                <a:pPr>
                  <a:defRPr sz="1400" baseline="0"/>
                </a:pPr>
                <a:r>
                  <a:rPr lang="en-US" sz="1400" b="0" baseline="0" dirty="0" smtClean="0"/>
                  <a:t>Faculty</a:t>
                </a:r>
                <a:endParaRPr lang="en-US" sz="1400" b="0" baseline="0" dirty="0"/>
              </a:p>
            </c:rich>
          </c:tx>
          <c:overlay val="0"/>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3371512"/>
        <c:crosses val="autoZero"/>
        <c:crossBetween val="between"/>
      </c:valAx>
      <c:spPr>
        <a:noFill/>
        <a:ln>
          <a:noFill/>
        </a:ln>
        <a:effectLst/>
      </c:spPr>
    </c:plotArea>
    <c:legend>
      <c:legendPos val="r"/>
      <c:layout>
        <c:manualLayout>
          <c:xMode val="edge"/>
          <c:yMode val="edge"/>
          <c:x val="0.74730527771866351"/>
          <c:y val="0.34398541848935549"/>
          <c:w val="0.24143346102007518"/>
          <c:h val="0.47205191017789444"/>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sz="3600" dirty="0"/>
              <a:t>UMKC % Change in </a:t>
            </a:r>
            <a:r>
              <a:rPr lang="en-US" sz="3600" dirty="0" smtClean="0"/>
              <a:t>Avg.</a:t>
            </a:r>
            <a:r>
              <a:rPr lang="en-US" sz="3600" baseline="0" dirty="0" smtClean="0"/>
              <a:t> </a:t>
            </a:r>
            <a:r>
              <a:rPr lang="en-US" sz="3600" baseline="0" dirty="0"/>
              <a:t>Faculty Salary</a:t>
            </a:r>
            <a:r>
              <a:rPr lang="en-US" sz="3600" dirty="0"/>
              <a:t> </a:t>
            </a:r>
            <a:r>
              <a:rPr lang="en-US" sz="3600" dirty="0" smtClean="0"/>
              <a:t>by</a:t>
            </a:r>
            <a:r>
              <a:rPr lang="en-US" sz="3600" baseline="0" dirty="0" smtClean="0"/>
              <a:t> </a:t>
            </a:r>
            <a:r>
              <a:rPr lang="en-US" sz="3600" dirty="0" smtClean="0"/>
              <a:t>Rank</a:t>
            </a:r>
            <a:endParaRPr lang="en-US" sz="3600" dirty="0"/>
          </a:p>
          <a:p>
            <a:pPr>
              <a:defRPr sz="1800" b="1" i="0" u="none" strike="noStrike" kern="1200" baseline="0">
                <a:solidFill>
                  <a:schemeClr val="tx1"/>
                </a:solidFill>
                <a:latin typeface="+mn-lt"/>
                <a:ea typeface="+mn-ea"/>
                <a:cs typeface="+mn-cs"/>
              </a:defRPr>
            </a:pPr>
            <a:r>
              <a:rPr lang="en-US" sz="3600" dirty="0"/>
              <a:t>AY04</a:t>
            </a:r>
            <a:r>
              <a:rPr lang="en-US" sz="3600" baseline="0" dirty="0"/>
              <a:t> - AY13</a:t>
            </a:r>
          </a:p>
          <a:p>
            <a:pPr>
              <a:defRPr sz="1800" b="1" i="0" u="none" strike="noStrike" kern="1200" baseline="0">
                <a:solidFill>
                  <a:schemeClr val="tx1"/>
                </a:solidFill>
                <a:latin typeface="+mn-lt"/>
                <a:ea typeface="+mn-ea"/>
                <a:cs typeface="+mn-cs"/>
              </a:defRPr>
            </a:pPr>
            <a:r>
              <a:rPr lang="en-US" sz="1800" baseline="0" dirty="0"/>
              <a:t>Inflation Adjusted: constant </a:t>
            </a:r>
            <a:r>
              <a:rPr lang="en-US" sz="1800" baseline="0" dirty="0" smtClean="0"/>
              <a:t>2003 </a:t>
            </a:r>
            <a:r>
              <a:rPr lang="en-US" sz="1800" baseline="0" dirty="0"/>
              <a:t>Dollars</a:t>
            </a:r>
          </a:p>
        </c:rich>
      </c:tx>
      <c:layout>
        <c:manualLayout>
          <c:xMode val="edge"/>
          <c:yMode val="edge"/>
          <c:x val="0.10304762222518796"/>
          <c:y val="2.248359580052493E-2"/>
        </c:manualLayout>
      </c:layout>
      <c:overlay val="0"/>
      <c:spPr>
        <a:noFill/>
        <a:ln>
          <a:noFill/>
        </a:ln>
        <a:effectLst/>
      </c:spPr>
    </c:title>
    <c:autoTitleDeleted val="0"/>
    <c:plotArea>
      <c:layout>
        <c:manualLayout>
          <c:layoutTarget val="inner"/>
          <c:xMode val="edge"/>
          <c:yMode val="edge"/>
          <c:x val="0.10772079165779955"/>
          <c:y val="0.27445881764779406"/>
          <c:w val="0.71247830507673027"/>
          <c:h val="0.64274481314835641"/>
        </c:manualLayout>
      </c:layout>
      <c:lineChart>
        <c:grouping val="standard"/>
        <c:varyColors val="0"/>
        <c:ser>
          <c:idx val="0"/>
          <c:order val="0"/>
          <c:tx>
            <c:strRef>
              <c:f>'Faculty Salaries'!$A$7</c:f>
              <c:strCache>
                <c:ptCount val="1"/>
                <c:pt idx="0">
                  <c:v>Professor</c:v>
                </c:pt>
              </c:strCache>
            </c:strRef>
          </c:tx>
          <c:spPr>
            <a:ln w="38100" cap="rnd" cmpd="sng" algn="ctr">
              <a:solidFill>
                <a:srgbClr val="7030A0"/>
              </a:solidFill>
              <a:prstDash val="solid"/>
              <a:round/>
            </a:ln>
            <a:effectLst/>
          </c:spPr>
          <c:marker>
            <c:symbol val="none"/>
          </c:marker>
          <c:dLbls>
            <c:dLbl>
              <c:idx val="9"/>
              <c:layout>
                <c:manualLayout>
                  <c:x val="-1.4367816091954023E-3"/>
                  <c:y val="2.3809523809523735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'Faculty Salaries'!$B$6:$K$6</c:f>
              <c:strCache>
                <c:ptCount val="10"/>
                <c:pt idx="0">
                  <c:v>AY04</c:v>
                </c:pt>
                <c:pt idx="1">
                  <c:v>AY05</c:v>
                </c:pt>
                <c:pt idx="2">
                  <c:v>AY06</c:v>
                </c:pt>
                <c:pt idx="3">
                  <c:v>AY07</c:v>
                </c:pt>
                <c:pt idx="4">
                  <c:v>AY08</c:v>
                </c:pt>
                <c:pt idx="5">
                  <c:v>AY09</c:v>
                </c:pt>
                <c:pt idx="6">
                  <c:v>AY10</c:v>
                </c:pt>
                <c:pt idx="7">
                  <c:v>AY11</c:v>
                </c:pt>
                <c:pt idx="8">
                  <c:v>AY12</c:v>
                </c:pt>
                <c:pt idx="9">
                  <c:v>AY13</c:v>
                </c:pt>
              </c:strCache>
            </c:strRef>
          </c:cat>
          <c:val>
            <c:numRef>
              <c:f>'Faculty Salaries'!$B$9:$K$9</c:f>
              <c:numCache>
                <c:formatCode>0%</c:formatCode>
                <c:ptCount val="10"/>
                <c:pt idx="0">
                  <c:v>0</c:v>
                </c:pt>
                <c:pt idx="1">
                  <c:v>3.6196455235358034E-2</c:v>
                </c:pt>
                <c:pt idx="2">
                  <c:v>3.4730348413691936E-2</c:v>
                </c:pt>
                <c:pt idx="3">
                  <c:v>1.8424730613192889E-2</c:v>
                </c:pt>
                <c:pt idx="4">
                  <c:v>2.0664754179073069E-2</c:v>
                </c:pt>
                <c:pt idx="5">
                  <c:v>3.6259934026368554E-2</c:v>
                </c:pt>
                <c:pt idx="6">
                  <c:v>2.660259621789696E-2</c:v>
                </c:pt>
                <c:pt idx="7">
                  <c:v>1.5819100623715207E-2</c:v>
                </c:pt>
                <c:pt idx="8">
                  <c:v>2.6906817751292895E-2</c:v>
                </c:pt>
                <c:pt idx="9">
                  <c:v>-6.197543877078051E-2</c:v>
                </c:pt>
              </c:numCache>
            </c:numRef>
          </c:val>
          <c:smooth val="0"/>
        </c:ser>
        <c:ser>
          <c:idx val="1"/>
          <c:order val="1"/>
          <c:tx>
            <c:strRef>
              <c:f>'Faculty Salaries'!$A$10</c:f>
              <c:strCache>
                <c:ptCount val="1"/>
                <c:pt idx="0">
                  <c:v>Associate</c:v>
                </c:pt>
              </c:strCache>
            </c:strRef>
          </c:tx>
          <c:spPr>
            <a:ln w="38100" cap="rnd" cmpd="sng" algn="ctr">
              <a:solidFill>
                <a:srgbClr val="00B0F0"/>
              </a:solidFill>
              <a:prstDash val="solid"/>
              <a:round/>
            </a:ln>
            <a:effectLst/>
          </c:spPr>
          <c:marker>
            <c:symbol val="none"/>
          </c:marker>
          <c:dLbls>
            <c:dLbl>
              <c:idx val="9"/>
              <c:layout>
                <c:manualLayout>
                  <c:x val="5.7471264367816091E-3"/>
                  <c:y val="-9.9206349206349201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'Faculty Salaries'!$B$6:$K$6</c:f>
              <c:strCache>
                <c:ptCount val="10"/>
                <c:pt idx="0">
                  <c:v>AY04</c:v>
                </c:pt>
                <c:pt idx="1">
                  <c:v>AY05</c:v>
                </c:pt>
                <c:pt idx="2">
                  <c:v>AY06</c:v>
                </c:pt>
                <c:pt idx="3">
                  <c:v>AY07</c:v>
                </c:pt>
                <c:pt idx="4">
                  <c:v>AY08</c:v>
                </c:pt>
                <c:pt idx="5">
                  <c:v>AY09</c:v>
                </c:pt>
                <c:pt idx="6">
                  <c:v>AY10</c:v>
                </c:pt>
                <c:pt idx="7">
                  <c:v>AY11</c:v>
                </c:pt>
                <c:pt idx="8">
                  <c:v>AY12</c:v>
                </c:pt>
                <c:pt idx="9">
                  <c:v>AY13</c:v>
                </c:pt>
              </c:strCache>
            </c:strRef>
          </c:cat>
          <c:val>
            <c:numRef>
              <c:f>'Faculty Salaries'!$B$12:$K$12</c:f>
              <c:numCache>
                <c:formatCode>0%</c:formatCode>
                <c:ptCount val="10"/>
                <c:pt idx="0">
                  <c:v>0</c:v>
                </c:pt>
                <c:pt idx="1">
                  <c:v>-3.7900707002128746E-3</c:v>
                </c:pt>
                <c:pt idx="2">
                  <c:v>-1.4686056453107631E-2</c:v>
                </c:pt>
                <c:pt idx="3">
                  <c:v>-3.094196480090158E-2</c:v>
                </c:pt>
                <c:pt idx="4">
                  <c:v>-7.3087829850171692E-3</c:v>
                </c:pt>
                <c:pt idx="5">
                  <c:v>-6.8018459638909158E-3</c:v>
                </c:pt>
                <c:pt idx="6">
                  <c:v>3.8840989882328891E-3</c:v>
                </c:pt>
                <c:pt idx="7">
                  <c:v>-1.6990806120158058E-2</c:v>
                </c:pt>
                <c:pt idx="8">
                  <c:v>-1.7926834027095037E-2</c:v>
                </c:pt>
                <c:pt idx="9">
                  <c:v>-5.2114583435450973E-2</c:v>
                </c:pt>
              </c:numCache>
            </c:numRef>
          </c:val>
          <c:smooth val="0"/>
        </c:ser>
        <c:ser>
          <c:idx val="2"/>
          <c:order val="2"/>
          <c:tx>
            <c:strRef>
              <c:f>'Faculty Salaries'!$A$13</c:f>
              <c:strCache>
                <c:ptCount val="1"/>
                <c:pt idx="0">
                  <c:v>Assistant</c:v>
                </c:pt>
              </c:strCache>
            </c:strRef>
          </c:tx>
          <c:spPr>
            <a:ln w="38100" cap="rnd" cmpd="sng" algn="ctr">
              <a:solidFill>
                <a:srgbClr val="00B050"/>
              </a:solidFill>
              <a:prstDash val="solid"/>
              <a:round/>
            </a:ln>
            <a:effectLst/>
          </c:spPr>
          <c:marker>
            <c:symbol val="none"/>
          </c:marker>
          <c:dLbls>
            <c:dLbl>
              <c:idx val="9"/>
              <c:layout>
                <c:manualLayout>
                  <c:x val="5.7471264367816091E-3"/>
                  <c:y val="-2.1825396825396824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'Faculty Salaries'!$B$6:$K$6</c:f>
              <c:strCache>
                <c:ptCount val="10"/>
                <c:pt idx="0">
                  <c:v>AY04</c:v>
                </c:pt>
                <c:pt idx="1">
                  <c:v>AY05</c:v>
                </c:pt>
                <c:pt idx="2">
                  <c:v>AY06</c:v>
                </c:pt>
                <c:pt idx="3">
                  <c:v>AY07</c:v>
                </c:pt>
                <c:pt idx="4">
                  <c:v>AY08</c:v>
                </c:pt>
                <c:pt idx="5">
                  <c:v>AY09</c:v>
                </c:pt>
                <c:pt idx="6">
                  <c:v>AY10</c:v>
                </c:pt>
                <c:pt idx="7">
                  <c:v>AY11</c:v>
                </c:pt>
                <c:pt idx="8">
                  <c:v>AY12</c:v>
                </c:pt>
                <c:pt idx="9">
                  <c:v>AY13</c:v>
                </c:pt>
              </c:strCache>
            </c:strRef>
          </c:cat>
          <c:val>
            <c:numRef>
              <c:f>'Faculty Salaries'!$B$15:$K$15</c:f>
              <c:numCache>
                <c:formatCode>0%</c:formatCode>
                <c:ptCount val="10"/>
                <c:pt idx="0">
                  <c:v>0</c:v>
                </c:pt>
                <c:pt idx="1">
                  <c:v>-1.4290447074567271E-3</c:v>
                </c:pt>
                <c:pt idx="2">
                  <c:v>-8.9527171037699395E-3</c:v>
                </c:pt>
                <c:pt idx="3">
                  <c:v>-1.1318676483990224E-2</c:v>
                </c:pt>
                <c:pt idx="4">
                  <c:v>1.8840686645089959E-2</c:v>
                </c:pt>
                <c:pt idx="5">
                  <c:v>3.620564103636733E-3</c:v>
                </c:pt>
                <c:pt idx="6">
                  <c:v>-2.052440515182849E-2</c:v>
                </c:pt>
                <c:pt idx="7">
                  <c:v>3.9469226633685999E-3</c:v>
                </c:pt>
                <c:pt idx="8">
                  <c:v>-7.4204670824551591E-3</c:v>
                </c:pt>
                <c:pt idx="9">
                  <c:v>-2.2911932753711822E-2</c:v>
                </c:pt>
              </c:numCache>
            </c:numRef>
          </c:val>
          <c:smooth val="0"/>
        </c:ser>
        <c:ser>
          <c:idx val="3"/>
          <c:order val="3"/>
          <c:tx>
            <c:strRef>
              <c:f>'Faculty Salaries'!$A$16</c:f>
              <c:strCache>
                <c:ptCount val="1"/>
                <c:pt idx="0">
                  <c:v>Instructor</c:v>
                </c:pt>
              </c:strCache>
            </c:strRef>
          </c:tx>
          <c:spPr>
            <a:ln w="38100" cap="rnd" cmpd="sng" algn="ctr">
              <a:solidFill>
                <a:srgbClr val="FF0000"/>
              </a:solidFill>
              <a:prstDash val="solid"/>
              <a:round/>
            </a:ln>
            <a:effectLst/>
          </c:spPr>
          <c:marker>
            <c:symbol val="none"/>
          </c:marker>
          <c:dLbls>
            <c:dLbl>
              <c:idx val="9"/>
              <c:layout>
                <c:manualLayout>
                  <c:x val="-2.7298850574712645E-2"/>
                  <c:y val="4.1666666666666664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'Faculty Salaries'!$B$6:$K$6</c:f>
              <c:strCache>
                <c:ptCount val="10"/>
                <c:pt idx="0">
                  <c:v>AY04</c:v>
                </c:pt>
                <c:pt idx="1">
                  <c:v>AY05</c:v>
                </c:pt>
                <c:pt idx="2">
                  <c:v>AY06</c:v>
                </c:pt>
                <c:pt idx="3">
                  <c:v>AY07</c:v>
                </c:pt>
                <c:pt idx="4">
                  <c:v>AY08</c:v>
                </c:pt>
                <c:pt idx="5">
                  <c:v>AY09</c:v>
                </c:pt>
                <c:pt idx="6">
                  <c:v>AY10</c:v>
                </c:pt>
                <c:pt idx="7">
                  <c:v>AY11</c:v>
                </c:pt>
                <c:pt idx="8">
                  <c:v>AY12</c:v>
                </c:pt>
                <c:pt idx="9">
                  <c:v>AY13</c:v>
                </c:pt>
              </c:strCache>
            </c:strRef>
          </c:cat>
          <c:val>
            <c:numRef>
              <c:f>'Faculty Salaries'!$B$18:$K$18</c:f>
              <c:numCache>
                <c:formatCode>0%</c:formatCode>
                <c:ptCount val="10"/>
                <c:pt idx="0">
                  <c:v>0</c:v>
                </c:pt>
                <c:pt idx="1">
                  <c:v>3.1644824770969401E-2</c:v>
                </c:pt>
                <c:pt idx="2">
                  <c:v>1.4645293619812726E-2</c:v>
                </c:pt>
                <c:pt idx="3">
                  <c:v>-1.1497797705185022E-2</c:v>
                </c:pt>
                <c:pt idx="4">
                  <c:v>1.4916175220833159E-2</c:v>
                </c:pt>
                <c:pt idx="5">
                  <c:v>7.7603179263899674E-2</c:v>
                </c:pt>
                <c:pt idx="6">
                  <c:v>5.7035084657232116E-2</c:v>
                </c:pt>
                <c:pt idx="7">
                  <c:v>-2.5762611126372844E-2</c:v>
                </c:pt>
                <c:pt idx="8">
                  <c:v>-4.2164505068394899E-2</c:v>
                </c:pt>
                <c:pt idx="9">
                  <c:v>-7.6604057566739311E-2</c:v>
                </c:pt>
              </c:numCache>
            </c:numRef>
          </c:val>
          <c:smooth val="0"/>
        </c:ser>
        <c:ser>
          <c:idx val="4"/>
          <c:order val="4"/>
          <c:tx>
            <c:strRef>
              <c:f>'Faculty Salaries'!$A$19</c:f>
              <c:strCache>
                <c:ptCount val="1"/>
                <c:pt idx="0">
                  <c:v>Lecturer</c:v>
                </c:pt>
              </c:strCache>
            </c:strRef>
          </c:tx>
          <c:spPr>
            <a:ln w="38100" cap="rnd" cmpd="sng" algn="ctr">
              <a:solidFill>
                <a:srgbClr val="C00000"/>
              </a:solidFill>
              <a:prstDash val="solid"/>
              <a:round/>
            </a:ln>
            <a:effectLst/>
          </c:spPr>
          <c:marker>
            <c:symbol val="none"/>
          </c:marker>
          <c:dLbls>
            <c:dLbl>
              <c:idx val="9"/>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'Faculty Salaries'!$B$6:$K$6</c:f>
              <c:strCache>
                <c:ptCount val="10"/>
                <c:pt idx="0">
                  <c:v>AY04</c:v>
                </c:pt>
                <c:pt idx="1">
                  <c:v>AY05</c:v>
                </c:pt>
                <c:pt idx="2">
                  <c:v>AY06</c:v>
                </c:pt>
                <c:pt idx="3">
                  <c:v>AY07</c:v>
                </c:pt>
                <c:pt idx="4">
                  <c:v>AY08</c:v>
                </c:pt>
                <c:pt idx="5">
                  <c:v>AY09</c:v>
                </c:pt>
                <c:pt idx="6">
                  <c:v>AY10</c:v>
                </c:pt>
                <c:pt idx="7">
                  <c:v>AY11</c:v>
                </c:pt>
                <c:pt idx="8">
                  <c:v>AY12</c:v>
                </c:pt>
                <c:pt idx="9">
                  <c:v>AY13</c:v>
                </c:pt>
              </c:strCache>
            </c:strRef>
          </c:cat>
          <c:val>
            <c:numRef>
              <c:f>'Faculty Salaries'!$B$21:$K$21</c:f>
              <c:numCache>
                <c:formatCode>0%</c:formatCode>
                <c:ptCount val="10"/>
                <c:pt idx="0">
                  <c:v>0</c:v>
                </c:pt>
                <c:pt idx="1">
                  <c:v>-8.1959964739968857E-3</c:v>
                </c:pt>
                <c:pt idx="2">
                  <c:v>3.1456021751780413E-3</c:v>
                </c:pt>
                <c:pt idx="3">
                  <c:v>-1.0082104564341846E-2</c:v>
                </c:pt>
                <c:pt idx="4">
                  <c:v>-0.16377905171207799</c:v>
                </c:pt>
                <c:pt idx="5">
                  <c:v>-0.14106249509976218</c:v>
                </c:pt>
                <c:pt idx="6">
                  <c:v>-0.24606224818176278</c:v>
                </c:pt>
                <c:pt idx="7">
                  <c:v>-0.30121759481452154</c:v>
                </c:pt>
                <c:pt idx="8">
                  <c:v>-0.31126457932984741</c:v>
                </c:pt>
                <c:pt idx="9">
                  <c:v>-0.37126606124510081</c:v>
                </c:pt>
              </c:numCache>
            </c:numRef>
          </c:val>
          <c:smooth val="0"/>
        </c:ser>
        <c:dLbls>
          <c:showLegendKey val="0"/>
          <c:showVal val="0"/>
          <c:showCatName val="0"/>
          <c:showSerName val="0"/>
          <c:showPercent val="0"/>
          <c:showBubbleSize val="0"/>
        </c:dLbls>
        <c:smooth val="0"/>
        <c:axId val="93372688"/>
        <c:axId val="93373080"/>
        <c:extLst>
          <c:ext xmlns:c15="http://schemas.microsoft.com/office/drawing/2012/chart" uri="{02D57815-91ED-43cb-92C2-25804820EDAC}">
            <c15:filteredLineSeries>
              <c15:ser>
                <c:idx val="5"/>
                <c:order val="5"/>
                <c:tx>
                  <c:strRef>
                    <c:extLst>
                      <c:ext uri="{02D57815-91ED-43cb-92C2-25804820EDAC}">
                        <c15:formulaRef>
                          <c15:sqref>'Faculty Salaries'!$A$23</c15:sqref>
                        </c15:formulaRef>
                      </c:ext>
                    </c:extLst>
                    <c:strCache>
                      <c:ptCount val="1"/>
                      <c:pt idx="0">
                        <c:v>Average</c:v>
                      </c:pt>
                    </c:strCache>
                  </c:strRef>
                </c:tx>
                <c:spPr>
                  <a:ln w="19050" cap="rnd" cmpd="sng" algn="ctr">
                    <a:solidFill>
                      <a:schemeClr val="accent6"/>
                    </a:solidFill>
                    <a:prstDash val="solid"/>
                    <a:round/>
                  </a:ln>
                  <a:effectLst/>
                </c:spPr>
                <c:marker>
                  <c:symbol val="none"/>
                </c:marker>
                <c:cat>
                  <c:strRef>
                    <c:extLst>
                      <c:ext uri="{02D57815-91ED-43cb-92C2-25804820EDAC}">
                        <c15:formulaRef>
                          <c15:sqref>'Faculty Salaries'!$B$6:$J$6</c15:sqref>
                        </c15:formulaRef>
                      </c:ext>
                    </c:extLst>
                    <c:strCache>
                      <c:ptCount val="9"/>
                      <c:pt idx="0">
                        <c:v>AY04</c:v>
                      </c:pt>
                      <c:pt idx="1">
                        <c:v>AY05</c:v>
                      </c:pt>
                      <c:pt idx="2">
                        <c:v>AY06</c:v>
                      </c:pt>
                      <c:pt idx="3">
                        <c:v>AY07</c:v>
                      </c:pt>
                      <c:pt idx="4">
                        <c:v>AY08</c:v>
                      </c:pt>
                      <c:pt idx="5">
                        <c:v>AY09</c:v>
                      </c:pt>
                      <c:pt idx="6">
                        <c:v>AY10</c:v>
                      </c:pt>
                      <c:pt idx="7">
                        <c:v>AY11</c:v>
                      </c:pt>
                      <c:pt idx="8">
                        <c:v>AY12</c:v>
                      </c:pt>
                    </c:strCache>
                  </c:strRef>
                </c:cat>
                <c:val>
                  <c:numRef>
                    <c:extLst>
                      <c:ext uri="{02D57815-91ED-43cb-92C2-25804820EDAC}">
                        <c15:formulaRef>
                          <c15:sqref>'Faculty Salaries'!$B$25:$K$25</c15:sqref>
                        </c15:formulaRef>
                      </c:ext>
                    </c:extLst>
                    <c:numCache>
                      <c:formatCode>0%</c:formatCode>
                      <c:ptCount val="10"/>
                      <c:pt idx="0">
                        <c:v>0</c:v>
                      </c:pt>
                      <c:pt idx="1">
                        <c:v>1.3849345748917857E-2</c:v>
                      </c:pt>
                      <c:pt idx="2">
                        <c:v>2.3627644217185436E-3</c:v>
                      </c:pt>
                      <c:pt idx="3">
                        <c:v>-1.5174552492452996E-2</c:v>
                      </c:pt>
                      <c:pt idx="4">
                        <c:v>1.5127175293032191E-3</c:v>
                      </c:pt>
                      <c:pt idx="5">
                        <c:v>4.1790125605730144E-3</c:v>
                      </c:pt>
                      <c:pt idx="6">
                        <c:v>1.0581898488937216E-2</c:v>
                      </c:pt>
                      <c:pt idx="7">
                        <c:v>7.2652787864485686E-3</c:v>
                      </c:pt>
                      <c:pt idx="8">
                        <c:v>-1.7529089524155345E-2</c:v>
                      </c:pt>
                      <c:pt idx="9">
                        <c:v>-6.4821429171432771E-2</c:v>
                      </c:pt>
                    </c:numCache>
                  </c:numRef>
                </c:val>
                <c:smooth val="0"/>
              </c15:ser>
            </c15:filteredLineSeries>
          </c:ext>
        </c:extLst>
      </c:lineChart>
      <c:catAx>
        <c:axId val="93372688"/>
        <c:scaling>
          <c:orientation val="minMax"/>
        </c:scaling>
        <c:delete val="0"/>
        <c:axPos val="b"/>
        <c:numFmt formatCode="General"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93373080"/>
        <c:crosses val="autoZero"/>
        <c:auto val="1"/>
        <c:lblAlgn val="ctr"/>
        <c:lblOffset val="100"/>
        <c:noMultiLvlLbl val="0"/>
      </c:catAx>
      <c:valAx>
        <c:axId val="93373080"/>
        <c:scaling>
          <c:orientation val="minMax"/>
        </c:scaling>
        <c:delete val="0"/>
        <c:axPos val="l"/>
        <c:majorGridlines>
          <c:spPr>
            <a:ln w="6350" cap="flat" cmpd="sng" algn="ctr">
              <a:solidFill>
                <a:schemeClr val="tx1">
                  <a:tint val="75000"/>
                </a:schemeClr>
              </a:solidFill>
              <a:prstDash val="solid"/>
              <a:round/>
            </a:ln>
            <a:effectLst/>
          </c:spPr>
        </c:majorGridlines>
        <c:title>
          <c:tx>
            <c:rich>
              <a:bodyPr/>
              <a:lstStyle/>
              <a:p>
                <a:pPr>
                  <a:defRPr sz="1400" baseline="0"/>
                </a:pPr>
                <a:r>
                  <a:rPr lang="en-US" sz="1400" b="0" baseline="0" dirty="0" smtClean="0"/>
                  <a:t>% Change</a:t>
                </a:r>
                <a:endParaRPr lang="en-US" sz="1400" b="0" baseline="0" dirty="0"/>
              </a:p>
            </c:rich>
          </c:tx>
          <c:overlay val="0"/>
        </c:title>
        <c:numFmt formatCode="0%"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93372688"/>
        <c:crosses val="autoZero"/>
        <c:crossBetween val="between"/>
      </c:valAx>
      <c:spPr>
        <a:solidFill>
          <a:schemeClr val="bg1"/>
        </a:solidFill>
        <a:ln>
          <a:noFill/>
        </a:ln>
        <a:effectLst/>
      </c:spPr>
    </c:plotArea>
    <c:legend>
      <c:legendPos val="r"/>
      <c:layout>
        <c:manualLayout>
          <c:xMode val="edge"/>
          <c:yMode val="edge"/>
          <c:x val="0.8364698162729659"/>
          <c:y val="0.2515248093988251"/>
          <c:w val="0.14607332677165355"/>
          <c:h val="0.45944582339959034"/>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w="6350" cap="flat" cmpd="sng" algn="ctr">
      <a:noFill/>
      <a:prstDash val="solid"/>
      <a:round/>
    </a:ln>
    <a:effectLst/>
  </c:spPr>
  <c:txPr>
    <a:bodyPr/>
    <a:lstStyle/>
    <a:p>
      <a:pPr>
        <a:defRPr/>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sz="3200" dirty="0"/>
              <a:t>UMKC Full-time </a:t>
            </a:r>
            <a:r>
              <a:rPr lang="en-US" sz="3200" dirty="0" smtClean="0"/>
              <a:t>Executive/Administrative/Managerial Employees</a:t>
            </a:r>
            <a:endParaRPr lang="en-US" sz="3200" dirty="0"/>
          </a:p>
          <a:p>
            <a:pPr>
              <a:defRPr/>
            </a:pPr>
            <a:r>
              <a:rPr lang="en-US" sz="3200" dirty="0"/>
              <a:t>Fall 05 - Fall 12</a:t>
            </a:r>
          </a:p>
          <a:p>
            <a:pPr>
              <a:defRPr/>
            </a:pPr>
            <a:r>
              <a:rPr lang="en-US" sz="1800" dirty="0"/>
              <a:t>Excludes: Clerical/Secretarial, Service/</a:t>
            </a:r>
            <a:r>
              <a:rPr lang="en-US" sz="1800" dirty="0" err="1"/>
              <a:t>Maint</a:t>
            </a:r>
            <a:r>
              <a:rPr lang="en-US" sz="1800" dirty="0"/>
              <a:t>, Craft, Tech, Other</a:t>
            </a:r>
          </a:p>
        </c:rich>
      </c:tx>
      <c:layout>
        <c:manualLayout>
          <c:xMode val="edge"/>
          <c:yMode val="edge"/>
          <c:x val="0.15169125818732118"/>
          <c:y val="1.2048192771084338E-2"/>
        </c:manualLayout>
      </c:layout>
      <c:overlay val="0"/>
      <c:spPr>
        <a:noFill/>
        <a:ln>
          <a:noFill/>
        </a:ln>
        <a:effectLst/>
      </c:spPr>
    </c:title>
    <c:autoTitleDeleted val="0"/>
    <c:plotArea>
      <c:layout>
        <c:manualLayout>
          <c:layoutTarget val="inner"/>
          <c:xMode val="edge"/>
          <c:yMode val="edge"/>
          <c:x val="9.4710720427187978E-2"/>
          <c:y val="0.298576725874382"/>
          <c:w val="0.88040524029323908"/>
          <c:h val="0.56849340780076907"/>
        </c:manualLayout>
      </c:layout>
      <c:lineChart>
        <c:grouping val="standard"/>
        <c:varyColors val="0"/>
        <c:ser>
          <c:idx val="0"/>
          <c:order val="0"/>
          <c:tx>
            <c:strRef>
              <c:f>'Exec-Admin-Manage'!$A$4</c:f>
              <c:strCache>
                <c:ptCount val="1"/>
                <c:pt idx="0">
                  <c:v>Total Full-time</c:v>
                </c:pt>
              </c:strCache>
            </c:strRef>
          </c:tx>
          <c:spPr>
            <a:ln w="38100" cap="rnd">
              <a:solidFill>
                <a:srgbClr val="FF0000"/>
              </a:solidFill>
              <a:round/>
            </a:ln>
            <a:effectLst/>
          </c:spPr>
          <c:marker>
            <c:symbol val="circle"/>
            <c:size val="5"/>
            <c:spPr>
              <a:solidFill>
                <a:srgbClr val="FF0000"/>
              </a:solidFill>
              <a:ln w="9525">
                <a:solidFill>
                  <a:srgbClr val="FF0000"/>
                </a:solidFill>
              </a:ln>
              <a:effectLst/>
            </c:spPr>
          </c:marker>
          <c:dLbls>
            <c:spPr>
              <a:noFill/>
              <a:ln>
                <a:noFill/>
              </a:ln>
              <a:effectLst/>
            </c:spPr>
            <c:txPr>
              <a:bodyPr rot="0" vert="horz"/>
              <a:lstStyle/>
              <a:p>
                <a:pPr>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'Exec-Admin-Manage'!$C$3:$G$3</c:f>
              <c:strCache>
                <c:ptCount val="5"/>
                <c:pt idx="0">
                  <c:v>Fall 2005</c:v>
                </c:pt>
                <c:pt idx="1">
                  <c:v>Fall 2007</c:v>
                </c:pt>
                <c:pt idx="2">
                  <c:v>Fall 2009</c:v>
                </c:pt>
                <c:pt idx="3">
                  <c:v>Fall 2011</c:v>
                </c:pt>
                <c:pt idx="4">
                  <c:v>Fall 2012</c:v>
                </c:pt>
              </c:strCache>
            </c:strRef>
          </c:cat>
          <c:val>
            <c:numRef>
              <c:f>'Exec-Admin-Manage'!$C$4:$G$4</c:f>
              <c:numCache>
                <c:formatCode>General</c:formatCode>
                <c:ptCount val="5"/>
                <c:pt idx="0">
                  <c:v>254</c:v>
                </c:pt>
                <c:pt idx="1">
                  <c:v>248</c:v>
                </c:pt>
                <c:pt idx="2">
                  <c:v>274</c:v>
                </c:pt>
                <c:pt idx="3">
                  <c:v>289</c:v>
                </c:pt>
                <c:pt idx="4">
                  <c:v>287</c:v>
                </c:pt>
              </c:numCache>
            </c:numRef>
          </c:val>
          <c:smooth val="0"/>
        </c:ser>
        <c:dLbls>
          <c:dLblPos val="t"/>
          <c:showLegendKey val="0"/>
          <c:showVal val="1"/>
          <c:showCatName val="0"/>
          <c:showSerName val="0"/>
          <c:showPercent val="0"/>
          <c:showBubbleSize val="0"/>
        </c:dLbls>
        <c:marker val="1"/>
        <c:smooth val="0"/>
        <c:axId val="226249648"/>
        <c:axId val="226250040"/>
      </c:lineChart>
      <c:catAx>
        <c:axId val="226249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226250040"/>
        <c:crosses val="autoZero"/>
        <c:auto val="1"/>
        <c:lblAlgn val="ctr"/>
        <c:lblOffset val="100"/>
        <c:noMultiLvlLbl val="0"/>
      </c:catAx>
      <c:valAx>
        <c:axId val="226250040"/>
        <c:scaling>
          <c:orientation val="minMax"/>
        </c:scaling>
        <c:delete val="0"/>
        <c:axPos val="l"/>
        <c:majorGridlines>
          <c:spPr>
            <a:ln w="9525" cap="flat" cmpd="sng" algn="ctr">
              <a:solidFill>
                <a:schemeClr val="tx1">
                  <a:lumMod val="15000"/>
                  <a:lumOff val="85000"/>
                </a:schemeClr>
              </a:solidFill>
              <a:round/>
            </a:ln>
            <a:effectLst/>
          </c:spPr>
        </c:majorGridlines>
        <c:title>
          <c:tx>
            <c:rich>
              <a:bodyPr/>
              <a:lstStyle/>
              <a:p>
                <a:pPr>
                  <a:defRPr/>
                </a:pPr>
                <a:r>
                  <a:rPr lang="en-US" b="0" dirty="0" smtClean="0"/>
                  <a:t>Employees</a:t>
                </a:r>
                <a:endParaRPr lang="en-US" b="0" dirty="0"/>
              </a:p>
            </c:rich>
          </c:tx>
          <c:overlay val="0"/>
        </c:title>
        <c:numFmt formatCode="General" sourceLinked="1"/>
        <c:majorTickMark val="none"/>
        <c:minorTickMark val="none"/>
        <c:tickLblPos val="nextTo"/>
        <c:spPr>
          <a:noFill/>
          <a:ln>
            <a:noFill/>
          </a:ln>
          <a:effectLst/>
        </c:spPr>
        <c:txPr>
          <a:bodyPr rot="-60000000" vert="horz"/>
          <a:lstStyle/>
          <a:p>
            <a:pPr>
              <a:defRPr/>
            </a:pPr>
            <a:endParaRPr lang="en-US"/>
          </a:p>
        </c:txPr>
        <c:crossAx val="226249648"/>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400" baseline="0"/>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3600" b="1" i="0" baseline="0" dirty="0">
                <a:solidFill>
                  <a:sysClr val="windowText" lastClr="000000"/>
                </a:solidFill>
              </a:rPr>
              <a:t>UMKC Average Non-Instructional Salary by Occupational Classification</a:t>
            </a:r>
          </a:p>
          <a:p>
            <a:pPr>
              <a:defRPr sz="1400" b="0" i="0" u="none" strike="noStrike" kern="1200" spc="0" baseline="0">
                <a:solidFill>
                  <a:schemeClr val="tx1">
                    <a:lumMod val="65000"/>
                    <a:lumOff val="35000"/>
                  </a:schemeClr>
                </a:solidFill>
                <a:latin typeface="+mn-lt"/>
                <a:ea typeface="+mn-ea"/>
                <a:cs typeface="+mn-cs"/>
              </a:defRPr>
            </a:pPr>
            <a:r>
              <a:rPr lang="en-US" sz="3600" b="1" i="0" baseline="0" dirty="0" smtClean="0">
                <a:solidFill>
                  <a:sysClr val="windowText" lastClr="000000"/>
                </a:solidFill>
              </a:rPr>
              <a:t>AY 2013</a:t>
            </a:r>
            <a:endParaRPr lang="en-US" sz="3600" b="1" i="0" baseline="0" dirty="0">
              <a:solidFill>
                <a:sysClr val="windowText" lastClr="000000"/>
              </a:solidFill>
            </a:endParaRPr>
          </a:p>
        </c:rich>
      </c:tx>
      <c:layout>
        <c:manualLayout>
          <c:xMode val="edge"/>
          <c:yMode val="edge"/>
          <c:x val="0.10454360856919914"/>
          <c:y val="2.5883888093533761E-2"/>
        </c:manualLayout>
      </c:layout>
      <c:overlay val="0"/>
      <c:spPr>
        <a:noFill/>
        <a:ln>
          <a:noFill/>
        </a:ln>
        <a:effectLst/>
      </c:spPr>
    </c:title>
    <c:autoTitleDeleted val="0"/>
    <c:plotArea>
      <c:layout>
        <c:manualLayout>
          <c:layoutTarget val="inner"/>
          <c:xMode val="edge"/>
          <c:yMode val="edge"/>
          <c:x val="0.13651008367543802"/>
          <c:y val="0.27342892400979713"/>
          <c:w val="0.50334769051304484"/>
          <c:h val="0.58428698713157223"/>
        </c:manualLayout>
      </c:layout>
      <c:barChart>
        <c:barDir val="col"/>
        <c:grouping val="clustered"/>
        <c:varyColors val="0"/>
        <c:ser>
          <c:idx val="0"/>
          <c:order val="0"/>
          <c:tx>
            <c:strRef>
              <c:f>'Non-Instruct Salaries'!$A$6</c:f>
              <c:strCache>
                <c:ptCount val="1"/>
                <c:pt idx="0">
                  <c:v>Executive/Administrative/Managerial</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'Non-Instruct Salaries'!$B$4</c:f>
              <c:strCache>
                <c:ptCount val="1"/>
                <c:pt idx="0">
                  <c:v>2012-13</c:v>
                </c:pt>
              </c:strCache>
            </c:strRef>
          </c:cat>
          <c:val>
            <c:numRef>
              <c:f>'Non-Instruct Salaries'!$B$6</c:f>
              <c:numCache>
                <c:formatCode>#,##0</c:formatCode>
                <c:ptCount val="1"/>
                <c:pt idx="0">
                  <c:v>89088</c:v>
                </c:pt>
              </c:numCache>
            </c:numRef>
          </c:val>
        </c:ser>
        <c:ser>
          <c:idx val="1"/>
          <c:order val="1"/>
          <c:tx>
            <c:strRef>
              <c:f>'Non-Instruct Salaries'!$A$8</c:f>
              <c:strCache>
                <c:ptCount val="1"/>
                <c:pt idx="0">
                  <c:v>Skilled Crafts</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'Non-Instruct Salaries'!$B$4</c:f>
              <c:strCache>
                <c:ptCount val="1"/>
                <c:pt idx="0">
                  <c:v>2012-13</c:v>
                </c:pt>
              </c:strCache>
            </c:strRef>
          </c:cat>
          <c:val>
            <c:numRef>
              <c:f>'Non-Instruct Salaries'!$B$8</c:f>
              <c:numCache>
                <c:formatCode>#,##0</c:formatCode>
                <c:ptCount val="1"/>
                <c:pt idx="0">
                  <c:v>47042</c:v>
                </c:pt>
              </c:numCache>
            </c:numRef>
          </c:val>
        </c:ser>
        <c:ser>
          <c:idx val="2"/>
          <c:order val="2"/>
          <c:tx>
            <c:strRef>
              <c:f>'Non-Instruct Salaries'!$A$9</c:f>
              <c:strCache>
                <c:ptCount val="1"/>
                <c:pt idx="0">
                  <c:v>Technical/Paraprofessional</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'Non-Instruct Salaries'!$B$4</c:f>
              <c:strCache>
                <c:ptCount val="1"/>
                <c:pt idx="0">
                  <c:v>2012-13</c:v>
                </c:pt>
              </c:strCache>
            </c:strRef>
          </c:cat>
          <c:val>
            <c:numRef>
              <c:f>'Non-Instruct Salaries'!$B$9</c:f>
              <c:numCache>
                <c:formatCode>#,##0</c:formatCode>
                <c:ptCount val="1"/>
                <c:pt idx="0">
                  <c:v>44696</c:v>
                </c:pt>
              </c:numCache>
            </c:numRef>
          </c:val>
        </c:ser>
        <c:ser>
          <c:idx val="3"/>
          <c:order val="3"/>
          <c:tx>
            <c:strRef>
              <c:f>'Non-Instruct Salaries'!$A$10</c:f>
              <c:strCache>
                <c:ptCount val="1"/>
                <c:pt idx="0">
                  <c:v>Other Professional</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'Non-Instruct Salaries'!$B$4</c:f>
              <c:strCache>
                <c:ptCount val="1"/>
                <c:pt idx="0">
                  <c:v>2012-13</c:v>
                </c:pt>
              </c:strCache>
            </c:strRef>
          </c:cat>
          <c:val>
            <c:numRef>
              <c:f>'Non-Instruct Salaries'!$B$10</c:f>
              <c:numCache>
                <c:formatCode>#,##0</c:formatCode>
                <c:ptCount val="1"/>
                <c:pt idx="0">
                  <c:v>44409</c:v>
                </c:pt>
              </c:numCache>
            </c:numRef>
          </c:val>
        </c:ser>
        <c:ser>
          <c:idx val="4"/>
          <c:order val="4"/>
          <c:tx>
            <c:strRef>
              <c:f>'Non-Instruct Salaries'!$A$7</c:f>
              <c:strCache>
                <c:ptCount val="1"/>
                <c:pt idx="0">
                  <c:v>Service/Maintenance</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'Non-Instruct Salaries'!$B$4</c:f>
              <c:strCache>
                <c:ptCount val="1"/>
                <c:pt idx="0">
                  <c:v>2012-13</c:v>
                </c:pt>
              </c:strCache>
            </c:strRef>
          </c:cat>
          <c:val>
            <c:numRef>
              <c:f>'Non-Instruct Salaries'!$B$7</c:f>
              <c:numCache>
                <c:formatCode>#,##0</c:formatCode>
                <c:ptCount val="1"/>
                <c:pt idx="0">
                  <c:v>35057</c:v>
                </c:pt>
              </c:numCache>
            </c:numRef>
          </c:val>
        </c:ser>
        <c:ser>
          <c:idx val="5"/>
          <c:order val="5"/>
          <c:tx>
            <c:strRef>
              <c:f>'Non-Instruct Salaries'!$A$5</c:f>
              <c:strCache>
                <c:ptCount val="1"/>
                <c:pt idx="0">
                  <c:v>Clerical/Secretarial</c:v>
                </c:pt>
              </c:strCache>
            </c:strRef>
          </c:tx>
          <c:spPr>
            <a:solidFill>
              <a:srgbClr val="00206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'Non-Instruct Salaries'!$B$4</c:f>
              <c:strCache>
                <c:ptCount val="1"/>
                <c:pt idx="0">
                  <c:v>2012-13</c:v>
                </c:pt>
              </c:strCache>
            </c:strRef>
          </c:cat>
          <c:val>
            <c:numRef>
              <c:f>'Non-Instruct Salaries'!$B$5</c:f>
              <c:numCache>
                <c:formatCode>#,##0</c:formatCode>
                <c:ptCount val="1"/>
                <c:pt idx="0">
                  <c:v>33365</c:v>
                </c:pt>
              </c:numCache>
            </c:numRef>
          </c:val>
        </c:ser>
        <c:dLbls>
          <c:dLblPos val="outEnd"/>
          <c:showLegendKey val="0"/>
          <c:showVal val="1"/>
          <c:showCatName val="0"/>
          <c:showSerName val="0"/>
          <c:showPercent val="0"/>
          <c:showBubbleSize val="0"/>
        </c:dLbls>
        <c:gapWidth val="219"/>
        <c:overlap val="-27"/>
        <c:axId val="226250824"/>
        <c:axId val="226251216"/>
      </c:barChart>
      <c:catAx>
        <c:axId val="226250824"/>
        <c:scaling>
          <c:orientation val="minMax"/>
        </c:scaling>
        <c:delete val="1"/>
        <c:axPos val="b"/>
        <c:numFmt formatCode="General" sourceLinked="1"/>
        <c:majorTickMark val="none"/>
        <c:minorTickMark val="none"/>
        <c:tickLblPos val="nextTo"/>
        <c:crossAx val="226251216"/>
        <c:crosses val="autoZero"/>
        <c:auto val="1"/>
        <c:lblAlgn val="ctr"/>
        <c:lblOffset val="100"/>
        <c:noMultiLvlLbl val="0"/>
      </c:catAx>
      <c:valAx>
        <c:axId val="226251216"/>
        <c:scaling>
          <c:orientation val="minMax"/>
        </c:scaling>
        <c:delete val="0"/>
        <c:axPos val="l"/>
        <c:majorGridlines>
          <c:spPr>
            <a:ln w="9525" cap="flat" cmpd="sng" algn="ctr">
              <a:solidFill>
                <a:schemeClr val="tx1">
                  <a:lumMod val="15000"/>
                  <a:lumOff val="85000"/>
                </a:schemeClr>
              </a:solidFill>
              <a:round/>
            </a:ln>
            <a:effectLst/>
          </c:spPr>
        </c:majorGridlines>
        <c:title>
          <c:tx>
            <c:rich>
              <a:bodyPr/>
              <a:lstStyle/>
              <a:p>
                <a:pPr>
                  <a:defRPr/>
                </a:pPr>
                <a:r>
                  <a:rPr lang="en-US" sz="1400" b="0" dirty="0" smtClean="0"/>
                  <a:t>Average</a:t>
                </a:r>
                <a:r>
                  <a:rPr lang="en-US" sz="1400" b="0" baseline="0" dirty="0" smtClean="0"/>
                  <a:t> Salary</a:t>
                </a:r>
                <a:endParaRPr lang="en-US" sz="1400" b="0" dirty="0"/>
              </a:p>
            </c:rich>
          </c:tx>
          <c:overlay val="0"/>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26250824"/>
        <c:crosses val="autoZero"/>
        <c:crossBetween val="between"/>
      </c:valAx>
      <c:spPr>
        <a:noFill/>
        <a:ln>
          <a:noFill/>
        </a:ln>
        <a:effectLst/>
      </c:spPr>
    </c:plotArea>
    <c:legend>
      <c:legendPos val="r"/>
      <c:layout>
        <c:manualLayout>
          <c:xMode val="edge"/>
          <c:yMode val="edge"/>
          <c:x val="0.64901367316515857"/>
          <c:y val="0.25252408205615623"/>
          <c:w val="0.33496343843615167"/>
          <c:h val="0.59043039302217204"/>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0.75299</cdr:x>
      <cdr:y>0.78571</cdr:y>
    </cdr:from>
    <cdr:to>
      <cdr:x>0.99102</cdr:x>
      <cdr:y>1</cdr:y>
    </cdr:to>
    <cdr:sp macro="" textlink="">
      <cdr:nvSpPr>
        <cdr:cNvPr id="2" name="TextBox 1"/>
        <cdr:cNvSpPr txBox="1"/>
      </cdr:nvSpPr>
      <cdr:spPr>
        <a:xfrm xmlns:a="http://schemas.openxmlformats.org/drawingml/2006/main">
          <a:off x="4791074" y="3352799"/>
          <a:ext cx="1514475"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0.80128</cdr:x>
      <cdr:y>0.89177</cdr:y>
    </cdr:from>
    <cdr:to>
      <cdr:x>1</cdr:x>
      <cdr:y>1</cdr:y>
    </cdr:to>
    <cdr:sp macro="" textlink="">
      <cdr:nvSpPr>
        <cdr:cNvPr id="3" name="TextBox 2"/>
        <cdr:cNvSpPr txBox="1"/>
      </cdr:nvSpPr>
      <cdr:spPr>
        <a:xfrm xmlns:a="http://schemas.openxmlformats.org/drawingml/2006/main">
          <a:off x="9256322" y="5979826"/>
          <a:ext cx="2295598" cy="72577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US" sz="1200" dirty="0"/>
            <a:t>Source: IPEDS Data, </a:t>
          </a:r>
        </a:p>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US" sz="1200" b="0" i="0" dirty="0">
              <a:effectLst/>
            </a:rPr>
            <a:t>Higher Education Data Center</a:t>
          </a:r>
          <a:endParaRPr lang="en-US" sz="1200" dirty="0"/>
        </a:p>
        <a:p xmlns:a="http://schemas.openxmlformats.org/drawingml/2006/main">
          <a:r>
            <a:rPr lang="en-US" sz="1200" dirty="0"/>
            <a:t>highereddata.aft.org</a:t>
          </a:r>
        </a:p>
      </cdr:txBody>
    </cdr:sp>
  </cdr:relSizeAnchor>
</c:userShapes>
</file>

<file path=ppt/drawings/drawing2.xml><?xml version="1.0" encoding="utf-8"?>
<c:userShapes xmlns:c="http://schemas.openxmlformats.org/drawingml/2006/chart">
  <cdr:relSizeAnchor xmlns:cdr="http://schemas.openxmlformats.org/drawingml/2006/chartDrawing">
    <cdr:from>
      <cdr:x>0.19891</cdr:x>
      <cdr:y>0.68</cdr:y>
    </cdr:from>
    <cdr:to>
      <cdr:x>0.83179</cdr:x>
      <cdr:y>1</cdr:y>
    </cdr:to>
    <cdr:sp macro="" textlink="">
      <cdr:nvSpPr>
        <cdr:cNvPr id="2" name="TextBox 1"/>
        <cdr:cNvSpPr txBox="1"/>
      </cdr:nvSpPr>
      <cdr:spPr>
        <a:xfrm xmlns:a="http://schemas.openxmlformats.org/drawingml/2006/main">
          <a:off x="901064" y="1943100"/>
          <a:ext cx="2867025"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0.06034</cdr:x>
      <cdr:y>0.92487</cdr:y>
    </cdr:from>
    <cdr:to>
      <cdr:x>0.5</cdr:x>
      <cdr:y>0.98234</cdr:y>
    </cdr:to>
    <cdr:sp macro="" textlink="">
      <cdr:nvSpPr>
        <cdr:cNvPr id="6" name="TextBox 5"/>
        <cdr:cNvSpPr txBox="1"/>
      </cdr:nvSpPr>
      <cdr:spPr>
        <a:xfrm xmlns:a="http://schemas.openxmlformats.org/drawingml/2006/main">
          <a:off x="533401" y="6131312"/>
          <a:ext cx="3886200" cy="3810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eaLnBrk="1" fontAlgn="auto" latinLnBrk="0" hangingPunct="1"/>
          <a:r>
            <a:rPr lang="en-US" sz="1600" dirty="0">
              <a:effectLst/>
            </a:rPr>
            <a:t>Source: IPEDS Data, </a:t>
          </a:r>
          <a:r>
            <a:rPr lang="en-US" sz="1600" b="0" i="0" dirty="0">
              <a:effectLst/>
            </a:rPr>
            <a:t>Higher Education Data Center</a:t>
          </a:r>
          <a:r>
            <a:rPr lang="en-US" sz="1600" b="0" i="0" baseline="0" dirty="0">
              <a:effectLst/>
            </a:rPr>
            <a:t> </a:t>
          </a:r>
          <a:r>
            <a:rPr lang="en-US" sz="1600" dirty="0">
              <a:effectLst/>
            </a:rPr>
            <a:t>highereddata.aft.org</a:t>
          </a:r>
        </a:p>
        <a:p xmlns:a="http://schemas.openxmlformats.org/drawingml/2006/main">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0.19891</cdr:x>
      <cdr:y>0.68</cdr:y>
    </cdr:from>
    <cdr:to>
      <cdr:x>0.83179</cdr:x>
      <cdr:y>1</cdr:y>
    </cdr:to>
    <cdr:sp macro="" textlink="">
      <cdr:nvSpPr>
        <cdr:cNvPr id="2" name="TextBox 1"/>
        <cdr:cNvSpPr txBox="1"/>
      </cdr:nvSpPr>
      <cdr:spPr>
        <a:xfrm xmlns:a="http://schemas.openxmlformats.org/drawingml/2006/main">
          <a:off x="901064" y="1943100"/>
          <a:ext cx="2867025"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0.78947</cdr:x>
      <cdr:y>0.82942</cdr:y>
    </cdr:from>
    <cdr:to>
      <cdr:x>0.99123</cdr:x>
      <cdr:y>0.91237</cdr:y>
    </cdr:to>
    <cdr:sp macro="" textlink="">
      <cdr:nvSpPr>
        <cdr:cNvPr id="6" name="TextBox 5"/>
        <cdr:cNvSpPr txBox="1"/>
      </cdr:nvSpPr>
      <cdr:spPr>
        <a:xfrm xmlns:a="http://schemas.openxmlformats.org/drawingml/2006/main">
          <a:off x="6858000" y="5334000"/>
          <a:ext cx="1752600" cy="533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eaLnBrk="1" fontAlgn="auto" latinLnBrk="0" hangingPunct="1"/>
          <a:r>
            <a:rPr lang="en-US" sz="1400" dirty="0">
              <a:effectLst/>
            </a:rPr>
            <a:t>Source: IPEDS Data, </a:t>
          </a:r>
          <a:endParaRPr lang="en-US" sz="1400" dirty="0" smtClean="0">
            <a:effectLst/>
          </a:endParaRPr>
        </a:p>
        <a:p xmlns:a="http://schemas.openxmlformats.org/drawingml/2006/main">
          <a:pPr eaLnBrk="1" fontAlgn="auto" latinLnBrk="0" hangingPunct="1"/>
          <a:r>
            <a:rPr lang="en-US" sz="1400" b="0" i="0" dirty="0" smtClean="0">
              <a:effectLst/>
            </a:rPr>
            <a:t>Higher </a:t>
          </a:r>
          <a:r>
            <a:rPr lang="en-US" sz="1400" b="0" i="0" dirty="0">
              <a:effectLst/>
            </a:rPr>
            <a:t>Education Data Center</a:t>
          </a:r>
          <a:r>
            <a:rPr lang="en-US" sz="1400" b="0" i="0" baseline="0" dirty="0">
              <a:effectLst/>
            </a:rPr>
            <a:t> </a:t>
          </a:r>
          <a:endParaRPr lang="en-US" sz="1400" b="0" i="0" baseline="0" dirty="0" smtClean="0">
            <a:effectLst/>
          </a:endParaRPr>
        </a:p>
        <a:p xmlns:a="http://schemas.openxmlformats.org/drawingml/2006/main">
          <a:pPr eaLnBrk="1" fontAlgn="auto" latinLnBrk="0" hangingPunct="1"/>
          <a:r>
            <a:rPr lang="en-US" sz="1400" dirty="0" smtClean="0">
              <a:effectLst/>
            </a:rPr>
            <a:t>highereddata.aft.org</a:t>
          </a:r>
          <a:endParaRPr lang="en-US" sz="1400" dirty="0">
            <a:effectLst/>
          </a:endParaRPr>
        </a:p>
        <a:p xmlns:a="http://schemas.openxmlformats.org/drawingml/2006/main">
          <a:endParaRPr lang="en-US" sz="1100" dirty="0"/>
        </a:p>
      </cdr:txBody>
    </cdr:sp>
  </cdr:relSizeAnchor>
</c:userShapes>
</file>

<file path=ppt/drawings/drawing4.xml><?xml version="1.0" encoding="utf-8"?>
<c:userShapes xmlns:c="http://schemas.openxmlformats.org/drawingml/2006/chart">
  <cdr:relSizeAnchor xmlns:cdr="http://schemas.openxmlformats.org/drawingml/2006/chartDrawing">
    <cdr:from>
      <cdr:x>0.75887</cdr:x>
      <cdr:y>0.82313</cdr:y>
    </cdr:from>
    <cdr:to>
      <cdr:x>1</cdr:x>
      <cdr:y>1</cdr:y>
    </cdr:to>
    <cdr:sp macro="" textlink="">
      <cdr:nvSpPr>
        <cdr:cNvPr id="2" name="TextBox 1"/>
        <cdr:cNvSpPr txBox="1"/>
      </cdr:nvSpPr>
      <cdr:spPr>
        <a:xfrm xmlns:a="http://schemas.openxmlformats.org/drawingml/2006/main">
          <a:off x="5905500" y="3023234"/>
          <a:ext cx="1876425" cy="64960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US" sz="1600" dirty="0">
              <a:effectLst/>
            </a:rPr>
            <a:t>Source: IPEDS Data, </a:t>
          </a:r>
        </a:p>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US" sz="1600" b="0" i="0" dirty="0">
              <a:effectLst/>
            </a:rPr>
            <a:t>Higher Education Data Center</a:t>
          </a:r>
        </a:p>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US" sz="1600" b="0" i="0" baseline="0" dirty="0">
              <a:effectLst/>
            </a:rPr>
            <a:t> </a:t>
          </a:r>
          <a:r>
            <a:rPr lang="en-US" sz="1600" dirty="0">
              <a:effectLst/>
            </a:rPr>
            <a:t>highereddata.aft.org</a:t>
          </a:r>
        </a:p>
        <a:p xmlns:a="http://schemas.openxmlformats.org/drawingml/2006/main">
          <a:endParaRPr lang="en-US" sz="1100" dirty="0"/>
        </a:p>
      </cdr:txBody>
    </cdr:sp>
  </cdr:relSizeAnchor>
  <cdr:relSizeAnchor xmlns:cdr="http://schemas.openxmlformats.org/drawingml/2006/chartDrawing">
    <cdr:from>
      <cdr:x>0.62069</cdr:x>
      <cdr:y>0.20667</cdr:y>
    </cdr:from>
    <cdr:to>
      <cdr:x>0.99153</cdr:x>
      <cdr:y>0.33133</cdr:y>
    </cdr:to>
    <cdr:sp macro="" textlink="">
      <cdr:nvSpPr>
        <cdr:cNvPr id="3" name="TextBox 2"/>
        <cdr:cNvSpPr txBox="1"/>
      </cdr:nvSpPr>
      <cdr:spPr>
        <a:xfrm xmlns:a="http://schemas.openxmlformats.org/drawingml/2006/main">
          <a:off x="6867463" y="1417320"/>
          <a:ext cx="4103063" cy="85494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a:t>D</a:t>
          </a:r>
          <a:r>
            <a:rPr lang="en-US" sz="1800" dirty="0" smtClean="0"/>
            <a:t>ata </a:t>
          </a:r>
          <a:r>
            <a:rPr lang="en-US" sz="1800" dirty="0"/>
            <a:t>for</a:t>
          </a:r>
          <a:r>
            <a:rPr lang="en-US" sz="1800" baseline="0" dirty="0"/>
            <a:t> Fall </a:t>
          </a:r>
          <a:r>
            <a:rPr lang="en-US" sz="1800" baseline="0" dirty="0" smtClean="0"/>
            <a:t>2012 not comparable </a:t>
          </a:r>
          <a:r>
            <a:rPr lang="en-US" sz="1800" baseline="0" dirty="0"/>
            <a:t>with </a:t>
          </a:r>
        </a:p>
        <a:p xmlns:a="http://schemas.openxmlformats.org/drawingml/2006/main">
          <a:r>
            <a:rPr lang="en-US" sz="1800" baseline="0" dirty="0"/>
            <a:t>prior years due to changes in classification.</a:t>
          </a:r>
          <a:endParaRPr lang="en-US" sz="1800" dirty="0"/>
        </a:p>
      </cdr:txBody>
    </cdr:sp>
  </cdr:relSizeAnchor>
  <cdr:relSizeAnchor xmlns:cdr="http://schemas.openxmlformats.org/drawingml/2006/chartDrawing">
    <cdr:from>
      <cdr:x>0.61077</cdr:x>
      <cdr:y>0.33039</cdr:y>
    </cdr:from>
    <cdr:to>
      <cdr:x>0.65973</cdr:x>
      <cdr:y>0.37707</cdr:y>
    </cdr:to>
    <cdr:cxnSp macro="">
      <cdr:nvCxnSpPr>
        <cdr:cNvPr id="5" name="Straight Arrow Connector 4"/>
        <cdr:cNvCxnSpPr/>
      </cdr:nvCxnSpPr>
      <cdr:spPr>
        <a:xfrm xmlns:a="http://schemas.openxmlformats.org/drawingml/2006/main" flipH="1">
          <a:off x="4752976" y="1213485"/>
          <a:ext cx="380999" cy="171450"/>
        </a:xfrm>
        <a:prstGeom xmlns:a="http://schemas.openxmlformats.org/drawingml/2006/main" prst="straightConnector1">
          <a:avLst/>
        </a:prstGeom>
        <a:ln xmlns:a="http://schemas.openxmlformats.org/drawingml/2006/main">
          <a:solidFill>
            <a:sysClr val="windowText" lastClr="000000"/>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0.6328</cdr:x>
      <cdr:y>0.33299</cdr:y>
    </cdr:from>
    <cdr:to>
      <cdr:x>0.65973</cdr:x>
      <cdr:y>0.486</cdr:y>
    </cdr:to>
    <cdr:cxnSp macro="">
      <cdr:nvCxnSpPr>
        <cdr:cNvPr id="7" name="Straight Arrow Connector 6"/>
        <cdr:cNvCxnSpPr/>
      </cdr:nvCxnSpPr>
      <cdr:spPr>
        <a:xfrm xmlns:a="http://schemas.openxmlformats.org/drawingml/2006/main" flipH="1">
          <a:off x="4924425" y="1223010"/>
          <a:ext cx="209551" cy="561975"/>
        </a:xfrm>
        <a:prstGeom xmlns:a="http://schemas.openxmlformats.org/drawingml/2006/main" prst="straightConnector1">
          <a:avLst/>
        </a:prstGeom>
        <a:ln xmlns:a="http://schemas.openxmlformats.org/drawingml/2006/main">
          <a:solidFill>
            <a:sysClr val="windowText" lastClr="000000"/>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0.82013</cdr:x>
      <cdr:y>0.71905</cdr:y>
    </cdr:from>
    <cdr:to>
      <cdr:x>1</cdr:x>
      <cdr:y>0.86337</cdr:y>
    </cdr:to>
    <cdr:sp macro="" textlink="">
      <cdr:nvSpPr>
        <cdr:cNvPr id="2" name="TextBox 1"/>
        <cdr:cNvSpPr txBox="1"/>
      </cdr:nvSpPr>
      <cdr:spPr>
        <a:xfrm xmlns:a="http://schemas.openxmlformats.org/drawingml/2006/main">
          <a:off x="9311640" y="4602477"/>
          <a:ext cx="2042160" cy="92376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eaLnBrk="1" fontAlgn="auto" latinLnBrk="0" hangingPunct="1"/>
          <a:r>
            <a:rPr lang="en-US" sz="1200" dirty="0">
              <a:effectLst/>
            </a:rPr>
            <a:t>Sources: IPEDS Data, </a:t>
          </a:r>
        </a:p>
        <a:p xmlns:a="http://schemas.openxmlformats.org/drawingml/2006/main">
          <a:pPr eaLnBrk="1" fontAlgn="auto" latinLnBrk="0" hangingPunct="1"/>
          <a:r>
            <a:rPr lang="en-US" sz="1200" b="0" i="0" dirty="0">
              <a:effectLst/>
            </a:rPr>
            <a:t>Higher Education Data Center</a:t>
          </a:r>
        </a:p>
        <a:p xmlns:a="http://schemas.openxmlformats.org/drawingml/2006/main">
          <a:pPr eaLnBrk="1" fontAlgn="auto" latinLnBrk="0" hangingPunct="1"/>
          <a:r>
            <a:rPr lang="en-US" sz="1200" dirty="0">
              <a:effectLst/>
            </a:rPr>
            <a:t>and BLS "CPI</a:t>
          </a:r>
          <a:r>
            <a:rPr lang="en-US" sz="1200" baseline="0" dirty="0">
              <a:effectLst/>
            </a:rPr>
            <a:t> - All Urban </a:t>
          </a:r>
        </a:p>
        <a:p xmlns:a="http://schemas.openxmlformats.org/drawingml/2006/main">
          <a:pPr eaLnBrk="1" fontAlgn="auto" latinLnBrk="0" hangingPunct="1"/>
          <a:r>
            <a:rPr lang="en-US" sz="1200" baseline="0" dirty="0">
              <a:effectLst/>
            </a:rPr>
            <a:t>Consumers"</a:t>
          </a:r>
          <a:endParaRPr lang="en-US" sz="1200" dirty="0">
            <a:effectLst/>
          </a:endParaRPr>
        </a:p>
        <a:p xmlns:a="http://schemas.openxmlformats.org/drawingml/2006/main">
          <a:pPr eaLnBrk="1" fontAlgn="auto" latinLnBrk="0" hangingPunct="1"/>
          <a:endParaRPr lang="en-US" dirty="0">
            <a:effectLst/>
          </a:endParaRPr>
        </a:p>
        <a:p xmlns:a="http://schemas.openxmlformats.org/drawingml/2006/main">
          <a:pPr eaLnBrk="1" fontAlgn="auto" latinLnBrk="0" hangingPunct="1"/>
          <a:endParaRPr lang="en-US" dirty="0">
            <a:effectLst/>
          </a:endParaRPr>
        </a:p>
        <a:p xmlns:a="http://schemas.openxmlformats.org/drawingml/2006/main">
          <a:endParaRPr lang="en-US" sz="1100" dirty="0"/>
        </a:p>
      </cdr:txBody>
    </cdr:sp>
  </cdr:relSizeAnchor>
</c:userShapes>
</file>

<file path=ppt/drawings/drawing6.xml><?xml version="1.0" encoding="utf-8"?>
<c:userShapes xmlns:c="http://schemas.openxmlformats.org/drawingml/2006/chart">
  <cdr:relSizeAnchor xmlns:cdr="http://schemas.openxmlformats.org/drawingml/2006/chartDrawing">
    <cdr:from>
      <cdr:x>0.09483</cdr:x>
      <cdr:y>0.93976</cdr:y>
    </cdr:from>
    <cdr:to>
      <cdr:x>0.55256</cdr:x>
      <cdr:y>0.98795</cdr:y>
    </cdr:to>
    <cdr:sp macro="" textlink="">
      <cdr:nvSpPr>
        <cdr:cNvPr id="2" name="TextBox 1"/>
        <cdr:cNvSpPr txBox="1"/>
      </cdr:nvSpPr>
      <cdr:spPr>
        <a:xfrm xmlns:a="http://schemas.openxmlformats.org/drawingml/2006/main">
          <a:off x="838200" y="5943600"/>
          <a:ext cx="4046004" cy="3048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eaLnBrk="1" fontAlgn="auto" latinLnBrk="0" hangingPunct="1"/>
          <a:r>
            <a:rPr lang="en-US" sz="1400" dirty="0">
              <a:effectLst/>
            </a:rPr>
            <a:t>Source: IPEDS Data, </a:t>
          </a:r>
          <a:r>
            <a:rPr lang="en-US" sz="1400" b="0" i="0" dirty="0">
              <a:effectLst/>
            </a:rPr>
            <a:t>Higher Education Data Center </a:t>
          </a:r>
          <a:r>
            <a:rPr lang="en-US" sz="1400" b="0" i="0" baseline="0" dirty="0">
              <a:effectLst/>
            </a:rPr>
            <a:t> </a:t>
          </a:r>
          <a:r>
            <a:rPr lang="en-US" sz="1400" dirty="0">
              <a:effectLst/>
            </a:rPr>
            <a:t>highereddata.aft.org</a:t>
          </a:r>
        </a:p>
        <a:p xmlns:a="http://schemas.openxmlformats.org/drawingml/2006/main">
          <a:endParaRPr lang="en-US" sz="1400" dirty="0"/>
        </a:p>
      </cdr:txBody>
    </cdr:sp>
  </cdr:relSizeAnchor>
</c:userShapes>
</file>

<file path=ppt/drawings/drawing7.xml><?xml version="1.0" encoding="utf-8"?>
<c:userShapes xmlns:c="http://schemas.openxmlformats.org/drawingml/2006/chart">
  <cdr:relSizeAnchor xmlns:cdr="http://schemas.openxmlformats.org/drawingml/2006/chartDrawing">
    <cdr:from>
      <cdr:x>0.70435</cdr:x>
      <cdr:y>0.86335</cdr:y>
    </cdr:from>
    <cdr:to>
      <cdr:x>0.98261</cdr:x>
      <cdr:y>0.97819</cdr:y>
    </cdr:to>
    <cdr:sp macro="" textlink="">
      <cdr:nvSpPr>
        <cdr:cNvPr id="2" name="TextBox 1"/>
        <cdr:cNvSpPr txBox="1"/>
      </cdr:nvSpPr>
      <cdr:spPr>
        <a:xfrm xmlns:a="http://schemas.openxmlformats.org/drawingml/2006/main">
          <a:off x="6172200" y="5486400"/>
          <a:ext cx="2438400" cy="72977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eaLnBrk="1" fontAlgn="auto" latinLnBrk="0" hangingPunct="1"/>
          <a:r>
            <a:rPr lang="en-US" sz="1100" dirty="0">
              <a:effectLst/>
              <a:latin typeface="+mn-lt"/>
              <a:ea typeface="+mn-ea"/>
              <a:cs typeface="+mn-cs"/>
            </a:rPr>
            <a:t>Source: IPEDS Data, </a:t>
          </a:r>
          <a:endParaRPr lang="en-US" dirty="0">
            <a:effectLst/>
          </a:endParaRPr>
        </a:p>
        <a:p xmlns:a="http://schemas.openxmlformats.org/drawingml/2006/main">
          <a:pPr eaLnBrk="1" fontAlgn="auto" latinLnBrk="0" hangingPunct="1"/>
          <a:r>
            <a:rPr lang="en-US" sz="1100" b="0" i="0" dirty="0">
              <a:effectLst/>
              <a:latin typeface="+mn-lt"/>
              <a:ea typeface="+mn-ea"/>
              <a:cs typeface="+mn-cs"/>
            </a:rPr>
            <a:t>Higher Education Data Center</a:t>
          </a:r>
          <a:endParaRPr lang="en-US" dirty="0">
            <a:effectLst/>
          </a:endParaRPr>
        </a:p>
        <a:p xmlns:a="http://schemas.openxmlformats.org/drawingml/2006/main">
          <a:r>
            <a:rPr lang="en-US" sz="1100" dirty="0">
              <a:effectLst/>
              <a:latin typeface="+mn-lt"/>
              <a:ea typeface="+mn-ea"/>
              <a:cs typeface="+mn-cs"/>
            </a:rPr>
            <a:t>highereddata.aft.org</a:t>
          </a:r>
          <a:endParaRPr lang="en-US" dirty="0">
            <a:effectLst/>
          </a:endParaRPr>
        </a:p>
        <a:p xmlns:a="http://schemas.openxmlformats.org/drawingml/2006/main">
          <a:endParaRPr lang="en-US" sz="11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8D4A90-6177-4E25-87D8-4AD1DF461167}"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920F2-9A3F-4F0D-BCE9-BD1D3778DDA5}" type="slidenum">
              <a:rPr lang="en-US" smtClean="0"/>
              <a:t>‹#›</a:t>
            </a:fld>
            <a:endParaRPr lang="en-US"/>
          </a:p>
        </p:txBody>
      </p:sp>
    </p:spTree>
    <p:extLst>
      <p:ext uri="{BB962C8B-B14F-4D97-AF65-F5344CB8AC3E}">
        <p14:creationId xmlns:p14="http://schemas.microsoft.com/office/powerpoint/2010/main" val="3308565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8D4A90-6177-4E25-87D8-4AD1DF461167}"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920F2-9A3F-4F0D-BCE9-BD1D3778DDA5}" type="slidenum">
              <a:rPr lang="en-US" smtClean="0"/>
              <a:t>‹#›</a:t>
            </a:fld>
            <a:endParaRPr lang="en-US"/>
          </a:p>
        </p:txBody>
      </p:sp>
    </p:spTree>
    <p:extLst>
      <p:ext uri="{BB962C8B-B14F-4D97-AF65-F5344CB8AC3E}">
        <p14:creationId xmlns:p14="http://schemas.microsoft.com/office/powerpoint/2010/main" val="3338228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8D4A90-6177-4E25-87D8-4AD1DF461167}"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920F2-9A3F-4F0D-BCE9-BD1D3778DDA5}" type="slidenum">
              <a:rPr lang="en-US" smtClean="0"/>
              <a:t>‹#›</a:t>
            </a:fld>
            <a:endParaRPr lang="en-US"/>
          </a:p>
        </p:txBody>
      </p:sp>
    </p:spTree>
    <p:extLst>
      <p:ext uri="{BB962C8B-B14F-4D97-AF65-F5344CB8AC3E}">
        <p14:creationId xmlns:p14="http://schemas.microsoft.com/office/powerpoint/2010/main" val="1822229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8D4A90-6177-4E25-87D8-4AD1DF461167}"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920F2-9A3F-4F0D-BCE9-BD1D3778DDA5}" type="slidenum">
              <a:rPr lang="en-US" smtClean="0"/>
              <a:t>‹#›</a:t>
            </a:fld>
            <a:endParaRPr lang="en-US"/>
          </a:p>
        </p:txBody>
      </p:sp>
    </p:spTree>
    <p:extLst>
      <p:ext uri="{BB962C8B-B14F-4D97-AF65-F5344CB8AC3E}">
        <p14:creationId xmlns:p14="http://schemas.microsoft.com/office/powerpoint/2010/main" val="133995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8D4A90-6177-4E25-87D8-4AD1DF461167}"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920F2-9A3F-4F0D-BCE9-BD1D3778DDA5}" type="slidenum">
              <a:rPr lang="en-US" smtClean="0"/>
              <a:t>‹#›</a:t>
            </a:fld>
            <a:endParaRPr lang="en-US"/>
          </a:p>
        </p:txBody>
      </p:sp>
    </p:spTree>
    <p:extLst>
      <p:ext uri="{BB962C8B-B14F-4D97-AF65-F5344CB8AC3E}">
        <p14:creationId xmlns:p14="http://schemas.microsoft.com/office/powerpoint/2010/main" val="2134216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8D4A90-6177-4E25-87D8-4AD1DF461167}" type="datetimeFigureOut">
              <a:rPr lang="en-US" smtClean="0"/>
              <a:t>11/10/2014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920F2-9A3F-4F0D-BCE9-BD1D3778DDA5}" type="slidenum">
              <a:rPr lang="en-US" smtClean="0"/>
              <a:t>‹#›</a:t>
            </a:fld>
            <a:endParaRPr lang="en-US"/>
          </a:p>
        </p:txBody>
      </p:sp>
    </p:spTree>
    <p:extLst>
      <p:ext uri="{BB962C8B-B14F-4D97-AF65-F5344CB8AC3E}">
        <p14:creationId xmlns:p14="http://schemas.microsoft.com/office/powerpoint/2010/main" val="3442353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8D4A90-6177-4E25-87D8-4AD1DF461167}" type="datetimeFigureOut">
              <a:rPr lang="en-US" smtClean="0"/>
              <a:t>11/10/2014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0920F2-9A3F-4F0D-BCE9-BD1D3778DDA5}" type="slidenum">
              <a:rPr lang="en-US" smtClean="0"/>
              <a:t>‹#›</a:t>
            </a:fld>
            <a:endParaRPr lang="en-US"/>
          </a:p>
        </p:txBody>
      </p:sp>
    </p:spTree>
    <p:extLst>
      <p:ext uri="{BB962C8B-B14F-4D97-AF65-F5344CB8AC3E}">
        <p14:creationId xmlns:p14="http://schemas.microsoft.com/office/powerpoint/2010/main" val="205611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8D4A90-6177-4E25-87D8-4AD1DF461167}" type="datetimeFigureOut">
              <a:rPr lang="en-US" smtClean="0"/>
              <a:t>11/10/2014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0920F2-9A3F-4F0D-BCE9-BD1D3778DDA5}" type="slidenum">
              <a:rPr lang="en-US" smtClean="0"/>
              <a:t>‹#›</a:t>
            </a:fld>
            <a:endParaRPr lang="en-US"/>
          </a:p>
        </p:txBody>
      </p:sp>
    </p:spTree>
    <p:extLst>
      <p:ext uri="{BB962C8B-B14F-4D97-AF65-F5344CB8AC3E}">
        <p14:creationId xmlns:p14="http://schemas.microsoft.com/office/powerpoint/2010/main" val="1510949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8D4A90-6177-4E25-87D8-4AD1DF461167}" type="datetimeFigureOut">
              <a:rPr lang="en-US" smtClean="0"/>
              <a:t>11/10/2014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0920F2-9A3F-4F0D-BCE9-BD1D3778DDA5}" type="slidenum">
              <a:rPr lang="en-US" smtClean="0"/>
              <a:t>‹#›</a:t>
            </a:fld>
            <a:endParaRPr lang="en-US"/>
          </a:p>
        </p:txBody>
      </p:sp>
    </p:spTree>
    <p:extLst>
      <p:ext uri="{BB962C8B-B14F-4D97-AF65-F5344CB8AC3E}">
        <p14:creationId xmlns:p14="http://schemas.microsoft.com/office/powerpoint/2010/main" val="320598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8D4A90-6177-4E25-87D8-4AD1DF461167}" type="datetimeFigureOut">
              <a:rPr lang="en-US" smtClean="0"/>
              <a:t>11/10/2014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920F2-9A3F-4F0D-BCE9-BD1D3778DDA5}" type="slidenum">
              <a:rPr lang="en-US" smtClean="0"/>
              <a:t>‹#›</a:t>
            </a:fld>
            <a:endParaRPr lang="en-US"/>
          </a:p>
        </p:txBody>
      </p:sp>
    </p:spTree>
    <p:extLst>
      <p:ext uri="{BB962C8B-B14F-4D97-AF65-F5344CB8AC3E}">
        <p14:creationId xmlns:p14="http://schemas.microsoft.com/office/powerpoint/2010/main" val="4271124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8D4A90-6177-4E25-87D8-4AD1DF461167}" type="datetimeFigureOut">
              <a:rPr lang="en-US" smtClean="0"/>
              <a:t>11/10/2014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920F2-9A3F-4F0D-BCE9-BD1D3778DDA5}" type="slidenum">
              <a:rPr lang="en-US" smtClean="0"/>
              <a:t>‹#›</a:t>
            </a:fld>
            <a:endParaRPr lang="en-US"/>
          </a:p>
        </p:txBody>
      </p:sp>
    </p:spTree>
    <p:extLst>
      <p:ext uri="{BB962C8B-B14F-4D97-AF65-F5344CB8AC3E}">
        <p14:creationId xmlns:p14="http://schemas.microsoft.com/office/powerpoint/2010/main" val="1504847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D4A90-6177-4E25-87D8-4AD1DF461167}" type="datetimeFigureOut">
              <a:rPr lang="en-US" smtClean="0"/>
              <a:t>11/10/2014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920F2-9A3F-4F0D-BCE9-BD1D3778DDA5}" type="slidenum">
              <a:rPr lang="en-US" smtClean="0"/>
              <a:t>‹#›</a:t>
            </a:fld>
            <a:endParaRPr lang="en-US"/>
          </a:p>
        </p:txBody>
      </p:sp>
    </p:spTree>
    <p:extLst>
      <p:ext uri="{BB962C8B-B14F-4D97-AF65-F5344CB8AC3E}">
        <p14:creationId xmlns:p14="http://schemas.microsoft.com/office/powerpoint/2010/main" val="2177502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highereddata.aft.org/" TargetMode="External"/><Relationship Id="rId2" Type="http://schemas.openxmlformats.org/officeDocument/2006/relationships/hyperlink" Target="http://nces.ed.gov/ipeds/"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Death by a Thousand Cuts</a:t>
            </a:r>
            <a:endParaRPr lang="en-US" dirty="0"/>
          </a:p>
        </p:txBody>
      </p:sp>
      <p:sp>
        <p:nvSpPr>
          <p:cNvPr id="3" name="Subtitle 2"/>
          <p:cNvSpPr>
            <a:spLocks noGrp="1"/>
          </p:cNvSpPr>
          <p:nvPr>
            <p:ph type="subTitle" idx="1"/>
          </p:nvPr>
        </p:nvSpPr>
        <p:spPr/>
        <p:txBody>
          <a:bodyPr/>
          <a:lstStyle/>
          <a:p>
            <a:r>
              <a:rPr lang="en-US" dirty="0" smtClean="0"/>
              <a:t>Presentation to Faculty Senate 10-21-14</a:t>
            </a:r>
            <a:endParaRPr lang="en-US" dirty="0"/>
          </a:p>
        </p:txBody>
      </p:sp>
    </p:spTree>
    <p:extLst>
      <p:ext uri="{BB962C8B-B14F-4D97-AF65-F5344CB8AC3E}">
        <p14:creationId xmlns:p14="http://schemas.microsoft.com/office/powerpoint/2010/main" val="29168776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Part Two (Anonymous)</a:t>
            </a:r>
            <a:br>
              <a:rPr lang="en-US" dirty="0" smtClean="0"/>
            </a:br>
            <a:r>
              <a:rPr lang="en-US" dirty="0" smtClean="0"/>
              <a:t>Administrative support from Oak Street?</a:t>
            </a:r>
            <a:endParaRPr lang="en-US" dirty="0"/>
          </a:p>
        </p:txBody>
      </p:sp>
      <p:sp>
        <p:nvSpPr>
          <p:cNvPr id="3" name="Content Placeholder 2"/>
          <p:cNvSpPr>
            <a:spLocks noGrp="1"/>
          </p:cNvSpPr>
          <p:nvPr>
            <p:ph idx="1"/>
          </p:nvPr>
        </p:nvSpPr>
        <p:spPr>
          <a:xfrm>
            <a:off x="228600" y="1825624"/>
            <a:ext cx="11689080" cy="4834255"/>
          </a:xfrm>
        </p:spPr>
        <p:txBody>
          <a:bodyPr>
            <a:normAutofit fontScale="70000" lnSpcReduction="20000"/>
          </a:bodyPr>
          <a:lstStyle/>
          <a:p>
            <a:r>
              <a:rPr lang="en-US" dirty="0" smtClean="0"/>
              <a:t>“unfavorable…decisions…result in inefficient use of the resources.”</a:t>
            </a:r>
          </a:p>
          <a:p>
            <a:r>
              <a:rPr lang="en-US" dirty="0" smtClean="0"/>
              <a:t>“No, not at all:  on the contrary.”</a:t>
            </a:r>
          </a:p>
          <a:p>
            <a:r>
              <a:rPr lang="en-US" dirty="0" smtClean="0"/>
              <a:t>“It is unclear how ‘Oak Street Administration’ aids the department’s needs in any direct or significant way.”</a:t>
            </a:r>
          </a:p>
          <a:p>
            <a:r>
              <a:rPr lang="en-US" dirty="0" smtClean="0"/>
              <a:t>“No.  All I have ever heard from the Administration is that faculty spend too much time complaining and asking for resources.”</a:t>
            </a:r>
          </a:p>
          <a:p>
            <a:r>
              <a:rPr lang="en-US" dirty="0" smtClean="0"/>
              <a:t>“The burdensome hoops they’ve imposed that we have to jump through to do EVERYTHING nowadays makes productivity plummet…”</a:t>
            </a:r>
          </a:p>
          <a:p>
            <a:r>
              <a:rPr lang="en-US" dirty="0" smtClean="0"/>
              <a:t>“RESOUNDING NO.”</a:t>
            </a:r>
          </a:p>
          <a:p>
            <a:r>
              <a:rPr lang="en-US" dirty="0" smtClean="0"/>
              <a:t>“Absolutely not.”</a:t>
            </a:r>
          </a:p>
          <a:p>
            <a:r>
              <a:rPr lang="en-US" dirty="0" smtClean="0"/>
              <a:t>“…there is no direct support of the department…”</a:t>
            </a:r>
          </a:p>
          <a:p>
            <a:r>
              <a:rPr lang="en-US" dirty="0" smtClean="0"/>
              <a:t>“Oak St Administrators seem very far removed from ‘boots on the ground’ realities of faculty.”</a:t>
            </a:r>
          </a:p>
          <a:p>
            <a:r>
              <a:rPr lang="en-US" dirty="0" smtClean="0"/>
              <a:t>“No.”</a:t>
            </a:r>
          </a:p>
          <a:p>
            <a:r>
              <a:rPr lang="en-US" dirty="0" smtClean="0"/>
              <a:t>“It’s a mix.  I find some of the support groups in Student Affairs actually make my job more difficult....”</a:t>
            </a:r>
          </a:p>
          <a:p>
            <a:r>
              <a:rPr lang="en-US" dirty="0" smtClean="0"/>
              <a:t>“Perhaps.”</a:t>
            </a:r>
          </a:p>
        </p:txBody>
      </p:sp>
    </p:spTree>
    <p:extLst>
      <p:ext uri="{BB962C8B-B14F-4D97-AF65-F5344CB8AC3E}">
        <p14:creationId xmlns:p14="http://schemas.microsoft.com/office/powerpoint/2010/main" val="1743531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Budget Model/Misallocation of Resources?</a:t>
            </a:r>
            <a:endParaRPr lang="en-US" dirty="0"/>
          </a:p>
        </p:txBody>
      </p:sp>
      <p:sp>
        <p:nvSpPr>
          <p:cNvPr id="3" name="Content Placeholder 2"/>
          <p:cNvSpPr>
            <a:spLocks noGrp="1"/>
          </p:cNvSpPr>
          <p:nvPr>
            <p:ph idx="1"/>
          </p:nvPr>
        </p:nvSpPr>
        <p:spPr>
          <a:xfrm>
            <a:off x="259080" y="1690688"/>
            <a:ext cx="11704320" cy="4877751"/>
          </a:xfrm>
        </p:spPr>
        <p:txBody>
          <a:bodyPr>
            <a:normAutofit fontScale="70000" lnSpcReduction="20000"/>
          </a:bodyPr>
          <a:lstStyle/>
          <a:p>
            <a:r>
              <a:rPr lang="en-US" dirty="0" smtClean="0"/>
              <a:t>“I get the impression that the College has been given the short end of the stick…”</a:t>
            </a:r>
          </a:p>
          <a:p>
            <a:r>
              <a:rPr lang="en-US" dirty="0" smtClean="0"/>
              <a:t>“This budget model has promoted a ‘multiversity’ rather than a ‘university’….There is a severe misallocation of resources…”</a:t>
            </a:r>
          </a:p>
          <a:p>
            <a:r>
              <a:rPr lang="en-US" dirty="0" smtClean="0"/>
              <a:t>“I have no way to tell…”</a:t>
            </a:r>
          </a:p>
          <a:p>
            <a:r>
              <a:rPr lang="en-US" dirty="0" smtClean="0"/>
              <a:t>“Yes.”</a:t>
            </a:r>
          </a:p>
          <a:p>
            <a:r>
              <a:rPr lang="en-US" dirty="0" smtClean="0"/>
              <a:t>“The model definitely improperly distributes financial resources between the schools.”</a:t>
            </a:r>
          </a:p>
          <a:p>
            <a:r>
              <a:rPr lang="en-US" dirty="0" smtClean="0"/>
              <a:t>“Yes, most definitely!”</a:t>
            </a:r>
          </a:p>
          <a:p>
            <a:r>
              <a:rPr lang="en-US" dirty="0" smtClean="0"/>
              <a:t>“…benefits initially purported by the budget model have not come to fruition in my department or college.”</a:t>
            </a:r>
          </a:p>
          <a:p>
            <a:r>
              <a:rPr lang="en-US" dirty="0" smtClean="0"/>
              <a:t>“Absolutely.  It has turned the College of A&amp;S into a fiscal mess…”</a:t>
            </a:r>
          </a:p>
          <a:p>
            <a:r>
              <a:rPr lang="en-US" dirty="0" smtClean="0"/>
              <a:t>“Yes.”</a:t>
            </a:r>
          </a:p>
          <a:p>
            <a:r>
              <a:rPr lang="en-US" dirty="0" smtClean="0"/>
              <a:t>“Yes—The budget model pits schools and colleges against one another.”</a:t>
            </a:r>
          </a:p>
          <a:p>
            <a:r>
              <a:rPr lang="en-US" dirty="0" smtClean="0"/>
              <a:t>“Absolutely.  The Budget Model is a passive-aggressive mechanism to re-allocate funding into Health Sciences at the expense of the College….The College is being turned into a service unit.”</a:t>
            </a:r>
          </a:p>
          <a:p>
            <a:r>
              <a:rPr lang="en-US" dirty="0" smtClean="0"/>
              <a:t>“Very much so.”</a:t>
            </a:r>
          </a:p>
        </p:txBody>
      </p:sp>
    </p:spTree>
    <p:extLst>
      <p:ext uri="{BB962C8B-B14F-4D97-AF65-F5344CB8AC3E}">
        <p14:creationId xmlns:p14="http://schemas.microsoft.com/office/powerpoint/2010/main" val="16147646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65125"/>
            <a:ext cx="11125200" cy="1325563"/>
          </a:xfrm>
        </p:spPr>
        <p:txBody>
          <a:bodyPr/>
          <a:lstStyle/>
          <a:p>
            <a:pPr algn="ctr"/>
            <a:r>
              <a:rPr lang="en-US" dirty="0" smtClean="0"/>
              <a:t>Adequate staffing and administrative support?</a:t>
            </a:r>
            <a:endParaRPr lang="en-US" dirty="0"/>
          </a:p>
        </p:txBody>
      </p:sp>
      <p:sp>
        <p:nvSpPr>
          <p:cNvPr id="3" name="Content Placeholder 2"/>
          <p:cNvSpPr>
            <a:spLocks noGrp="1"/>
          </p:cNvSpPr>
          <p:nvPr>
            <p:ph idx="1"/>
          </p:nvPr>
        </p:nvSpPr>
        <p:spPr>
          <a:xfrm>
            <a:off x="182880" y="1690688"/>
            <a:ext cx="11750040" cy="4984432"/>
          </a:xfrm>
        </p:spPr>
        <p:txBody>
          <a:bodyPr>
            <a:normAutofit fontScale="92500"/>
          </a:bodyPr>
          <a:lstStyle/>
          <a:p>
            <a:r>
              <a:rPr lang="en-US" dirty="0" smtClean="0"/>
              <a:t>“Absolutely Not”</a:t>
            </a:r>
          </a:p>
          <a:p>
            <a:r>
              <a:rPr lang="en-US" dirty="0" smtClean="0"/>
              <a:t>“No—The breadth of what faculty are expected to do has exploded exponentially.  Recruitment and development…falls on the faculty.  No one else is doing this work.  Not an efficient use of faculty time—expensive in fact!”</a:t>
            </a:r>
          </a:p>
          <a:p>
            <a:r>
              <a:rPr lang="en-US" dirty="0" smtClean="0"/>
              <a:t>“Almost.”</a:t>
            </a:r>
          </a:p>
          <a:p>
            <a:r>
              <a:rPr lang="en-US" dirty="0" smtClean="0"/>
              <a:t>“No.  We are…woefully understaffed.”</a:t>
            </a:r>
          </a:p>
          <a:p>
            <a:r>
              <a:rPr lang="en-US" dirty="0" smtClean="0"/>
              <a:t>“…current staffing levels do not support growth.”</a:t>
            </a:r>
          </a:p>
          <a:p>
            <a:r>
              <a:rPr lang="en-US" dirty="0" smtClean="0"/>
              <a:t>“…we are very concerned with the talk of ‘sharing staff’ at UMKC, which would be disastrous if implemented for us.”</a:t>
            </a:r>
          </a:p>
          <a:p>
            <a:r>
              <a:rPr lang="en-US" dirty="0" smtClean="0"/>
              <a:t>“No.”</a:t>
            </a:r>
          </a:p>
          <a:p>
            <a:r>
              <a:rPr lang="en-US" dirty="0" smtClean="0"/>
              <a:t>“No…our request for a replacement AA…was denied….”</a:t>
            </a:r>
          </a:p>
          <a:p>
            <a:endParaRPr lang="en-US" dirty="0"/>
          </a:p>
        </p:txBody>
      </p:sp>
    </p:spTree>
    <p:extLst>
      <p:ext uri="{BB962C8B-B14F-4D97-AF65-F5344CB8AC3E}">
        <p14:creationId xmlns:p14="http://schemas.microsoft.com/office/powerpoint/2010/main" val="30063387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066800"/>
            <a:ext cx="7772400" cy="3794759"/>
          </a:xfrm>
        </p:spPr>
        <p:txBody>
          <a:bodyPr>
            <a:normAutofit fontScale="90000"/>
          </a:bodyPr>
          <a:lstStyle/>
          <a:p>
            <a:r>
              <a:rPr lang="en-US" dirty="0" smtClean="0"/>
              <a:t>UMKC Data from the US Dept. of Education, Integrated Postsecondary Education Data System (IPEDS)</a:t>
            </a:r>
            <a:endParaRPr lang="en-US" dirty="0"/>
          </a:p>
        </p:txBody>
      </p:sp>
      <p:sp>
        <p:nvSpPr>
          <p:cNvPr id="3" name="Subtitle 2"/>
          <p:cNvSpPr>
            <a:spLocks noGrp="1"/>
          </p:cNvSpPr>
          <p:nvPr>
            <p:ph type="subTitle" idx="1"/>
          </p:nvPr>
        </p:nvSpPr>
        <p:spPr>
          <a:xfrm>
            <a:off x="1645920" y="5501640"/>
            <a:ext cx="9144000" cy="1173480"/>
          </a:xfrm>
        </p:spPr>
        <p:txBody>
          <a:bodyPr/>
          <a:lstStyle/>
          <a:p>
            <a:r>
              <a:rPr lang="en-US" dirty="0" smtClean="0">
                <a:hlinkClick r:id="rId2"/>
              </a:rPr>
              <a:t>http://nces.ed.gov/ipeds/</a:t>
            </a:r>
            <a:endParaRPr lang="en-US" dirty="0" smtClean="0"/>
          </a:p>
          <a:p>
            <a:r>
              <a:rPr lang="en-US" dirty="0" smtClean="0">
                <a:hlinkClick r:id="rId3"/>
              </a:rPr>
              <a:t>http://highereddata.aft.org/</a:t>
            </a:r>
            <a:endParaRPr lang="en-US" dirty="0" smtClean="0"/>
          </a:p>
          <a:p>
            <a:endParaRPr lang="en-US" dirty="0"/>
          </a:p>
        </p:txBody>
      </p:sp>
    </p:spTree>
    <p:extLst>
      <p:ext uri="{BB962C8B-B14F-4D97-AF65-F5344CB8AC3E}">
        <p14:creationId xmlns:p14="http://schemas.microsoft.com/office/powerpoint/2010/main" val="38632854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323478885"/>
              </p:ext>
            </p:extLst>
          </p:nvPr>
        </p:nvGraphicFramePr>
        <p:xfrm>
          <a:off x="335280" y="76200"/>
          <a:ext cx="11551920" cy="6705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096943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Instruction</a:t>
            </a:r>
            <a:endParaRPr lang="en-US" dirty="0"/>
          </a:p>
        </p:txBody>
      </p:sp>
      <p:sp>
        <p:nvSpPr>
          <p:cNvPr id="3" name="Content Placeholder 2"/>
          <p:cNvSpPr>
            <a:spLocks noGrp="1"/>
          </p:cNvSpPr>
          <p:nvPr>
            <p:ph idx="1"/>
          </p:nvPr>
        </p:nvSpPr>
        <p:spPr>
          <a:xfrm>
            <a:off x="1981200" y="1600200"/>
            <a:ext cx="8229600" cy="4953000"/>
          </a:xfrm>
        </p:spPr>
        <p:txBody>
          <a:bodyPr>
            <a:normAutofit fontScale="92500" lnSpcReduction="20000"/>
          </a:bodyPr>
          <a:lstStyle/>
          <a:p>
            <a:pPr marL="0" indent="0">
              <a:buNone/>
            </a:pPr>
            <a:r>
              <a:rPr lang="en-US" dirty="0" smtClean="0"/>
              <a:t>“Expenditures of the colleges, schools, departments, and other instructional divisions of the institution and expenditures for departmental research and public service that are not separately budgeted are included in this classification. Also included are expenditures for both credit and noncredit activities. Expenditures for academic administration where the primary function is administration (e.g., academic deans) are excluded. The instruction category includes general academic instruction, occupational and vocational instruction, special session instruction, community education, preparatory and adult basic education, and remedial and tutorial instruction conducted by the teaching faculty for the institution's students.”</a:t>
            </a:r>
          </a:p>
          <a:p>
            <a:pPr marL="0" indent="0">
              <a:spcBef>
                <a:spcPts val="0"/>
              </a:spcBef>
              <a:buNone/>
              <a:defRPr/>
            </a:pPr>
            <a:endParaRPr lang="en-US" dirty="0" smtClean="0"/>
          </a:p>
          <a:p>
            <a:pPr marL="0" indent="0">
              <a:spcBef>
                <a:spcPts val="0"/>
              </a:spcBef>
              <a:buNone/>
              <a:defRPr/>
            </a:pPr>
            <a:r>
              <a:rPr lang="en-US" sz="2000" dirty="0"/>
              <a:t>Source: Source: Higher Education Data Center, highereddata.aft.org</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91686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Research</a:t>
            </a:r>
            <a:endParaRPr lang="en-US" dirty="0"/>
          </a:p>
        </p:txBody>
      </p:sp>
      <p:sp>
        <p:nvSpPr>
          <p:cNvPr id="3" name="Content Placeholder 2"/>
          <p:cNvSpPr>
            <a:spLocks noGrp="1"/>
          </p:cNvSpPr>
          <p:nvPr>
            <p:ph idx="1"/>
          </p:nvPr>
        </p:nvSpPr>
        <p:spPr>
          <a:xfrm>
            <a:off x="1981200" y="1600200"/>
            <a:ext cx="8229600" cy="4953000"/>
          </a:xfrm>
        </p:spPr>
        <p:txBody>
          <a:bodyPr>
            <a:normAutofit/>
          </a:bodyPr>
          <a:lstStyle/>
          <a:p>
            <a:pPr marL="0" indent="0">
              <a:buNone/>
            </a:pPr>
            <a:r>
              <a:rPr lang="en-US" dirty="0" smtClean="0"/>
              <a:t>“</a:t>
            </a:r>
            <a:r>
              <a:rPr lang="en-US" dirty="0"/>
              <a:t>This category includes all funds expended for activities specifically organized to produce research outcomes and commissioned by an agency either external to the institution or separately budgeted by an organizational unit within the institution. Non-research sponsored programs are not </a:t>
            </a:r>
            <a:r>
              <a:rPr lang="en-US" dirty="0" smtClean="0"/>
              <a:t>reported.”</a:t>
            </a:r>
          </a:p>
          <a:p>
            <a:pPr marL="0" indent="0">
              <a:spcBef>
                <a:spcPts val="0"/>
              </a:spcBef>
              <a:buNone/>
              <a:defRPr/>
            </a:pPr>
            <a:endParaRPr lang="en-US" dirty="0" smtClean="0"/>
          </a:p>
          <a:p>
            <a:pPr marL="0" indent="0">
              <a:spcBef>
                <a:spcPts val="0"/>
              </a:spcBef>
              <a:buNone/>
              <a:defRPr/>
            </a:pPr>
            <a:r>
              <a:rPr lang="en-US" sz="2000" dirty="0"/>
              <a:t>Source: Source: Higher Education Data Center, highereddata.aft.org</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1163140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Public Service</a:t>
            </a:r>
            <a:endParaRPr lang="en-US" dirty="0"/>
          </a:p>
        </p:txBody>
      </p:sp>
      <p:sp>
        <p:nvSpPr>
          <p:cNvPr id="3" name="Content Placeholder 2"/>
          <p:cNvSpPr>
            <a:spLocks noGrp="1"/>
          </p:cNvSpPr>
          <p:nvPr>
            <p:ph idx="1"/>
          </p:nvPr>
        </p:nvSpPr>
        <p:spPr>
          <a:xfrm>
            <a:off x="1981200" y="1600200"/>
            <a:ext cx="8229600" cy="4953000"/>
          </a:xfrm>
        </p:spPr>
        <p:txBody>
          <a:bodyPr>
            <a:normAutofit/>
          </a:bodyPr>
          <a:lstStyle/>
          <a:p>
            <a:pPr marL="0" indent="0">
              <a:buNone/>
            </a:pPr>
            <a:r>
              <a:rPr lang="en-US" dirty="0" smtClean="0"/>
              <a:t>“</a:t>
            </a:r>
            <a:r>
              <a:rPr lang="en-US" dirty="0"/>
              <a:t>Funds budgeted specifically for public service and expended for activities established primarily to provide </a:t>
            </a:r>
            <a:r>
              <a:rPr lang="en-US" dirty="0" err="1"/>
              <a:t>noninstructional</a:t>
            </a:r>
            <a:r>
              <a:rPr lang="en-US" dirty="0"/>
              <a:t> services beneficial to groups external to the institution are reported. Examples are seminars and projects provided to particular sectors of the community. Include expenditures for community services and cooperative extension </a:t>
            </a:r>
            <a:r>
              <a:rPr lang="en-US" dirty="0" smtClean="0"/>
              <a:t>services.”</a:t>
            </a:r>
          </a:p>
          <a:p>
            <a:pPr marL="0" indent="0">
              <a:spcBef>
                <a:spcPts val="0"/>
              </a:spcBef>
              <a:buNone/>
              <a:defRPr/>
            </a:pPr>
            <a:endParaRPr lang="en-US" dirty="0" smtClean="0"/>
          </a:p>
          <a:p>
            <a:pPr marL="0" indent="0">
              <a:spcBef>
                <a:spcPts val="0"/>
              </a:spcBef>
              <a:buNone/>
              <a:defRPr/>
            </a:pPr>
            <a:r>
              <a:rPr lang="en-US" sz="2000" dirty="0"/>
              <a:t>Source: Source: Higher Education Data Center, highereddata.aft.org</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8065347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Academic </a:t>
            </a:r>
            <a:r>
              <a:rPr lang="en-US" b="1" dirty="0" smtClean="0"/>
              <a:t>Support</a:t>
            </a:r>
            <a:endParaRPr lang="en-US" dirty="0"/>
          </a:p>
        </p:txBody>
      </p:sp>
      <p:sp>
        <p:nvSpPr>
          <p:cNvPr id="3" name="Content Placeholder 2"/>
          <p:cNvSpPr>
            <a:spLocks noGrp="1"/>
          </p:cNvSpPr>
          <p:nvPr>
            <p:ph idx="1"/>
          </p:nvPr>
        </p:nvSpPr>
        <p:spPr>
          <a:xfrm>
            <a:off x="1981200" y="1447800"/>
            <a:ext cx="8229600" cy="5105400"/>
          </a:xfrm>
        </p:spPr>
        <p:txBody>
          <a:bodyPr>
            <a:normAutofit/>
          </a:bodyPr>
          <a:lstStyle/>
          <a:p>
            <a:pPr marL="0" indent="0">
              <a:buNone/>
            </a:pPr>
            <a:r>
              <a:rPr lang="en-US" dirty="0" smtClean="0"/>
              <a:t>“</a:t>
            </a:r>
            <a:r>
              <a:rPr lang="en-US" dirty="0"/>
              <a:t>This category includes expenditures for the support services that are an integral part of the institution's primary mission of instruction, research, or public service. Expenditures for libraries, museums, galleries, audio/visual services, academic computing support, ancillary support, academic administration, personnel development, and course and curriculum development are included. Expenditures for veterinary and dental clinics if their primary purpose is to support the institutional program are </a:t>
            </a:r>
            <a:r>
              <a:rPr lang="en-US" dirty="0" smtClean="0"/>
              <a:t>included.”</a:t>
            </a:r>
          </a:p>
          <a:p>
            <a:pPr marL="0" indent="0">
              <a:spcBef>
                <a:spcPts val="0"/>
              </a:spcBef>
              <a:buNone/>
              <a:defRPr/>
            </a:pPr>
            <a:endParaRPr lang="en-US" dirty="0" smtClean="0"/>
          </a:p>
          <a:p>
            <a:pPr marL="0" indent="0">
              <a:spcBef>
                <a:spcPts val="0"/>
              </a:spcBef>
              <a:buNone/>
              <a:defRPr/>
            </a:pPr>
            <a:r>
              <a:rPr lang="en-US" sz="2000" dirty="0"/>
              <a:t>Source: Source: Higher Education Data Center, highereddata.aft.org</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10655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Student Services</a:t>
            </a:r>
            <a:endParaRPr lang="en-US" dirty="0"/>
          </a:p>
        </p:txBody>
      </p:sp>
      <p:sp>
        <p:nvSpPr>
          <p:cNvPr id="3" name="Content Placeholder 2"/>
          <p:cNvSpPr>
            <a:spLocks noGrp="1"/>
          </p:cNvSpPr>
          <p:nvPr>
            <p:ph idx="1"/>
          </p:nvPr>
        </p:nvSpPr>
        <p:spPr>
          <a:xfrm>
            <a:off x="1981200" y="1447800"/>
            <a:ext cx="8229600" cy="5105400"/>
          </a:xfrm>
        </p:spPr>
        <p:txBody>
          <a:bodyPr>
            <a:normAutofit/>
          </a:bodyPr>
          <a:lstStyle/>
          <a:p>
            <a:pPr marL="0" indent="0">
              <a:buNone/>
            </a:pPr>
            <a:r>
              <a:rPr lang="en-US" dirty="0" smtClean="0"/>
              <a:t>“</a:t>
            </a:r>
            <a:r>
              <a:rPr lang="en-US" dirty="0"/>
              <a:t>Funds expended for admissions, registrar activities, and activities whose primary purpose is to contribute to students' emotional and physical well-being and to their intellectual, cultural, and social development outside the context of the formal instructional program. Examples are career guidance, counseling, financial aid administration, and student health services (except when operated as a self-supporting auxiliary enterprise). The administrative allowance for Pell Grants is </a:t>
            </a:r>
            <a:r>
              <a:rPr lang="en-US" dirty="0" smtClean="0"/>
              <a:t>included.”</a:t>
            </a:r>
          </a:p>
          <a:p>
            <a:pPr marL="0" indent="0">
              <a:spcBef>
                <a:spcPts val="0"/>
              </a:spcBef>
              <a:buNone/>
              <a:defRPr/>
            </a:pPr>
            <a:endParaRPr lang="en-US" dirty="0" smtClean="0"/>
          </a:p>
          <a:p>
            <a:pPr marL="0" indent="0">
              <a:spcBef>
                <a:spcPts val="0"/>
              </a:spcBef>
              <a:buNone/>
              <a:defRPr/>
            </a:pPr>
            <a:r>
              <a:rPr lang="en-US" sz="2000" dirty="0"/>
              <a:t>Source: Source: Higher Education Data Center, highereddata.aft.org</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6768215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Lost benefits, rights </a:t>
            </a:r>
            <a:r>
              <a:rPr lang="en-US" b="1" dirty="0"/>
              <a:t>and </a:t>
            </a:r>
            <a:r>
              <a:rPr lang="en-US" b="1" dirty="0" smtClean="0"/>
              <a:t>privileges</a:t>
            </a:r>
            <a:endParaRPr lang="en-US" dirty="0"/>
          </a:p>
        </p:txBody>
      </p:sp>
      <p:sp>
        <p:nvSpPr>
          <p:cNvPr id="3" name="Content Placeholder 2"/>
          <p:cNvSpPr>
            <a:spLocks noGrp="1"/>
          </p:cNvSpPr>
          <p:nvPr>
            <p:ph idx="1"/>
          </p:nvPr>
        </p:nvSpPr>
        <p:spPr>
          <a:xfrm>
            <a:off x="209861" y="1828800"/>
            <a:ext cx="11797259" cy="4497049"/>
          </a:xfrm>
        </p:spPr>
        <p:txBody>
          <a:bodyPr numCol="2">
            <a:normAutofit fontScale="92500" lnSpcReduction="20000"/>
          </a:bodyPr>
          <a:lstStyle/>
          <a:p>
            <a:r>
              <a:rPr lang="en-US" dirty="0" smtClean="0"/>
              <a:t>Academic </a:t>
            </a:r>
            <a:r>
              <a:rPr lang="en-US" dirty="0"/>
              <a:t>Freedom </a:t>
            </a:r>
            <a:r>
              <a:rPr lang="en-US" dirty="0" smtClean="0"/>
              <a:t>and Development (TT </a:t>
            </a:r>
            <a:r>
              <a:rPr lang="en-US" dirty="0"/>
              <a:t>faculty replaced by </a:t>
            </a:r>
            <a:r>
              <a:rPr lang="en-US" dirty="0" smtClean="0"/>
              <a:t>NTT)</a:t>
            </a:r>
          </a:p>
          <a:p>
            <a:r>
              <a:rPr lang="en-US" dirty="0" smtClean="0"/>
              <a:t>Pension plan changes (from defined benefit to defined contribution)</a:t>
            </a:r>
          </a:p>
          <a:p>
            <a:r>
              <a:rPr lang="en-US" dirty="0" smtClean="0"/>
              <a:t>Increased pension contributions</a:t>
            </a:r>
          </a:p>
          <a:p>
            <a:r>
              <a:rPr lang="en-US" dirty="0" smtClean="0"/>
              <a:t>Increased </a:t>
            </a:r>
            <a:r>
              <a:rPr lang="en-US" dirty="0"/>
              <a:t>health </a:t>
            </a:r>
            <a:r>
              <a:rPr lang="en-US" dirty="0" smtClean="0"/>
              <a:t>plan costs</a:t>
            </a:r>
          </a:p>
          <a:p>
            <a:r>
              <a:rPr lang="en-US" dirty="0" smtClean="0"/>
              <a:t>Long-term care option</a:t>
            </a:r>
          </a:p>
          <a:p>
            <a:r>
              <a:rPr lang="en-US" dirty="0" smtClean="0"/>
              <a:t>Reduced compensation for summer teaching</a:t>
            </a:r>
            <a:endParaRPr lang="en-US" dirty="0"/>
          </a:p>
          <a:p>
            <a:r>
              <a:rPr lang="en-US" dirty="0" smtClean="0"/>
              <a:t>Faculty </a:t>
            </a:r>
            <a:r>
              <a:rPr lang="en-US" dirty="0"/>
              <a:t>Research </a:t>
            </a:r>
            <a:r>
              <a:rPr lang="en-US" dirty="0" smtClean="0"/>
              <a:t>Grants</a:t>
            </a:r>
          </a:p>
          <a:p>
            <a:r>
              <a:rPr lang="en-US" dirty="0"/>
              <a:t>Fewer TAs and graduate fellowships (graders for Gen Ed courses)</a:t>
            </a:r>
          </a:p>
          <a:p>
            <a:r>
              <a:rPr lang="en-US" dirty="0"/>
              <a:t>Diminished graduate </a:t>
            </a:r>
            <a:r>
              <a:rPr lang="en-US" dirty="0" smtClean="0"/>
              <a:t>programs</a:t>
            </a:r>
            <a:endParaRPr lang="en-US" dirty="0"/>
          </a:p>
          <a:p>
            <a:r>
              <a:rPr lang="en-US" dirty="0"/>
              <a:t>Diminished start-up funds</a:t>
            </a:r>
          </a:p>
          <a:p>
            <a:r>
              <a:rPr lang="en-US" dirty="0"/>
              <a:t>Office/work space/labs</a:t>
            </a:r>
          </a:p>
          <a:p>
            <a:r>
              <a:rPr lang="en-US" dirty="0" smtClean="0"/>
              <a:t>Travel </a:t>
            </a:r>
            <a:r>
              <a:rPr lang="en-US" dirty="0"/>
              <a:t>funds</a:t>
            </a:r>
          </a:p>
          <a:p>
            <a:r>
              <a:rPr lang="en-US" dirty="0"/>
              <a:t>Physical library </a:t>
            </a:r>
            <a:r>
              <a:rPr lang="en-US" dirty="0" smtClean="0"/>
              <a:t>books</a:t>
            </a:r>
            <a:endParaRPr lang="en-US" dirty="0"/>
          </a:p>
          <a:p>
            <a:r>
              <a:rPr lang="en-US" dirty="0" smtClean="0"/>
              <a:t>No </a:t>
            </a:r>
            <a:r>
              <a:rPr lang="en-US" dirty="0"/>
              <a:t>food for activities</a:t>
            </a:r>
          </a:p>
          <a:p>
            <a:r>
              <a:rPr lang="en-US" dirty="0"/>
              <a:t>No budget for enrichment, recruitment</a:t>
            </a:r>
          </a:p>
          <a:p>
            <a:r>
              <a:rPr lang="en-US" dirty="0"/>
              <a:t>Printers</a:t>
            </a:r>
          </a:p>
          <a:p>
            <a:r>
              <a:rPr lang="en-US" dirty="0"/>
              <a:t>Licenses for survey/research </a:t>
            </a:r>
            <a:r>
              <a:rPr lang="en-US" dirty="0" smtClean="0"/>
              <a:t>tools, software </a:t>
            </a:r>
            <a:r>
              <a:rPr lang="en-US" dirty="0"/>
              <a:t>and data-bases</a:t>
            </a:r>
          </a:p>
          <a:p>
            <a:r>
              <a:rPr lang="en-US" dirty="0"/>
              <a:t>Server </a:t>
            </a:r>
            <a:r>
              <a:rPr lang="en-US" dirty="0" smtClean="0"/>
              <a:t>space</a:t>
            </a:r>
            <a:endParaRPr lang="en-US" dirty="0"/>
          </a:p>
        </p:txBody>
      </p:sp>
    </p:spTree>
    <p:extLst>
      <p:ext uri="{BB962C8B-B14F-4D97-AF65-F5344CB8AC3E}">
        <p14:creationId xmlns:p14="http://schemas.microsoft.com/office/powerpoint/2010/main" val="4897527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Institutional Support</a:t>
            </a:r>
            <a:endParaRPr lang="en-US" dirty="0"/>
          </a:p>
        </p:txBody>
      </p:sp>
      <p:sp>
        <p:nvSpPr>
          <p:cNvPr id="3" name="Content Placeholder 2"/>
          <p:cNvSpPr>
            <a:spLocks noGrp="1"/>
          </p:cNvSpPr>
          <p:nvPr>
            <p:ph idx="1"/>
          </p:nvPr>
        </p:nvSpPr>
        <p:spPr>
          <a:xfrm>
            <a:off x="1981200" y="1447800"/>
            <a:ext cx="8229600" cy="5105400"/>
          </a:xfrm>
        </p:spPr>
        <p:txBody>
          <a:bodyPr>
            <a:normAutofit/>
          </a:bodyPr>
          <a:lstStyle/>
          <a:p>
            <a:pPr marL="0" indent="0">
              <a:buNone/>
            </a:pPr>
            <a:r>
              <a:rPr lang="en-US" dirty="0" smtClean="0"/>
              <a:t>“</a:t>
            </a:r>
            <a:r>
              <a:rPr lang="en-US" dirty="0"/>
              <a:t>Expenditures for the day-to-day operational support of the institution, excluding expenditures for physical plant operations. Expenditures for general administrative services, executive direction and planning, legal and fiscal operations, and public relations/development are </a:t>
            </a:r>
            <a:r>
              <a:rPr lang="en-US" dirty="0" smtClean="0"/>
              <a:t>included.”</a:t>
            </a:r>
          </a:p>
          <a:p>
            <a:pPr marL="0" indent="0">
              <a:spcBef>
                <a:spcPts val="0"/>
              </a:spcBef>
              <a:buNone/>
              <a:defRPr/>
            </a:pPr>
            <a:endParaRPr lang="en-US" dirty="0" smtClean="0"/>
          </a:p>
          <a:p>
            <a:pPr marL="0" indent="0">
              <a:spcBef>
                <a:spcPts val="0"/>
              </a:spcBef>
              <a:buNone/>
              <a:defRPr/>
            </a:pPr>
            <a:r>
              <a:rPr lang="en-US" sz="2000" dirty="0"/>
              <a:t>Source: Source: Higher Education Data Center, highereddata.aft.org</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636121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Operation &amp; Maintenance of Plant</a:t>
            </a:r>
            <a:endParaRPr lang="en-US" dirty="0"/>
          </a:p>
        </p:txBody>
      </p:sp>
      <p:sp>
        <p:nvSpPr>
          <p:cNvPr id="3" name="Content Placeholder 2"/>
          <p:cNvSpPr>
            <a:spLocks noGrp="1"/>
          </p:cNvSpPr>
          <p:nvPr>
            <p:ph idx="1"/>
          </p:nvPr>
        </p:nvSpPr>
        <p:spPr>
          <a:xfrm>
            <a:off x="1981200" y="1447800"/>
            <a:ext cx="8229600" cy="5105400"/>
          </a:xfrm>
        </p:spPr>
        <p:txBody>
          <a:bodyPr>
            <a:normAutofit/>
          </a:bodyPr>
          <a:lstStyle/>
          <a:p>
            <a:pPr marL="0" indent="0">
              <a:buNone/>
            </a:pPr>
            <a:r>
              <a:rPr lang="en-US" dirty="0" smtClean="0"/>
              <a:t>“</a:t>
            </a:r>
            <a:r>
              <a:rPr lang="en-US" dirty="0"/>
              <a:t>Expenditures for operations established to provide service and maintenance related to grounds and facilities used for educational and general purposes. Also included are expenditures for utilities, fire protection, property insurance, and similar items. Expenditures made from the institutional plant funds account are not </a:t>
            </a:r>
            <a:r>
              <a:rPr lang="en-US" dirty="0" smtClean="0"/>
              <a:t>included.”</a:t>
            </a:r>
          </a:p>
          <a:p>
            <a:pPr marL="0" indent="0">
              <a:spcBef>
                <a:spcPts val="0"/>
              </a:spcBef>
              <a:buNone/>
              <a:defRPr/>
            </a:pPr>
            <a:endParaRPr lang="en-US" dirty="0" smtClean="0"/>
          </a:p>
          <a:p>
            <a:pPr marL="0" indent="0">
              <a:spcBef>
                <a:spcPts val="0"/>
              </a:spcBef>
              <a:buNone/>
              <a:defRPr/>
            </a:pPr>
            <a:r>
              <a:rPr lang="en-US" sz="2000" dirty="0"/>
              <a:t>Source: Source: Higher Education Data Center, highereddata.aft.org</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81291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032785694"/>
              </p:ext>
            </p:extLst>
          </p:nvPr>
        </p:nvGraphicFramePr>
        <p:xfrm>
          <a:off x="396240" y="193288"/>
          <a:ext cx="11049000" cy="6629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868041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258958241"/>
              </p:ext>
            </p:extLst>
          </p:nvPr>
        </p:nvGraphicFramePr>
        <p:xfrm>
          <a:off x="411480" y="152401"/>
          <a:ext cx="11201400" cy="6430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452583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909545594"/>
              </p:ext>
            </p:extLst>
          </p:nvPr>
        </p:nvGraphicFramePr>
        <p:xfrm>
          <a:off x="624840" y="0"/>
          <a:ext cx="1106424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808560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48905746"/>
              </p:ext>
            </p:extLst>
          </p:nvPr>
        </p:nvGraphicFramePr>
        <p:xfrm>
          <a:off x="426720" y="228600"/>
          <a:ext cx="11353800" cy="6400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81129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08159441"/>
              </p:ext>
            </p:extLst>
          </p:nvPr>
        </p:nvGraphicFramePr>
        <p:xfrm>
          <a:off x="457200" y="0"/>
          <a:ext cx="11262360" cy="66903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732932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Executive, Administrative, Managerial</a:t>
            </a:r>
            <a:endParaRPr lang="en-US" dirty="0"/>
          </a:p>
        </p:txBody>
      </p:sp>
      <p:sp>
        <p:nvSpPr>
          <p:cNvPr id="3" name="Content Placeholder 2"/>
          <p:cNvSpPr>
            <a:spLocks noGrp="1"/>
          </p:cNvSpPr>
          <p:nvPr>
            <p:ph idx="1"/>
          </p:nvPr>
        </p:nvSpPr>
        <p:spPr>
          <a:xfrm>
            <a:off x="1981200" y="1447800"/>
            <a:ext cx="9784080" cy="5181600"/>
          </a:xfrm>
        </p:spPr>
        <p:txBody>
          <a:bodyPr>
            <a:normAutofit fontScale="77500" lnSpcReduction="20000"/>
          </a:bodyPr>
          <a:lstStyle/>
          <a:p>
            <a:pPr marL="0" indent="0">
              <a:buNone/>
            </a:pPr>
            <a:r>
              <a:rPr lang="en-US" dirty="0" smtClean="0"/>
              <a:t>“A primary function or occupational activity category used to classify persons whose assignments require management of the institution, or a customarily recognized department or subdivision thereof. . . .  Included in this category are employees holding titles such as: top executives; chief executives; general and operations managers; advertising, marketing, promotions, public relations, and sales managers; operations specialties managers; administrative services managers; computer and information systems managers; financial managers; human resources managers; purchasing managers;</a:t>
            </a:r>
            <a:r>
              <a:rPr lang="en-US" b="1" dirty="0" smtClean="0"/>
              <a:t> postsecondary education administrators such as: presidents, vice presidents (including assistants and associates), deans (including assistants and associates) if their principal activity is administrative and not primarily instruction, research or public service, directors (including assistants and associates), department heads (including assistants and associates) if their principal activity is administrative and not primarily instruction, research or public service, assistant and associate managers (including first-line managers of service, production and sales workers who spend more than 80 percent of their time performing supervisory activities); engineering managers; food service managers; lodging managers; and medical and health services managers</a:t>
            </a:r>
            <a:r>
              <a:rPr lang="en-US" dirty="0" smtClean="0"/>
              <a:t>.”</a:t>
            </a:r>
          </a:p>
          <a:p>
            <a:pPr marL="0" indent="0">
              <a:spcBef>
                <a:spcPts val="0"/>
              </a:spcBef>
              <a:buNone/>
              <a:defRPr/>
            </a:pPr>
            <a:endParaRPr lang="en-US" dirty="0" smtClean="0"/>
          </a:p>
          <a:p>
            <a:pPr marL="0" indent="0">
              <a:spcBef>
                <a:spcPts val="0"/>
              </a:spcBef>
              <a:buNone/>
              <a:defRPr/>
            </a:pPr>
            <a:r>
              <a:rPr lang="en-US" sz="2000" dirty="0"/>
              <a:t>Source: Source: National Center for Education Statistics, Glossary, http://nces.ed.gov/ipeds/glossary/</a:t>
            </a:r>
          </a:p>
        </p:txBody>
      </p:sp>
    </p:spTree>
    <p:extLst>
      <p:ext uri="{BB962C8B-B14F-4D97-AF65-F5344CB8AC3E}">
        <p14:creationId xmlns:p14="http://schemas.microsoft.com/office/powerpoint/2010/main" val="6809101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222890074"/>
              </p:ext>
            </p:extLst>
          </p:nvPr>
        </p:nvGraphicFramePr>
        <p:xfrm>
          <a:off x="365760" y="0"/>
          <a:ext cx="11277600" cy="6705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927516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65125"/>
            <a:ext cx="11826240" cy="1325563"/>
          </a:xfrm>
        </p:spPr>
        <p:txBody>
          <a:bodyPr/>
          <a:lstStyle/>
          <a:p>
            <a:r>
              <a:rPr lang="en-US" dirty="0" smtClean="0"/>
              <a:t>COSCO (2005) Recommendation: 4 Vice Chancellors</a:t>
            </a:r>
            <a:endParaRPr lang="en-US" dirty="0"/>
          </a:p>
        </p:txBody>
      </p:sp>
      <p:pic>
        <p:nvPicPr>
          <p:cNvPr id="4" name="Content Placeholder 3" descr="COSCO 4 VC's.pdf"/>
          <p:cNvPicPr>
            <a:picLocks noGrp="1" noChangeAspect="1"/>
          </p:cNvPicPr>
          <p:nvPr>
            <p:ph idx="1"/>
          </p:nvPr>
        </p:nvPicPr>
        <p:blipFill rotWithShape="1">
          <a:blip r:embed="rId2">
            <a:extLst>
              <a:ext uri="{28A0092B-C50C-407E-A947-70E740481C1C}">
                <a14:useLocalDpi xmlns:a14="http://schemas.microsoft.com/office/drawing/2010/main" val="0"/>
              </a:ext>
            </a:extLst>
          </a:blip>
          <a:srcRect l="-27096" r="-22222" b="42024"/>
          <a:stretch/>
        </p:blipFill>
        <p:spPr>
          <a:xfrm>
            <a:off x="152400" y="1825625"/>
            <a:ext cx="11673840" cy="4940936"/>
          </a:xfrm>
        </p:spPr>
      </p:pic>
    </p:spTree>
    <p:extLst>
      <p:ext uri="{BB962C8B-B14F-4D97-AF65-F5344CB8AC3E}">
        <p14:creationId xmlns:p14="http://schemas.microsoft.com/office/powerpoint/2010/main" val="5528803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Additional Duties</a:t>
            </a:r>
            <a:endParaRPr lang="en-US" dirty="0"/>
          </a:p>
        </p:txBody>
      </p:sp>
      <p:sp>
        <p:nvSpPr>
          <p:cNvPr id="3" name="Content Placeholder 2"/>
          <p:cNvSpPr>
            <a:spLocks noGrp="1"/>
          </p:cNvSpPr>
          <p:nvPr>
            <p:ph idx="1"/>
          </p:nvPr>
        </p:nvSpPr>
        <p:spPr/>
        <p:txBody>
          <a:bodyPr numCol="2">
            <a:normAutofit/>
          </a:bodyPr>
          <a:lstStyle/>
          <a:p>
            <a:r>
              <a:rPr lang="en-US" dirty="0"/>
              <a:t>A</a:t>
            </a:r>
            <a:r>
              <a:rPr lang="en-US" dirty="0" smtClean="0"/>
              <a:t>dvising</a:t>
            </a:r>
          </a:p>
          <a:p>
            <a:r>
              <a:rPr lang="en-US" dirty="0" smtClean="0"/>
              <a:t>Assessment</a:t>
            </a:r>
          </a:p>
          <a:p>
            <a:r>
              <a:rPr lang="en-US" dirty="0" smtClean="0"/>
              <a:t>Recruitment</a:t>
            </a:r>
          </a:p>
          <a:p>
            <a:r>
              <a:rPr lang="en-US" dirty="0" smtClean="0"/>
              <a:t>Curriculum Committees (more of them)</a:t>
            </a:r>
          </a:p>
          <a:p>
            <a:r>
              <a:rPr lang="en-US" dirty="0" smtClean="0"/>
              <a:t>Departmental duties (fewer TTs to share departmental service)</a:t>
            </a:r>
          </a:p>
          <a:p>
            <a:r>
              <a:rPr lang="en-US" dirty="0" smtClean="0"/>
              <a:t>Increased grading loads (loss of GTAs and graders)</a:t>
            </a:r>
          </a:p>
          <a:p>
            <a:r>
              <a:rPr lang="en-US" dirty="0" smtClean="0"/>
              <a:t>Book-keeping responsibilities (purchasing, travel)</a:t>
            </a:r>
          </a:p>
          <a:p>
            <a:r>
              <a:rPr lang="en-US" dirty="0" smtClean="0"/>
              <a:t>Increased frequency of training modules.</a:t>
            </a:r>
          </a:p>
          <a:p>
            <a:r>
              <a:rPr lang="en-US" dirty="0" smtClean="0"/>
              <a:t>Some cleaning </a:t>
            </a:r>
            <a:r>
              <a:rPr lang="en-US" dirty="0"/>
              <a:t>services </a:t>
            </a:r>
            <a:r>
              <a:rPr lang="en-US" dirty="0" smtClean="0"/>
              <a:t>lost due </a:t>
            </a:r>
            <a:r>
              <a:rPr lang="en-US" dirty="0"/>
              <a:t>to </a:t>
            </a:r>
            <a:r>
              <a:rPr lang="en-US" dirty="0" smtClean="0"/>
              <a:t>outsourcing</a:t>
            </a:r>
          </a:p>
          <a:p>
            <a:r>
              <a:rPr lang="en-US" dirty="0"/>
              <a:t>Curriculum Navigator/software</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1600785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82675"/>
          </a:xfrm>
        </p:spPr>
        <p:txBody>
          <a:bodyPr/>
          <a:lstStyle/>
          <a:p>
            <a:pPr algn="ctr"/>
            <a:r>
              <a:rPr lang="en-US" dirty="0" smtClean="0"/>
              <a:t>2014 Vice Chancellors:  11</a:t>
            </a:r>
            <a:endParaRPr lang="en-US" dirty="0"/>
          </a:p>
        </p:txBody>
      </p:sp>
      <p:pic>
        <p:nvPicPr>
          <p:cNvPr id="4" name="Content Placeholder 3" descr="UMKC 11 VC's.pdf"/>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61257" t="3662" r="-61257"/>
          <a:stretch/>
        </p:blipFill>
        <p:spPr>
          <a:xfrm>
            <a:off x="198120" y="1447800"/>
            <a:ext cx="11628120" cy="5410199"/>
          </a:xfrm>
        </p:spPr>
      </p:pic>
    </p:spTree>
    <p:extLst>
      <p:ext uri="{BB962C8B-B14F-4D97-AF65-F5344CB8AC3E}">
        <p14:creationId xmlns:p14="http://schemas.microsoft.com/office/powerpoint/2010/main" val="26305525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4880" y="182245"/>
            <a:ext cx="10515600" cy="1325563"/>
          </a:xfrm>
        </p:spPr>
        <p:txBody>
          <a:bodyPr>
            <a:normAutofit fontScale="90000"/>
          </a:bodyPr>
          <a:lstStyle/>
          <a:p>
            <a:pPr algn="ctr"/>
            <a:r>
              <a:rPr lang="en-US" sz="4800" b="1" smtClean="0"/>
              <a:t>Partial Bibliography</a:t>
            </a:r>
            <a:r>
              <a:rPr lang="en-US" sz="4800" dirty="0" smtClean="0"/>
              <a:t/>
            </a:r>
            <a:br>
              <a:rPr lang="en-US" sz="4800" dirty="0" smtClean="0"/>
            </a:br>
            <a:r>
              <a:rPr lang="en-US" dirty="0" smtClean="0"/>
              <a:t>Critical Research on Higher Education</a:t>
            </a:r>
            <a:endParaRPr lang="en-US" dirty="0"/>
          </a:p>
        </p:txBody>
      </p:sp>
      <p:sp>
        <p:nvSpPr>
          <p:cNvPr id="3" name="Content Placeholder 2"/>
          <p:cNvSpPr>
            <a:spLocks noGrp="1"/>
          </p:cNvSpPr>
          <p:nvPr>
            <p:ph idx="1"/>
          </p:nvPr>
        </p:nvSpPr>
        <p:spPr>
          <a:xfrm>
            <a:off x="320040" y="1507808"/>
            <a:ext cx="11765280" cy="5167312"/>
          </a:xfrm>
        </p:spPr>
        <p:txBody>
          <a:bodyPr>
            <a:normAutofit fontScale="55000" lnSpcReduction="20000"/>
          </a:bodyPr>
          <a:lstStyle/>
          <a:p>
            <a:pPr marL="0" indent="0">
              <a:buNone/>
            </a:pPr>
            <a:r>
              <a:rPr lang="en-US" dirty="0" err="1" smtClean="0"/>
              <a:t>Anstine</a:t>
            </a:r>
            <a:r>
              <a:rPr lang="en-US" dirty="0" smtClean="0"/>
              <a:t>, Jeff.  “Graduation Rates at U.S. Colleges and Universities:  A Large Data Set Analysis.”  </a:t>
            </a:r>
            <a:r>
              <a:rPr lang="en-US" i="1" dirty="0" smtClean="0"/>
              <a:t>Business Education and Accreditation</a:t>
            </a:r>
            <a:r>
              <a:rPr lang="en-US" dirty="0" smtClean="0"/>
              <a:t>, </a:t>
            </a:r>
            <a:r>
              <a:rPr lang="en-US" dirty="0" err="1" smtClean="0"/>
              <a:t>Vol</a:t>
            </a:r>
            <a:r>
              <a:rPr lang="en-US" dirty="0" smtClean="0"/>
              <a:t> 5 (2), 2013, pp. 55-64.</a:t>
            </a:r>
          </a:p>
          <a:p>
            <a:pPr marL="0" indent="0">
              <a:buNone/>
            </a:pPr>
            <a:r>
              <a:rPr lang="en-US" dirty="0" smtClean="0"/>
              <a:t>Armstrong, E. and Hamilton, L.  </a:t>
            </a:r>
            <a:r>
              <a:rPr lang="en-US" i="1" dirty="0" smtClean="0"/>
              <a:t>Paying for the Party</a:t>
            </a:r>
            <a:r>
              <a:rPr lang="en-US" dirty="0" smtClean="0"/>
              <a:t>.  Harvard University Press, 2013.</a:t>
            </a:r>
          </a:p>
          <a:p>
            <a:pPr marL="0" indent="0">
              <a:buNone/>
            </a:pPr>
            <a:r>
              <a:rPr lang="en-US" dirty="0" smtClean="0"/>
              <a:t>Bowen, William, et al.  </a:t>
            </a:r>
            <a:r>
              <a:rPr lang="en-US" i="1" dirty="0" smtClean="0"/>
              <a:t>Crossing the Finish Line</a:t>
            </a:r>
            <a:r>
              <a:rPr lang="en-US" dirty="0" smtClean="0"/>
              <a:t>.  Princeton University Press, 2009.</a:t>
            </a:r>
          </a:p>
          <a:p>
            <a:pPr marL="0" indent="0">
              <a:buNone/>
            </a:pPr>
            <a:r>
              <a:rPr lang="en-US" dirty="0" smtClean="0"/>
              <a:t>Cross, J. and Goldenberg, E.  </a:t>
            </a:r>
            <a:r>
              <a:rPr lang="en-US" i="1" dirty="0" smtClean="0"/>
              <a:t>Off-Track Profs:  Non-Tenured Teachers in Higher Education.</a:t>
            </a:r>
            <a:r>
              <a:rPr lang="en-US" dirty="0" smtClean="0"/>
              <a:t>  MIT Press, 2009.</a:t>
            </a:r>
          </a:p>
          <a:p>
            <a:pPr marL="0" indent="0">
              <a:buNone/>
            </a:pPr>
            <a:r>
              <a:rPr lang="en-US" dirty="0" err="1" smtClean="0"/>
              <a:t>Damast</a:t>
            </a:r>
            <a:r>
              <a:rPr lang="en-US" dirty="0" smtClean="0"/>
              <a:t>, Alison, “The Out-of-State Solution to College Budgets.” </a:t>
            </a:r>
            <a:r>
              <a:rPr lang="en-US" i="1" dirty="0" smtClean="0"/>
              <a:t>Businessweek</a:t>
            </a:r>
            <a:r>
              <a:rPr lang="en-US" dirty="0" smtClean="0"/>
              <a:t>, 9/8/2011.</a:t>
            </a:r>
          </a:p>
          <a:p>
            <a:pPr marL="0" indent="0">
              <a:buNone/>
            </a:pPr>
            <a:r>
              <a:rPr lang="en-US" dirty="0" smtClean="0"/>
              <a:t>Ginsberg, B.  </a:t>
            </a:r>
            <a:r>
              <a:rPr lang="en-US" i="1" dirty="0" smtClean="0"/>
              <a:t>The Fall of the Faculty:  The Rise of the All-Administrative University and Why it Matters</a:t>
            </a:r>
            <a:r>
              <a:rPr lang="en-US" dirty="0" smtClean="0"/>
              <a:t>.  Oxford University Press, 2013.</a:t>
            </a:r>
          </a:p>
          <a:p>
            <a:pPr marL="0" indent="0">
              <a:buNone/>
            </a:pPr>
            <a:r>
              <a:rPr lang="en-US" dirty="0" smtClean="0"/>
              <a:t>Giroux, H.  </a:t>
            </a:r>
            <a:r>
              <a:rPr lang="en-US" i="1" dirty="0" smtClean="0"/>
              <a:t>Neoliberalism’s War on Higher Education</a:t>
            </a:r>
            <a:r>
              <a:rPr lang="en-US" dirty="0" smtClean="0"/>
              <a:t>.  Haymarket Books, 2014.</a:t>
            </a:r>
          </a:p>
          <a:p>
            <a:pPr marL="0" indent="0">
              <a:buNone/>
            </a:pPr>
            <a:r>
              <a:rPr lang="en-US" dirty="0" smtClean="0"/>
              <a:t>Harrington, C. and </a:t>
            </a:r>
            <a:r>
              <a:rPr lang="en-US" dirty="0" err="1" smtClean="0"/>
              <a:t>Schibik</a:t>
            </a:r>
            <a:r>
              <a:rPr lang="en-US" dirty="0" smtClean="0"/>
              <a:t>, T.  “Caveat Emptor:  Is there a Relationship Between Part-Time Faculty Utilization and Student Learning Retention?”  </a:t>
            </a:r>
            <a:r>
              <a:rPr lang="en-US" i="1" dirty="0" smtClean="0"/>
              <a:t>Association for Institutional Research Professional</a:t>
            </a:r>
            <a:r>
              <a:rPr lang="en-US" dirty="0" smtClean="0"/>
              <a:t> File, </a:t>
            </a:r>
            <a:r>
              <a:rPr lang="en-US" dirty="0" err="1" smtClean="0"/>
              <a:t>Vol</a:t>
            </a:r>
            <a:r>
              <a:rPr lang="en-US" dirty="0" smtClean="0"/>
              <a:t> 91, 2014.</a:t>
            </a:r>
          </a:p>
          <a:p>
            <a:pPr marL="0" indent="0">
              <a:buNone/>
            </a:pPr>
            <a:r>
              <a:rPr lang="en-US" dirty="0" err="1" smtClean="0"/>
              <a:t>Kezar</a:t>
            </a:r>
            <a:r>
              <a:rPr lang="en-US" dirty="0" smtClean="0"/>
              <a:t>, A., Maxey, D., </a:t>
            </a:r>
            <a:r>
              <a:rPr lang="en-US" dirty="0" err="1" smtClean="0"/>
              <a:t>Badke</a:t>
            </a:r>
            <a:r>
              <a:rPr lang="en-US" dirty="0" smtClean="0"/>
              <a:t>, L.  “The Imperative for Change.”  The Delphi Project on the Changing Faculty and Student, 2013.</a:t>
            </a:r>
          </a:p>
          <a:p>
            <a:pPr marL="0" indent="0">
              <a:buNone/>
            </a:pPr>
            <a:r>
              <a:rPr lang="en-US" dirty="0" err="1" smtClean="0"/>
              <a:t>Kezar</a:t>
            </a:r>
            <a:r>
              <a:rPr lang="en-US" dirty="0" smtClean="0"/>
              <a:t>, A. and </a:t>
            </a:r>
            <a:r>
              <a:rPr lang="en-US" dirty="0" err="1" smtClean="0"/>
              <a:t>Gehrke</a:t>
            </a:r>
            <a:r>
              <a:rPr lang="en-US" dirty="0" smtClean="0"/>
              <a:t>, S.  “Why Are We Hiring so Many Non-Tenure-Track Faculty?”  </a:t>
            </a:r>
            <a:r>
              <a:rPr lang="en-US" i="1" dirty="0" smtClean="0"/>
              <a:t>Association of American Colleges and Universities</a:t>
            </a:r>
            <a:r>
              <a:rPr lang="en-US" dirty="0" smtClean="0"/>
              <a:t>, Vol. 100 (1), 2014.</a:t>
            </a:r>
          </a:p>
          <a:p>
            <a:pPr marL="0" indent="0">
              <a:buNone/>
            </a:pPr>
            <a:r>
              <a:rPr lang="en-US" dirty="0" smtClean="0"/>
              <a:t>Marcus, Jon.  “New Analysis Shows Problematic Boom in Higher Ed Administrators.” New England Center for Investigative Reporting, 2/6/2014.</a:t>
            </a:r>
          </a:p>
          <a:p>
            <a:pPr marL="0" indent="0">
              <a:buNone/>
            </a:pPr>
            <a:r>
              <a:rPr lang="en-US" dirty="0" err="1" smtClean="0"/>
              <a:t>Schibik</a:t>
            </a:r>
            <a:r>
              <a:rPr lang="en-US" dirty="0" smtClean="0"/>
              <a:t>, T. and Harrington, C.  “The Outsourcing of Classroom Instruction in Higher Education.”  </a:t>
            </a:r>
            <a:r>
              <a:rPr lang="en-US" i="1" dirty="0" smtClean="0"/>
              <a:t>Journal of Higher Education Policy and Management</a:t>
            </a:r>
            <a:r>
              <a:rPr lang="en-US" dirty="0" smtClean="0"/>
              <a:t>, Vol. 26 (3), 2004, pp. 393-400.</a:t>
            </a:r>
          </a:p>
          <a:p>
            <a:pPr marL="0" indent="0">
              <a:buNone/>
            </a:pPr>
            <a:r>
              <a:rPr lang="en-US" dirty="0" smtClean="0"/>
              <a:t>Smith, Curtis.  “The Impact of Part-Time Faculty on Student Retention:  A Case Study in Higher Education.”  Doctoral Dissertation, Univ. of Missouri, Kansas City, 2010.</a:t>
            </a:r>
          </a:p>
          <a:p>
            <a:pPr marL="0" indent="0">
              <a:buNone/>
            </a:pPr>
            <a:r>
              <a:rPr lang="en-US" dirty="0" smtClean="0"/>
              <a:t>Wang, Marian.  “Country Club Campuses.”  </a:t>
            </a:r>
            <a:r>
              <a:rPr lang="en-US" i="1" dirty="0" err="1" smtClean="0"/>
              <a:t>Propublica</a:t>
            </a:r>
            <a:r>
              <a:rPr lang="en-US" dirty="0" smtClean="0"/>
              <a:t> 11/11/2013.</a:t>
            </a:r>
          </a:p>
        </p:txBody>
      </p:sp>
    </p:spTree>
    <p:extLst>
      <p:ext uri="{BB962C8B-B14F-4D97-AF65-F5344CB8AC3E}">
        <p14:creationId xmlns:p14="http://schemas.microsoft.com/office/powerpoint/2010/main" val="9727880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8581"/>
            <a:ext cx="10515600" cy="1325563"/>
          </a:xfrm>
        </p:spPr>
        <p:txBody>
          <a:bodyPr/>
          <a:lstStyle/>
          <a:p>
            <a:pPr algn="ctr"/>
            <a:r>
              <a:rPr lang="en-US" dirty="0" smtClean="0"/>
              <a:t>National Research Highlights</a:t>
            </a:r>
            <a:endParaRPr lang="en-US" dirty="0"/>
          </a:p>
        </p:txBody>
      </p:sp>
      <p:sp>
        <p:nvSpPr>
          <p:cNvPr id="3" name="Content Placeholder 2"/>
          <p:cNvSpPr>
            <a:spLocks noGrp="1"/>
          </p:cNvSpPr>
          <p:nvPr>
            <p:ph idx="1"/>
          </p:nvPr>
        </p:nvSpPr>
        <p:spPr>
          <a:xfrm>
            <a:off x="289560" y="1414144"/>
            <a:ext cx="11704320" cy="5184775"/>
          </a:xfrm>
        </p:spPr>
        <p:txBody>
          <a:bodyPr>
            <a:normAutofit fontScale="92500" lnSpcReduction="20000"/>
          </a:bodyPr>
          <a:lstStyle/>
          <a:p>
            <a:r>
              <a:rPr lang="en-US" dirty="0" smtClean="0"/>
              <a:t>As of 2009 only 44 % of entering students were graduating college (Bowen 2009).</a:t>
            </a:r>
          </a:p>
          <a:p>
            <a:r>
              <a:rPr lang="en-US" dirty="0" smtClean="0"/>
              <a:t>Dominant variables determining graduation rates:  classroom size, faculty salaries, and workplace conditions (</a:t>
            </a:r>
            <a:r>
              <a:rPr lang="en-US" dirty="0" err="1" smtClean="0"/>
              <a:t>Anstine</a:t>
            </a:r>
            <a:r>
              <a:rPr lang="en-US" dirty="0" smtClean="0"/>
              <a:t> 2013).</a:t>
            </a:r>
          </a:p>
          <a:p>
            <a:r>
              <a:rPr lang="en-US" dirty="0" smtClean="0"/>
              <a:t>By 2005 there was a 48% increase in the percentage of part-timers at Universities nationwide (National Center for Educational Statistics)</a:t>
            </a:r>
          </a:p>
          <a:p>
            <a:r>
              <a:rPr lang="en-US" dirty="0" smtClean="0"/>
              <a:t>By 2009, non-tenured faculty accounted for “approximately 70 percent of the faculty providing instruction at nonprofit institutions nationwide” (Assoc. of the Governing Boards of Univ. and Colleges, May/June 2013).</a:t>
            </a:r>
          </a:p>
          <a:p>
            <a:r>
              <a:rPr lang="en-US" dirty="0" smtClean="0"/>
              <a:t>By expanding the number of NTT (non-tenured) positions the faculty to student ratio has remained fairly stable since 1975 (16 %).  But, the number of students for every administrator or staffer has gone down—from 1 for every 84 in 1975 to 1 for every 58 in 2005 (National </a:t>
            </a:r>
            <a:r>
              <a:rPr lang="en-US" dirty="0" err="1" smtClean="0"/>
              <a:t>Ctr</a:t>
            </a:r>
            <a:r>
              <a:rPr lang="en-US" dirty="0" smtClean="0"/>
              <a:t> for Ed Stats).</a:t>
            </a:r>
          </a:p>
          <a:p>
            <a:r>
              <a:rPr lang="en-US" dirty="0" smtClean="0"/>
              <a:t>“In all, from 1987 until 2011-12…universities and colleges collectively added 517,636 administrators and professional employees, or an average of 87 every working day” (Marcus 2014).</a:t>
            </a:r>
          </a:p>
        </p:txBody>
      </p:sp>
    </p:spTree>
    <p:extLst>
      <p:ext uri="{BB962C8B-B14F-4D97-AF65-F5344CB8AC3E}">
        <p14:creationId xmlns:p14="http://schemas.microsoft.com/office/powerpoint/2010/main" val="21741235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 y="365125"/>
            <a:ext cx="11826240" cy="1325563"/>
          </a:xfrm>
        </p:spPr>
        <p:txBody>
          <a:bodyPr/>
          <a:lstStyle/>
          <a:p>
            <a:r>
              <a:rPr lang="en-US" dirty="0" smtClean="0"/>
              <a:t>CAS Department Survey:  18 total—16 responded</a:t>
            </a:r>
            <a:endParaRPr lang="en-US" dirty="0"/>
          </a:p>
        </p:txBody>
      </p:sp>
      <p:sp>
        <p:nvSpPr>
          <p:cNvPr id="3" name="Content Placeholder 2"/>
          <p:cNvSpPr>
            <a:spLocks noGrp="1"/>
          </p:cNvSpPr>
          <p:nvPr>
            <p:ph idx="1"/>
          </p:nvPr>
        </p:nvSpPr>
        <p:spPr>
          <a:xfrm>
            <a:off x="167640" y="2950844"/>
            <a:ext cx="11826240" cy="3221356"/>
          </a:xfrm>
        </p:spPr>
        <p:txBody>
          <a:bodyPr numCol="3">
            <a:normAutofit fontScale="92500" lnSpcReduction="10000"/>
          </a:bodyPr>
          <a:lstStyle/>
          <a:p>
            <a:r>
              <a:rPr lang="en-US" dirty="0" smtClean="0"/>
              <a:t>Psychology 4</a:t>
            </a:r>
          </a:p>
          <a:p>
            <a:r>
              <a:rPr lang="en-US" dirty="0" smtClean="0"/>
              <a:t>Geosciences 2</a:t>
            </a:r>
          </a:p>
          <a:p>
            <a:r>
              <a:rPr lang="en-US" dirty="0" smtClean="0"/>
              <a:t>Economics 2</a:t>
            </a:r>
          </a:p>
          <a:p>
            <a:r>
              <a:rPr lang="en-US" dirty="0" smtClean="0"/>
              <a:t>CJC 0</a:t>
            </a:r>
          </a:p>
          <a:p>
            <a:r>
              <a:rPr lang="en-US" dirty="0" smtClean="0"/>
              <a:t>AUPD 0</a:t>
            </a:r>
          </a:p>
          <a:p>
            <a:r>
              <a:rPr lang="en-US" dirty="0" smtClean="0"/>
              <a:t>Sociology 3</a:t>
            </a:r>
          </a:p>
          <a:p>
            <a:r>
              <a:rPr lang="en-US" dirty="0" smtClean="0"/>
              <a:t>Social Work 3</a:t>
            </a:r>
          </a:p>
          <a:p>
            <a:r>
              <a:rPr lang="en-US" dirty="0" smtClean="0"/>
              <a:t>Theater 2</a:t>
            </a:r>
          </a:p>
          <a:p>
            <a:r>
              <a:rPr lang="en-US" dirty="0" smtClean="0"/>
              <a:t>History 4.5 (FTE)</a:t>
            </a:r>
          </a:p>
          <a:p>
            <a:r>
              <a:rPr lang="en-US" dirty="0" err="1" smtClean="0"/>
              <a:t>Comm</a:t>
            </a:r>
            <a:r>
              <a:rPr lang="en-US" dirty="0" smtClean="0"/>
              <a:t> Studies 1</a:t>
            </a:r>
          </a:p>
          <a:p>
            <a:r>
              <a:rPr lang="en-US" dirty="0" smtClean="0"/>
              <a:t>Math 3</a:t>
            </a:r>
          </a:p>
          <a:p>
            <a:r>
              <a:rPr lang="en-US" dirty="0" smtClean="0"/>
              <a:t>Philosophy 3</a:t>
            </a:r>
          </a:p>
          <a:p>
            <a:r>
              <a:rPr lang="en-US" dirty="0" smtClean="0"/>
              <a:t>Foreign Lang 0</a:t>
            </a:r>
          </a:p>
          <a:p>
            <a:r>
              <a:rPr lang="en-US" dirty="0" smtClean="0"/>
              <a:t>Physics 0</a:t>
            </a:r>
          </a:p>
          <a:p>
            <a:r>
              <a:rPr lang="en-US" dirty="0" smtClean="0"/>
              <a:t>Art 0</a:t>
            </a:r>
          </a:p>
          <a:p>
            <a:r>
              <a:rPr lang="en-US" dirty="0" smtClean="0"/>
              <a:t>English 4 (NTT)</a:t>
            </a:r>
          </a:p>
          <a:p>
            <a:r>
              <a:rPr lang="en-US" b="1" dirty="0" smtClean="0"/>
              <a:t>Chemistry ?</a:t>
            </a:r>
            <a:endParaRPr lang="en-US" dirty="0" smtClean="0"/>
          </a:p>
          <a:p>
            <a:r>
              <a:rPr lang="en-US" b="1" dirty="0" smtClean="0"/>
              <a:t>Political Science ?</a:t>
            </a:r>
            <a:endParaRPr lang="en-US" dirty="0" smtClean="0"/>
          </a:p>
          <a:p>
            <a:pPr marL="0" indent="0">
              <a:buNone/>
            </a:pPr>
            <a:endParaRPr lang="en-US" dirty="0"/>
          </a:p>
        </p:txBody>
      </p:sp>
      <p:sp>
        <p:nvSpPr>
          <p:cNvPr id="4" name="Title 1"/>
          <p:cNvSpPr txBox="1">
            <a:spLocks/>
          </p:cNvSpPr>
          <p:nvPr/>
        </p:nvSpPr>
        <p:spPr>
          <a:xfrm>
            <a:off x="167640" y="1437163"/>
            <a:ext cx="11826240" cy="1325563"/>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smtClean="0"/>
              <a:t>Part One</a:t>
            </a:r>
          </a:p>
          <a:p>
            <a:pPr lvl="0"/>
            <a:r>
              <a:rPr lang="en-US" sz="3500" dirty="0" smtClean="0"/>
              <a:t>Net Loss of FT and FTE Faculty (not replaced) in the past 3 years: 31</a:t>
            </a:r>
            <a:endParaRPr lang="en-US" sz="3500" dirty="0"/>
          </a:p>
        </p:txBody>
      </p:sp>
    </p:spTree>
    <p:extLst>
      <p:ext uri="{BB962C8B-B14F-4D97-AF65-F5344CB8AC3E}">
        <p14:creationId xmlns:p14="http://schemas.microsoft.com/office/powerpoint/2010/main" val="27454741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 y="122237"/>
            <a:ext cx="11689080" cy="1173163"/>
          </a:xfrm>
        </p:spPr>
        <p:txBody>
          <a:bodyPr>
            <a:normAutofit/>
          </a:bodyPr>
          <a:lstStyle/>
          <a:p>
            <a:pPr algn="ctr"/>
            <a:r>
              <a:rPr lang="en-US" sz="3600" dirty="0" smtClean="0"/>
              <a:t>Do you have adequate resources?  Is faculty morale low?</a:t>
            </a:r>
            <a:endParaRPr lang="en-US" sz="3600" dirty="0"/>
          </a:p>
        </p:txBody>
      </p:sp>
      <p:sp>
        <p:nvSpPr>
          <p:cNvPr id="3" name="Content Placeholder 2"/>
          <p:cNvSpPr>
            <a:spLocks noGrp="1"/>
          </p:cNvSpPr>
          <p:nvPr>
            <p:ph idx="1"/>
          </p:nvPr>
        </p:nvSpPr>
        <p:spPr>
          <a:xfrm>
            <a:off x="259080" y="1295400"/>
            <a:ext cx="11689080" cy="5334000"/>
          </a:xfrm>
        </p:spPr>
        <p:txBody>
          <a:bodyPr>
            <a:normAutofit fontScale="70000" lnSpcReduction="20000"/>
          </a:bodyPr>
          <a:lstStyle/>
          <a:p>
            <a:pPr marL="0" indent="0">
              <a:spcBef>
                <a:spcPts val="600"/>
              </a:spcBef>
              <a:spcAft>
                <a:spcPts val="600"/>
              </a:spcAft>
              <a:buNone/>
            </a:pPr>
            <a:r>
              <a:rPr lang="en-US" dirty="0" smtClean="0"/>
              <a:t>Psychology:  less funding for doctoral students causing financial stress.  Low morale?  “Yes.”</a:t>
            </a:r>
          </a:p>
          <a:p>
            <a:pPr marL="0" indent="0">
              <a:spcBef>
                <a:spcPts val="600"/>
              </a:spcBef>
              <a:spcAft>
                <a:spcPts val="600"/>
              </a:spcAft>
              <a:buNone/>
            </a:pPr>
            <a:r>
              <a:rPr lang="en-US" dirty="0" smtClean="0"/>
              <a:t>Geosciences:  “We are near the breaking point.”  Low morale?  “Absolutely.”</a:t>
            </a:r>
          </a:p>
          <a:p>
            <a:pPr marL="0" indent="0">
              <a:spcBef>
                <a:spcPts val="600"/>
              </a:spcBef>
              <a:spcAft>
                <a:spcPts val="600"/>
              </a:spcAft>
              <a:buNone/>
            </a:pPr>
            <a:r>
              <a:rPr lang="en-US" dirty="0" smtClean="0"/>
              <a:t>Economics:  Faculty are teaching overloads.  Low morale?  “Absolutely.”</a:t>
            </a:r>
          </a:p>
          <a:p>
            <a:pPr marL="0" indent="0">
              <a:spcBef>
                <a:spcPts val="600"/>
              </a:spcBef>
              <a:spcAft>
                <a:spcPts val="600"/>
              </a:spcAft>
              <a:buNone/>
            </a:pPr>
            <a:r>
              <a:rPr lang="en-US" dirty="0" smtClean="0"/>
              <a:t>CJC:  “Barely” making due; faculty getting accustomed to “making due with less”</a:t>
            </a:r>
          </a:p>
          <a:p>
            <a:pPr marL="0" indent="0">
              <a:spcBef>
                <a:spcPts val="600"/>
              </a:spcBef>
              <a:spcAft>
                <a:spcPts val="600"/>
              </a:spcAft>
              <a:buNone/>
            </a:pPr>
            <a:r>
              <a:rPr lang="en-US" dirty="0" smtClean="0"/>
              <a:t>AUPD:  “We are on an unsustainable level of demands.”  Low morale?  “Yes.” </a:t>
            </a:r>
          </a:p>
          <a:p>
            <a:pPr marL="0" indent="0">
              <a:spcBef>
                <a:spcPts val="600"/>
              </a:spcBef>
              <a:spcAft>
                <a:spcPts val="600"/>
              </a:spcAft>
              <a:buNone/>
            </a:pPr>
            <a:r>
              <a:rPr lang="en-US" dirty="0" smtClean="0"/>
              <a:t>Sociology:  Unable to meet demands.  Low morale?  “Yes.”</a:t>
            </a:r>
          </a:p>
          <a:p>
            <a:pPr marL="0" indent="0">
              <a:spcBef>
                <a:spcPts val="600"/>
              </a:spcBef>
              <a:spcAft>
                <a:spcPts val="600"/>
              </a:spcAft>
              <a:buNone/>
            </a:pPr>
            <a:r>
              <a:rPr lang="en-US" dirty="0" smtClean="0"/>
              <a:t>Social Work:  “Its getting harder to keep Dept. in the black.  E&amp;E is killing us”  Low morale?  “Of course.”</a:t>
            </a:r>
          </a:p>
          <a:p>
            <a:pPr marL="0" indent="0">
              <a:spcBef>
                <a:spcPts val="600"/>
              </a:spcBef>
              <a:spcAft>
                <a:spcPts val="600"/>
              </a:spcAft>
              <a:buNone/>
            </a:pPr>
            <a:r>
              <a:rPr lang="en-US" dirty="0" smtClean="0"/>
              <a:t>Theater:  “we are being forced to shrink our MFA program.”  Low morale?  “ABSOLUTELY!”</a:t>
            </a:r>
          </a:p>
          <a:p>
            <a:pPr marL="0" indent="0">
              <a:spcBef>
                <a:spcPts val="600"/>
              </a:spcBef>
              <a:spcAft>
                <a:spcPts val="600"/>
              </a:spcAft>
              <a:buNone/>
            </a:pPr>
            <a:r>
              <a:rPr lang="en-US" dirty="0" smtClean="0"/>
              <a:t>History:  “</a:t>
            </a:r>
            <a:r>
              <a:rPr lang="en-US" dirty="0" err="1" smtClean="0"/>
              <a:t>ScH</a:t>
            </a:r>
            <a:r>
              <a:rPr lang="en-US" dirty="0" smtClean="0"/>
              <a:t> #’s are in decline because of the loss of faculty.”  Lost two programs (Am Studies and </a:t>
            </a:r>
            <a:r>
              <a:rPr lang="en-US" dirty="0" err="1" smtClean="0"/>
              <a:t>Rel</a:t>
            </a:r>
            <a:r>
              <a:rPr lang="en-US" dirty="0" smtClean="0"/>
              <a:t> Studies).  Low morale?  “I don’t think any faculty…is happy....”</a:t>
            </a:r>
          </a:p>
          <a:p>
            <a:pPr marL="0" indent="0">
              <a:spcBef>
                <a:spcPts val="600"/>
              </a:spcBef>
              <a:spcAft>
                <a:spcPts val="600"/>
              </a:spcAft>
              <a:buNone/>
            </a:pPr>
            <a:r>
              <a:rPr lang="en-US" dirty="0" err="1" smtClean="0"/>
              <a:t>Comm</a:t>
            </a:r>
            <a:r>
              <a:rPr lang="en-US" dirty="0" smtClean="0"/>
              <a:t> Studies:  “We need more faculty.”  Low morale?  “Very much so.”</a:t>
            </a:r>
          </a:p>
          <a:p>
            <a:pPr marL="0" indent="0">
              <a:spcBef>
                <a:spcPts val="600"/>
              </a:spcBef>
              <a:spcAft>
                <a:spcPts val="600"/>
              </a:spcAft>
              <a:buNone/>
            </a:pPr>
            <a:r>
              <a:rPr lang="en-US" dirty="0" smtClean="0"/>
              <a:t>Math:  “We are desperately in need of more math faculty.”  Low morale?  “It appears to be.”</a:t>
            </a:r>
          </a:p>
          <a:p>
            <a:pPr marL="0" indent="0">
              <a:spcBef>
                <a:spcPts val="600"/>
              </a:spcBef>
              <a:spcAft>
                <a:spcPts val="600"/>
              </a:spcAft>
              <a:buNone/>
            </a:pPr>
            <a:r>
              <a:rPr lang="en-US" dirty="0" smtClean="0"/>
              <a:t>Foreign Lang:  Need a new Spanish hire to accommodate growth.  Low morale?  Yes.</a:t>
            </a:r>
          </a:p>
          <a:p>
            <a:pPr marL="0" indent="0">
              <a:spcBef>
                <a:spcPts val="600"/>
              </a:spcBef>
              <a:spcAft>
                <a:spcPts val="600"/>
              </a:spcAft>
              <a:buNone/>
            </a:pPr>
            <a:r>
              <a:rPr lang="en-US" dirty="0" smtClean="0"/>
              <a:t>Physics:  Quality has declined in order to meet current demands.  “Yes, faculty morale has suffered substantially.  It is much harder to mobilize faculty to volunteer.  Initiatives are received with resentment.”</a:t>
            </a:r>
          </a:p>
        </p:txBody>
      </p:sp>
    </p:spTree>
    <p:extLst>
      <p:ext uri="{BB962C8B-B14F-4D97-AF65-F5344CB8AC3E}">
        <p14:creationId xmlns:p14="http://schemas.microsoft.com/office/powerpoint/2010/main" val="10356748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Salary Levels</a:t>
            </a:r>
            <a:endParaRPr lang="en-US" dirty="0"/>
          </a:p>
        </p:txBody>
      </p:sp>
      <p:sp>
        <p:nvSpPr>
          <p:cNvPr id="3" name="Content Placeholder 2"/>
          <p:cNvSpPr>
            <a:spLocks noGrp="1"/>
          </p:cNvSpPr>
          <p:nvPr>
            <p:ph idx="1"/>
          </p:nvPr>
        </p:nvSpPr>
        <p:spPr>
          <a:xfrm>
            <a:off x="396240" y="1447800"/>
            <a:ext cx="11490960" cy="5181600"/>
          </a:xfrm>
        </p:spPr>
        <p:txBody>
          <a:bodyPr>
            <a:normAutofit fontScale="92500" lnSpcReduction="20000"/>
          </a:bodyPr>
          <a:lstStyle/>
          <a:p>
            <a:pPr marL="0" indent="0">
              <a:buNone/>
            </a:pPr>
            <a:r>
              <a:rPr lang="en-US" dirty="0" smtClean="0"/>
              <a:t>Except for CJC and Art, all departments that looked at the national averages of comparator institutions and programs report below average salaries to varying degrees.</a:t>
            </a:r>
          </a:p>
          <a:p>
            <a:pPr marL="0" indent="0">
              <a:buNone/>
            </a:pPr>
            <a:endParaRPr lang="en-US" dirty="0" smtClean="0"/>
          </a:p>
          <a:p>
            <a:pPr marL="0" indent="0">
              <a:buNone/>
            </a:pPr>
            <a:r>
              <a:rPr lang="en-US" dirty="0" smtClean="0"/>
              <a:t>From one Dept. Chair:</a:t>
            </a:r>
          </a:p>
          <a:p>
            <a:pPr marL="0" indent="0">
              <a:buNone/>
            </a:pPr>
            <a:r>
              <a:rPr lang="en-US" dirty="0" smtClean="0"/>
              <a:t> “Administrative salaries are too high in relation to faculty compensation.  The administrative positions tend to turn over and with each new administrative hire the salary increases.  The argument that we hear is that they are within the national norm.  That national norm seems not to apply to faculty and staff salaries.  Titles have exploded…and appears to be the method used to promote and compensate administrative staff at a higher rate than the rest of the university.  Need to remember—these people DO NOT GENERATE INCOME.  The shifting of titles and responsibilities has been a game of hiding salary increases in the administrative ranks.  No accountability of the administration to the College or the departments.  Even though they are here to support us.</a:t>
            </a:r>
          </a:p>
        </p:txBody>
      </p:sp>
    </p:spTree>
    <p:extLst>
      <p:ext uri="{BB962C8B-B14F-4D97-AF65-F5344CB8AC3E}">
        <p14:creationId xmlns:p14="http://schemas.microsoft.com/office/powerpoint/2010/main" val="3486839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Work Loads</a:t>
            </a:r>
            <a:endParaRPr lang="en-US" dirty="0"/>
          </a:p>
        </p:txBody>
      </p:sp>
      <p:sp>
        <p:nvSpPr>
          <p:cNvPr id="3" name="Content Placeholder 2"/>
          <p:cNvSpPr>
            <a:spLocks noGrp="1"/>
          </p:cNvSpPr>
          <p:nvPr>
            <p:ph idx="1"/>
          </p:nvPr>
        </p:nvSpPr>
        <p:spPr>
          <a:xfrm>
            <a:off x="274320" y="1569720"/>
            <a:ext cx="11612880" cy="5074920"/>
          </a:xfrm>
        </p:spPr>
        <p:txBody>
          <a:bodyPr>
            <a:normAutofit fontScale="92500" lnSpcReduction="10000"/>
          </a:bodyPr>
          <a:lstStyle/>
          <a:p>
            <a:pPr marL="0" indent="0">
              <a:buNone/>
            </a:pPr>
            <a:r>
              <a:rPr lang="en-US" dirty="0" smtClean="0"/>
              <a:t>Class-size increase?  Yes.  Some Depts. report increases in some classes, but not all.  Full exception (experiencing declining enrollment) is History while class size is steady for Theater and Social Work.  </a:t>
            </a:r>
          </a:p>
          <a:p>
            <a:pPr marL="0" indent="0">
              <a:buNone/>
            </a:pPr>
            <a:r>
              <a:rPr lang="en-US" dirty="0" smtClean="0"/>
              <a:t> </a:t>
            </a:r>
          </a:p>
          <a:p>
            <a:pPr marL="0" indent="0">
              <a:buNone/>
            </a:pPr>
            <a:r>
              <a:rPr lang="en-US" dirty="0" smtClean="0"/>
              <a:t>Teaching loads?  NTT loads are creeping up.  Individual faculty are absorbing overloads.  More invisible forms of overload like independent work and internships going up.  AUPD has always absorbed an overload.  History anticipates an increase.  CJC is steady; tenure-track faculty in </a:t>
            </a:r>
            <a:r>
              <a:rPr lang="en-US" dirty="0" err="1" smtClean="0"/>
              <a:t>Soc</a:t>
            </a:r>
            <a:r>
              <a:rPr lang="en-US" dirty="0" smtClean="0"/>
              <a:t> are steady; Theater and Social Work are steady.</a:t>
            </a:r>
          </a:p>
          <a:p>
            <a:pPr marL="0" indent="0">
              <a:buNone/>
            </a:pPr>
            <a:r>
              <a:rPr lang="en-US" dirty="0" smtClean="0"/>
              <a:t> </a:t>
            </a:r>
          </a:p>
          <a:p>
            <a:pPr marL="0" indent="0">
              <a:buNone/>
            </a:pPr>
            <a:r>
              <a:rPr lang="en-US" dirty="0" smtClean="0"/>
              <a:t>Have faculty taken on additional tasks?  Yes, with the exception of CJC and Social Work.  Physics and History did not answer the question.  Some Depts. specified tasks-- recruitment, advising, and assessment.</a:t>
            </a:r>
            <a:endParaRPr lang="en-US" dirty="0"/>
          </a:p>
        </p:txBody>
      </p:sp>
    </p:spTree>
    <p:extLst>
      <p:ext uri="{BB962C8B-B14F-4D97-AF65-F5344CB8AC3E}">
        <p14:creationId xmlns:p14="http://schemas.microsoft.com/office/powerpoint/2010/main" val="8870427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2361</Words>
  <Application>Microsoft Office PowerPoint</Application>
  <PresentationFormat>Widescreen</PresentationFormat>
  <Paragraphs>215</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Death by a Thousand Cuts</vt:lpstr>
      <vt:lpstr>Lost benefits, rights and privileges</vt:lpstr>
      <vt:lpstr>Additional Duties</vt:lpstr>
      <vt:lpstr>Partial Bibliography Critical Research on Higher Education</vt:lpstr>
      <vt:lpstr>National Research Highlights</vt:lpstr>
      <vt:lpstr>CAS Department Survey:  18 total—16 responded</vt:lpstr>
      <vt:lpstr>Do you have adequate resources?  Is faculty morale low?</vt:lpstr>
      <vt:lpstr>Salary Levels</vt:lpstr>
      <vt:lpstr>Work Loads</vt:lpstr>
      <vt:lpstr>Part Two (Anonymous) Administrative support from Oak Street?</vt:lpstr>
      <vt:lpstr>Budget Model/Misallocation of Resources?</vt:lpstr>
      <vt:lpstr>Adequate staffing and administrative support?</vt:lpstr>
      <vt:lpstr>UMKC Data from the US Dept. of Education, Integrated Postsecondary Education Data System (IPEDS)</vt:lpstr>
      <vt:lpstr>PowerPoint Presentation</vt:lpstr>
      <vt:lpstr>Instruction</vt:lpstr>
      <vt:lpstr>Research</vt:lpstr>
      <vt:lpstr>Public Service</vt:lpstr>
      <vt:lpstr>Academic Support</vt:lpstr>
      <vt:lpstr>Student Services</vt:lpstr>
      <vt:lpstr>Institutional Support</vt:lpstr>
      <vt:lpstr>Operation &amp; Maintenance of Plant</vt:lpstr>
      <vt:lpstr>PowerPoint Presentation</vt:lpstr>
      <vt:lpstr>PowerPoint Presentation</vt:lpstr>
      <vt:lpstr>PowerPoint Presentation</vt:lpstr>
      <vt:lpstr>PowerPoint Presentation</vt:lpstr>
      <vt:lpstr>PowerPoint Presentation</vt:lpstr>
      <vt:lpstr>Executive, Administrative, Managerial</vt:lpstr>
      <vt:lpstr>PowerPoint Presentation</vt:lpstr>
      <vt:lpstr>COSCO (2005) Recommendation: 4 Vice Chancellors</vt:lpstr>
      <vt:lpstr>2014 Vice Chancellors:  11</vt:lpstr>
    </vt:vector>
  </TitlesOfParts>
  <Company>UMKC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Death by a Thousand Cuts</dc:title>
  <dc:creator>Olsen, Erik</dc:creator>
  <cp:lastModifiedBy>Bales, Leanna M.  (UMKC-Student)</cp:lastModifiedBy>
  <cp:revision>46</cp:revision>
  <dcterms:created xsi:type="dcterms:W3CDTF">2014-10-05T21:58:38Z</dcterms:created>
  <dcterms:modified xsi:type="dcterms:W3CDTF">2014-11-10T16:45:51Z</dcterms:modified>
</cp:coreProperties>
</file>