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7" r:id="rId2"/>
    <p:sldId id="350" r:id="rId3"/>
    <p:sldId id="347" r:id="rId4"/>
    <p:sldId id="348" r:id="rId5"/>
    <p:sldId id="349" r:id="rId6"/>
    <p:sldId id="374" r:id="rId7"/>
    <p:sldId id="351" r:id="rId8"/>
    <p:sldId id="352" r:id="rId9"/>
    <p:sldId id="269" r:id="rId10"/>
    <p:sldId id="372" r:id="rId11"/>
    <p:sldId id="353" r:id="rId12"/>
    <p:sldId id="354" r:id="rId13"/>
    <p:sldId id="355" r:id="rId14"/>
    <p:sldId id="365" r:id="rId15"/>
    <p:sldId id="356" r:id="rId16"/>
    <p:sldId id="366" r:id="rId17"/>
    <p:sldId id="357" r:id="rId18"/>
    <p:sldId id="369" r:id="rId19"/>
    <p:sldId id="358" r:id="rId20"/>
    <p:sldId id="370" r:id="rId21"/>
    <p:sldId id="359" r:id="rId22"/>
    <p:sldId id="373" r:id="rId23"/>
    <p:sldId id="361" r:id="rId24"/>
    <p:sldId id="362" r:id="rId25"/>
    <p:sldId id="363" r:id="rId26"/>
    <p:sldId id="368" r:id="rId2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erine Anttila" initials="kantill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11A"/>
    <a:srgbClr val="0DA256"/>
    <a:srgbClr val="1DACDF"/>
    <a:srgbClr val="008000"/>
    <a:srgbClr val="009900"/>
    <a:srgbClr val="000000"/>
    <a:srgbClr val="F1A62E"/>
    <a:srgbClr val="05437C"/>
    <a:srgbClr val="0033CC"/>
    <a:srgbClr val="F53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26" autoAdjust="0"/>
    <p:restoredTop sz="84970" autoAdjust="0"/>
  </p:normalViewPr>
  <p:slideViewPr>
    <p:cSldViewPr>
      <p:cViewPr>
        <p:scale>
          <a:sx n="100" d="100"/>
          <a:sy n="100" d="100"/>
        </p:scale>
        <p:origin x="-828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12" y="64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theme" Target="../theme/theme3.xml"/><Relationship Id="rId4" Type="http://schemas.openxmlformats.org/officeDocument/2006/relationships/image" Target="../media/image6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2" descr="admo_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9944"/>
            <a:ext cx="1576534" cy="2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 descr="url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5682964" y="9172745"/>
            <a:ext cx="1175037" cy="12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7" descr="urlgry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64" y="9172745"/>
            <a:ext cx="1175037" cy="12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url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64" y="9172745"/>
            <a:ext cx="1175037" cy="12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238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2.xml"/><Relationship Id="rId4" Type="http://schemas.openxmlformats.org/officeDocument/2006/relationships/image" Target="../media/image8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urlgry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64" y="9172745"/>
            <a:ext cx="1175037" cy="12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37306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7" tIns="46474" rIns="92947" bIns="4647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0" y="3949069"/>
            <a:ext cx="6858000" cy="5038192"/>
          </a:xfrm>
          <a:prstGeom prst="rect">
            <a:avLst/>
          </a:prstGeom>
        </p:spPr>
        <p:txBody>
          <a:bodyPr vert="horz" lIns="92947" tIns="46474" rIns="92947" bIns="46474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-75958" y="-77681"/>
            <a:ext cx="6858001" cy="469260"/>
          </a:xfrm>
          <a:prstGeom prst="rect">
            <a:avLst/>
          </a:prstGeom>
          <a:noFill/>
          <a:ln>
            <a:noFill/>
          </a:ln>
          <a:extLst/>
        </p:spPr>
        <p:txBody>
          <a:bodyPr lIns="92947" tIns="46474" rIns="92947" bIns="4647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latin typeface="Calibri" pitchFamily="34" charset="0"/>
              </a:rPr>
              <a:t>Slide </a:t>
            </a:r>
            <a:fld id="{FC3B400F-2DAE-4AF0-9DFA-D527E6260AF7}" type="slidenum">
              <a:rPr lang="en-US" altLang="en-US" sz="2400" b="1" smtClean="0">
                <a:latin typeface="Calibri" pitchFamily="34" charset="0"/>
              </a:rPr>
              <a:pPr eaLnBrk="1" hangingPunct="1">
                <a:defRPr/>
              </a:pPr>
              <a:t>‹#›</a:t>
            </a:fld>
            <a:endParaRPr lang="en-US" altLang="en-US" sz="2400" b="1" smtClean="0">
              <a:latin typeface="Calibri" pitchFamily="34" charset="0"/>
            </a:endParaRPr>
          </a:p>
        </p:txBody>
      </p:sp>
      <p:pic>
        <p:nvPicPr>
          <p:cNvPr id="21510" name="Picture 22" descr="admo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9944"/>
            <a:ext cx="1576534" cy="2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 descr="url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5682964" y="9172745"/>
            <a:ext cx="1175037" cy="12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844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49367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97286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91327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91327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59592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293037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82035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12040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5468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888" y="374650"/>
            <a:ext cx="4648200" cy="3486150"/>
          </a:xfrm>
        </p:spPr>
      </p:sp>
    </p:spTree>
    <p:extLst>
      <p:ext uri="{BB962C8B-B14F-4D97-AF65-F5344CB8AC3E}">
        <p14:creationId xmlns:p14="http://schemas.microsoft.com/office/powerpoint/2010/main" val="301020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508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69907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36080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-02-no page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header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defRPr/>
            </a:pPr>
            <a:fld id="{4E9B1DC3-A0D1-4CB0-A3CD-0013F0AEAC3E}" type="slidenum">
              <a:rPr lang="en-US" altLang="en-US" sz="1200" b="1" smtClean="0">
                <a:solidFill>
                  <a:srgbClr val="000000"/>
                </a:solidFill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 eaLnBrk="1" hangingPunct="1">
              <a:defRPr/>
            </a:pPr>
            <a:endParaRPr lang="en-US" sz="1200" b="1" dirty="0" smtClean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8" name="Picture 2" descr="C:\Users\robertsju\Desktop\admo_02_4-color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409700"/>
            <a:ext cx="66849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622425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7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ts val="6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6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3434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3434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7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522287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46575" cy="522287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465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8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0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pt_header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defRPr/>
            </a:pPr>
            <a:fld id="{B9201350-A456-45E2-9EF9-6AA118A3F985}" type="slidenum">
              <a:rPr lang="en-US" altLang="en-US" sz="1200" b="1" smtClean="0">
                <a:solidFill>
                  <a:srgbClr val="000000"/>
                </a:solidFill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386263" y="6581775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fld id="{E5506266-FDDC-4496-BA21-18FB7E4105C6}" type="slidenum">
              <a:rPr lang="en-US" altLang="en-US" sz="1200" b="1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‹#›</a:t>
            </a:fld>
            <a:endParaRPr lang="en-US" altLang="en-US" sz="12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414338"/>
          </a:xfrm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8839200" cy="4724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05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_header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defRPr/>
            </a:pPr>
            <a:fld id="{4EA4DCB9-63E0-4517-8374-B3E9B36EF338}" type="slidenum">
              <a:rPr lang="en-US" altLang="en-US" sz="1200" b="1" smtClean="0">
                <a:solidFill>
                  <a:srgbClr val="000000"/>
                </a:solidFill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143500" y="28575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9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pt_header.eps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839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0" name="TextBox 5"/>
          <p:cNvSpPr txBox="1">
            <a:spLocks noChangeArrowheads="1"/>
          </p:cNvSpPr>
          <p:nvPr userDrawn="1"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defRPr/>
            </a:pPr>
            <a:fld id="{9F4C2203-F1CF-4FD9-A017-E41EC6FDD7D1}" type="slidenum">
              <a:rPr lang="en-US" altLang="en-US" sz="1200" b="1" smtClean="0">
                <a:solidFill>
                  <a:srgbClr val="000000"/>
                </a:solidFill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0" r:id="rId1"/>
    <p:sldLayoutId id="2147484876" r:id="rId2"/>
    <p:sldLayoutId id="2147484877" r:id="rId3"/>
    <p:sldLayoutId id="2147484878" r:id="rId4"/>
    <p:sldLayoutId id="2147484879" r:id="rId5"/>
    <p:sldLayoutId id="2147484881" r:id="rId6"/>
    <p:sldLayoutId id="214748488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0000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pitchFamily="34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pitchFamily="34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pitchFamily="34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pitchFamily="34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Wingdings" pitchFamily="34" charset="2"/>
        <a:buChar char="Ø"/>
        <a:defRPr sz="3200" kern="1200">
          <a:solidFill>
            <a:srgbClr val="000000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Wingdings" pitchFamily="34" charset="2"/>
        <a:buChar char="Ø"/>
        <a:defRPr sz="2800" kern="1200">
          <a:solidFill>
            <a:srgbClr val="000000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Wingdings" pitchFamily="34" charset="2"/>
        <a:buChar char="Ø"/>
        <a:defRPr sz="2400" kern="1200">
          <a:solidFill>
            <a:srgbClr val="000000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Wingdings" pitchFamily="34" charset="2"/>
        <a:buChar char="Ø"/>
        <a:defRPr sz="2000" kern="1200">
          <a:solidFill>
            <a:srgbClr val="000000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Wingdings" pitchFamily="34" charset="2"/>
        <a:buChar char="Ø"/>
        <a:defRPr sz="2000" kern="1200">
          <a:solidFill>
            <a:srgbClr val="000000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system.edu/totalrewards/reimagini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772400" cy="1622425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-84" charset="-128"/>
              </a:rPr>
              <a:t>Reimagining Our </a:t>
            </a:r>
            <a:br>
              <a:rPr lang="en-US" altLang="en-US" dirty="0" smtClean="0">
                <a:ea typeface="ヒラギノ角ゴ Pro W3" pitchFamily="-84" charset="-128"/>
              </a:rPr>
            </a:br>
            <a:r>
              <a:rPr lang="en-US" altLang="en-US" dirty="0" smtClean="0">
                <a:ea typeface="ヒラギノ角ゴ Pro W3" pitchFamily="-84" charset="-128"/>
              </a:rPr>
              <a:t>University Experience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447800" y="5029200"/>
            <a:ext cx="6400800" cy="1066800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-84" charset="-128"/>
              </a:rPr>
              <a:t>Campus 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15918" b="13605"/>
          <a:stretch/>
        </p:blipFill>
        <p:spPr>
          <a:xfrm>
            <a:off x="223934" y="1091682"/>
            <a:ext cx="8861887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00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3300" spc="-30" dirty="0" smtClean="0"/>
              <a:t>Treat benefits and pay as </a:t>
            </a:r>
            <a:br>
              <a:rPr lang="en-US" sz="3300" spc="-30" dirty="0" smtClean="0"/>
            </a:br>
            <a:r>
              <a:rPr lang="en-US" sz="3300" spc="-30" dirty="0" smtClean="0"/>
              <a:t>interrelated </a:t>
            </a:r>
            <a:r>
              <a:rPr lang="en-US" sz="3300" spc="-30" dirty="0"/>
              <a:t>p</a:t>
            </a:r>
            <a:r>
              <a:rPr lang="en-US" sz="3300" spc="-30" dirty="0" smtClean="0"/>
              <a:t>arts of overall </a:t>
            </a:r>
            <a:br>
              <a:rPr lang="en-US" sz="3300" spc="-30" dirty="0" smtClean="0"/>
            </a:br>
            <a:r>
              <a:rPr lang="en-US" sz="3300" spc="-30" dirty="0" smtClean="0"/>
              <a:t>Total Rewards strategy</a:t>
            </a:r>
            <a:endParaRPr lang="en-US" sz="3300" spc="-30" dirty="0"/>
          </a:p>
        </p:txBody>
      </p:sp>
      <p:grpSp>
        <p:nvGrpSpPr>
          <p:cNvPr id="5" name="Group 4"/>
          <p:cNvGrpSpPr/>
          <p:nvPr/>
        </p:nvGrpSpPr>
        <p:grpSpPr>
          <a:xfrm>
            <a:off x="6098943" y="151451"/>
            <a:ext cx="1248054" cy="1248054"/>
            <a:chOff x="10102372" y="4394836"/>
            <a:chExt cx="1248054" cy="1248054"/>
          </a:xfrm>
        </p:grpSpPr>
        <p:sp>
          <p:nvSpPr>
            <p:cNvPr id="6" name="Oval 5"/>
            <p:cNvSpPr/>
            <p:nvPr/>
          </p:nvSpPr>
          <p:spPr bwMode="auto">
            <a:xfrm>
              <a:off x="10102372" y="4394836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0184240" y="4476704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53501" y="4705795"/>
              <a:ext cx="1157222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Interplay </a:t>
              </a: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between </a:t>
              </a:r>
              <a:br>
                <a:rPr lang="en-US" sz="1200" b="1" dirty="0">
                  <a:solidFill>
                    <a:srgbClr val="FFFFFF"/>
                  </a:solidFill>
                  <a:latin typeface="+mj-lt"/>
                </a:rPr>
              </a:b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Pay and </a:t>
              </a: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/>
              </a:r>
              <a:br>
                <a:rPr lang="en-US" sz="1200" b="1" dirty="0" smtClean="0">
                  <a:solidFill>
                    <a:srgbClr val="FFFFFF"/>
                  </a:solidFill>
                  <a:latin typeface="+mj-lt"/>
                </a:rPr>
              </a:b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Benefits</a:t>
              </a:r>
              <a:endParaRPr lang="en-US" sz="1200" b="1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66042" y="151451"/>
            <a:ext cx="1259480" cy="1248054"/>
            <a:chOff x="13032586" y="4394836"/>
            <a:chExt cx="1259480" cy="1248054"/>
          </a:xfrm>
        </p:grpSpPr>
        <p:sp>
          <p:nvSpPr>
            <p:cNvPr id="10" name="Oval 9"/>
            <p:cNvSpPr/>
            <p:nvPr/>
          </p:nvSpPr>
          <p:spPr bwMode="auto">
            <a:xfrm>
              <a:off x="13032586" y="4394836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3114454" y="4476704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032586" y="4808830"/>
              <a:ext cx="1259480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Strategic </a:t>
              </a:r>
              <a:br>
                <a:rPr lang="en-US" sz="1200" b="1" dirty="0">
                  <a:solidFill>
                    <a:srgbClr val="FFFFFF"/>
                  </a:solidFill>
                  <a:latin typeface="+mj-lt"/>
                </a:rPr>
              </a:br>
              <a:r>
                <a:rPr lang="en-US" sz="1200" b="1" spc="-40" dirty="0">
                  <a:solidFill>
                    <a:srgbClr val="FFFFFF"/>
                  </a:solidFill>
                  <a:latin typeface="+mj-lt"/>
                </a:rPr>
                <a:t>Competitiveness</a:t>
              </a: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-1650" y="1176276"/>
            <a:ext cx="3397324" cy="195182"/>
          </a:xfrm>
          <a:custGeom>
            <a:avLst/>
            <a:gdLst>
              <a:gd name="connsiteX0" fmla="*/ 11430 w 3371850"/>
              <a:gd name="connsiteY0" fmla="*/ 182880 h 182880"/>
              <a:gd name="connsiteX1" fmla="*/ 3188970 w 3371850"/>
              <a:gd name="connsiteY1" fmla="*/ 182880 h 182880"/>
              <a:gd name="connsiteX2" fmla="*/ 3371850 w 3371850"/>
              <a:gd name="connsiteY2" fmla="*/ 0 h 182880"/>
              <a:gd name="connsiteX3" fmla="*/ 0 w 3371850"/>
              <a:gd name="connsiteY3" fmla="*/ 0 h 182880"/>
              <a:gd name="connsiteX4" fmla="*/ 11430 w 3371850"/>
              <a:gd name="connsiteY4" fmla="*/ 182880 h 182880"/>
              <a:gd name="connsiteX0" fmla="*/ 0 w 3372721"/>
              <a:gd name="connsiteY0" fmla="*/ 182880 h 182880"/>
              <a:gd name="connsiteX1" fmla="*/ 3189841 w 3372721"/>
              <a:gd name="connsiteY1" fmla="*/ 182880 h 182880"/>
              <a:gd name="connsiteX2" fmla="*/ 3372721 w 3372721"/>
              <a:gd name="connsiteY2" fmla="*/ 0 h 182880"/>
              <a:gd name="connsiteX3" fmla="*/ 871 w 3372721"/>
              <a:gd name="connsiteY3" fmla="*/ 0 h 182880"/>
              <a:gd name="connsiteX4" fmla="*/ 0 w 3372721"/>
              <a:gd name="connsiteY4" fmla="*/ 182880 h 182880"/>
              <a:gd name="connsiteX0" fmla="*/ 0 w 3372721"/>
              <a:gd name="connsiteY0" fmla="*/ 186981 h 186981"/>
              <a:gd name="connsiteX1" fmla="*/ 3189841 w 3372721"/>
              <a:gd name="connsiteY1" fmla="*/ 186981 h 186981"/>
              <a:gd name="connsiteX2" fmla="*/ 3372721 w 3372721"/>
              <a:gd name="connsiteY2" fmla="*/ 4101 h 186981"/>
              <a:gd name="connsiteX3" fmla="*/ 4971 w 3372721"/>
              <a:gd name="connsiteY3" fmla="*/ 0 h 186981"/>
              <a:gd name="connsiteX4" fmla="*/ 0 w 3372721"/>
              <a:gd name="connsiteY4" fmla="*/ 186981 h 186981"/>
              <a:gd name="connsiteX0" fmla="*/ 0 w 3389123"/>
              <a:gd name="connsiteY0" fmla="*/ 186981 h 186981"/>
              <a:gd name="connsiteX1" fmla="*/ 3189841 w 3389123"/>
              <a:gd name="connsiteY1" fmla="*/ 186981 h 186981"/>
              <a:gd name="connsiteX2" fmla="*/ 3389123 w 3389123"/>
              <a:gd name="connsiteY2" fmla="*/ 0 h 186981"/>
              <a:gd name="connsiteX3" fmla="*/ 4971 w 3389123"/>
              <a:gd name="connsiteY3" fmla="*/ 0 h 186981"/>
              <a:gd name="connsiteX4" fmla="*/ 0 w 3389123"/>
              <a:gd name="connsiteY4" fmla="*/ 186981 h 186981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8201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0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871 w 3397324"/>
              <a:gd name="connsiteY3" fmla="*/ 0 h 195182"/>
              <a:gd name="connsiteX4" fmla="*/ 0 w 3397324"/>
              <a:gd name="connsiteY4" fmla="*/ 195182 h 1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24" h="195182">
                <a:moveTo>
                  <a:pt x="0" y="195182"/>
                </a:moveTo>
                <a:lnTo>
                  <a:pt x="3189841" y="195182"/>
                </a:lnTo>
                <a:lnTo>
                  <a:pt x="3397324" y="0"/>
                </a:lnTo>
                <a:lnTo>
                  <a:pt x="871" y="0"/>
                </a:lnTo>
                <a:cubicBezTo>
                  <a:pt x="581" y="60960"/>
                  <a:pt x="290" y="134222"/>
                  <a:pt x="0" y="195182"/>
                </a:cubicBezTo>
                <a:close/>
              </a:path>
            </a:pathLst>
          </a:custGeom>
          <a:solidFill>
            <a:srgbClr val="F1A62E"/>
          </a:solidFill>
          <a:ln>
            <a:solidFill>
              <a:srgbClr val="F1A6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r"/>
            <a:r>
              <a:rPr lang="en-US" sz="1600" b="1" dirty="0" smtClean="0">
                <a:solidFill>
                  <a:srgbClr val="000000"/>
                </a:solidFill>
              </a:rPr>
              <a:t>RECOMMENDATION 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1905000"/>
            <a:ext cx="3810000" cy="762000"/>
          </a:xfrm>
          <a:prstGeom prst="roundRect">
            <a:avLst/>
          </a:prstGeom>
          <a:gradFill flip="none" rotWithShape="1">
            <a:gsLst>
              <a:gs pos="0">
                <a:srgbClr val="05437C">
                  <a:shade val="30000"/>
                  <a:satMod val="115000"/>
                </a:srgbClr>
              </a:gs>
              <a:gs pos="50000">
                <a:srgbClr val="05437C">
                  <a:shade val="67500"/>
                  <a:satMod val="115000"/>
                </a:srgbClr>
              </a:gs>
              <a:gs pos="100000">
                <a:srgbClr val="05437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DA256"/>
            </a:solidFill>
          </a:ln>
          <a:effectLst>
            <a:reflection blurRad="6350" stA="34000" endPos="3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/>
              <a:t>Challenges</a:t>
            </a:r>
          </a:p>
        </p:txBody>
      </p:sp>
      <p:sp>
        <p:nvSpPr>
          <p:cNvPr id="16" name="Oval 15"/>
          <p:cNvSpPr/>
          <p:nvPr/>
        </p:nvSpPr>
        <p:spPr>
          <a:xfrm>
            <a:off x="224425" y="1566396"/>
            <a:ext cx="968680" cy="9686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Arial Black" panose="020B0A04020102020204" pitchFamily="34" charset="0"/>
              </a:rPr>
              <a:t>!</a:t>
            </a:r>
            <a:endParaRPr lang="en-US" sz="6600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448" y="2743200"/>
            <a:ext cx="8394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-400050">
              <a:buFont typeface="Wingdings" panose="020B0603050302020204" pitchFamily="34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Pay not competitive</a:t>
            </a:r>
          </a:p>
          <a:p>
            <a:pPr marL="400050" lvl="1" indent="-400050">
              <a:buFont typeface="Wingdings" panose="020B0603050302020204" pitchFamily="34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Historically considered benefits separate from pay</a:t>
            </a:r>
          </a:p>
          <a:p>
            <a:pPr marL="400050" lvl="1" indent="-400050">
              <a:buFont typeface="Wingdings" panose="020B0603050302020204" pitchFamily="34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Benefits costs increasing substantially despite minimal changes</a:t>
            </a:r>
          </a:p>
          <a:p>
            <a:pPr marL="400050" lvl="1" indent="-400050">
              <a:buFont typeface="Wingdings" panose="020B0603050302020204" pitchFamily="34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As spend more on benefits, less available for pay</a:t>
            </a:r>
          </a:p>
        </p:txBody>
      </p:sp>
    </p:spTree>
    <p:extLst>
      <p:ext uri="{BB962C8B-B14F-4D97-AF65-F5344CB8AC3E}">
        <p14:creationId xmlns:p14="http://schemas.microsoft.com/office/powerpoint/2010/main" val="17604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5800" y="2097250"/>
            <a:ext cx="7696199" cy="3693950"/>
            <a:chOff x="1080380" y="2057400"/>
            <a:chExt cx="6996820" cy="2901072"/>
          </a:xfrm>
        </p:grpSpPr>
        <p:sp>
          <p:nvSpPr>
            <p:cNvPr id="18" name="Round Diagonal Corner Rectangle 17"/>
            <p:cNvSpPr/>
            <p:nvPr/>
          </p:nvSpPr>
          <p:spPr bwMode="auto">
            <a:xfrm>
              <a:off x="6167865" y="2057400"/>
              <a:ext cx="1909335" cy="1286449"/>
            </a:xfrm>
            <a:prstGeom prst="round2DiagRect">
              <a:avLst/>
            </a:prstGeom>
            <a:gradFill flip="none" rotWithShape="1">
              <a:gsLst>
                <a:gs pos="0">
                  <a:srgbClr val="F1A62E"/>
                </a:gs>
                <a:gs pos="40000">
                  <a:srgbClr val="05437C"/>
                </a:gs>
              </a:gsLst>
              <a:lin ang="16200000" scaled="1"/>
              <a:tileRect/>
            </a:gradFill>
            <a:ln>
              <a:noFill/>
            </a:ln>
            <a:effectLst>
              <a:glow rad="190500">
                <a:srgbClr val="B2B4B3">
                  <a:lumMod val="40000"/>
                  <a:lumOff val="60000"/>
                </a:srgbClr>
              </a:glow>
            </a:effectLst>
            <a:extLst/>
          </p:spPr>
          <p:txBody>
            <a:bodyPr wrap="square" lIns="45720" rIns="45720" anchor="ctr"/>
            <a:lstStyle/>
            <a:p>
              <a:pPr algn="ctr" eaLnBrk="1" fontAlgn="auto" hangingPunct="1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kern="0" dirty="0">
                  <a:solidFill>
                    <a:prstClr val="white"/>
                  </a:solidFill>
                  <a:latin typeface="+mj-lt"/>
                </a:rPr>
                <a:t>Include all employee perceived benefits </a:t>
              </a:r>
              <a:r>
                <a:rPr lang="en-US" sz="1600" b="1" kern="0" dirty="0" smtClean="0">
                  <a:solidFill>
                    <a:prstClr val="white"/>
                  </a:solidFill>
                  <a:latin typeface="+mj-lt"/>
                </a:rPr>
                <a:t>when communicating  </a:t>
              </a:r>
              <a:r>
                <a:rPr lang="en-US" sz="1600" b="1" kern="0" dirty="0">
                  <a:solidFill>
                    <a:prstClr val="white"/>
                  </a:solidFill>
                  <a:latin typeface="+mj-lt"/>
                </a:rPr>
                <a:t>Total Rewards</a:t>
              </a:r>
            </a:p>
          </p:txBody>
        </p:sp>
        <p:sp>
          <p:nvSpPr>
            <p:cNvPr id="19" name="Round Diagonal Corner Rectangle 18"/>
            <p:cNvSpPr/>
            <p:nvPr/>
          </p:nvSpPr>
          <p:spPr bwMode="auto">
            <a:xfrm>
              <a:off x="6167865" y="3572449"/>
              <a:ext cx="1909335" cy="1386023"/>
            </a:xfrm>
            <a:prstGeom prst="round2DiagRect">
              <a:avLst/>
            </a:prstGeom>
            <a:gradFill flip="none" rotWithShape="1">
              <a:gsLst>
                <a:gs pos="0">
                  <a:srgbClr val="F1A62E"/>
                </a:gs>
                <a:gs pos="40000">
                  <a:srgbClr val="05437C"/>
                </a:gs>
              </a:gsLst>
              <a:lin ang="16200000" scaled="1"/>
              <a:tileRect/>
            </a:gradFill>
            <a:ln>
              <a:noFill/>
            </a:ln>
            <a:effectLst>
              <a:glow rad="190500">
                <a:srgbClr val="B2B4B3">
                  <a:lumMod val="40000"/>
                  <a:lumOff val="60000"/>
                </a:srgbClr>
              </a:glow>
            </a:effectLst>
            <a:extLst/>
          </p:spPr>
          <p:txBody>
            <a:bodyPr wrap="square" lIns="45720" rIns="45720" anchor="ctr"/>
            <a:lstStyle/>
            <a:p>
              <a:pPr algn="ctr" eaLnBrk="1" fontAlgn="auto" hangingPunct="1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kern="0" dirty="0">
                  <a:solidFill>
                    <a:prstClr val="white"/>
                  </a:solidFill>
                  <a:latin typeface="+mj-lt"/>
                </a:rPr>
                <a:t>Direct any funds reallocated from benefits </a:t>
              </a:r>
              <a:br>
                <a:rPr lang="en-US" sz="1600" b="1" kern="0" dirty="0">
                  <a:solidFill>
                    <a:prstClr val="white"/>
                  </a:solidFill>
                  <a:latin typeface="+mj-lt"/>
                </a:rPr>
              </a:br>
              <a:r>
                <a:rPr lang="en-US" sz="1600" b="1" kern="0" dirty="0">
                  <a:solidFill>
                    <a:prstClr val="white"/>
                  </a:solidFill>
                  <a:latin typeface="+mj-lt"/>
                </a:rPr>
                <a:t>to pay</a:t>
              </a:r>
            </a:p>
          </p:txBody>
        </p:sp>
        <p:sp>
          <p:nvSpPr>
            <p:cNvPr id="23" name="Round Diagonal Corner Rectangle 22"/>
            <p:cNvSpPr/>
            <p:nvPr/>
          </p:nvSpPr>
          <p:spPr bwMode="auto">
            <a:xfrm>
              <a:off x="1080380" y="2057400"/>
              <a:ext cx="1909335" cy="1286449"/>
            </a:xfrm>
            <a:prstGeom prst="round2DiagRect">
              <a:avLst/>
            </a:prstGeom>
            <a:gradFill flip="none" rotWithShape="1">
              <a:gsLst>
                <a:gs pos="0">
                  <a:srgbClr val="F1A62E"/>
                </a:gs>
                <a:gs pos="40000">
                  <a:srgbClr val="05437C"/>
                </a:gs>
              </a:gsLst>
              <a:lin ang="16200000" scaled="1"/>
              <a:tileRect/>
            </a:gradFill>
            <a:ln>
              <a:noFill/>
            </a:ln>
            <a:effectLst>
              <a:glow rad="190500">
                <a:srgbClr val="B2B4B3">
                  <a:lumMod val="40000"/>
                  <a:lumOff val="60000"/>
                </a:srgbClr>
              </a:glow>
            </a:effectLst>
            <a:extLst/>
          </p:spPr>
          <p:txBody>
            <a:bodyPr wrap="square" lIns="45720" rIns="45720" anchor="ctr"/>
            <a:lstStyle/>
            <a:p>
              <a:pPr algn="ctr" eaLnBrk="1" fontAlgn="auto" hangingPunct="1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kern="0" dirty="0">
                  <a:solidFill>
                    <a:prstClr val="white"/>
                  </a:solidFill>
                  <a:latin typeface="+mj-lt"/>
                </a:rPr>
                <a:t>Identify new funding sources  and reallocate from </a:t>
              </a:r>
              <a:r>
                <a:rPr lang="en-US" sz="1600" b="1" kern="0" dirty="0" smtClean="0">
                  <a:solidFill>
                    <a:prstClr val="white"/>
                  </a:solidFill>
                  <a:latin typeface="+mj-lt"/>
                </a:rPr>
                <a:t>lower </a:t>
              </a:r>
              <a:r>
                <a:rPr lang="en-US" sz="1600" b="1" kern="0" dirty="0">
                  <a:solidFill>
                    <a:prstClr val="white"/>
                  </a:solidFill>
                  <a:latin typeface="+mj-lt"/>
                </a:rPr>
                <a:t>priorities to improve pay</a:t>
              </a:r>
            </a:p>
          </p:txBody>
        </p:sp>
        <p:sp>
          <p:nvSpPr>
            <p:cNvPr id="24" name="Round Diagonal Corner Rectangle 23"/>
            <p:cNvSpPr/>
            <p:nvPr/>
          </p:nvSpPr>
          <p:spPr bwMode="auto">
            <a:xfrm>
              <a:off x="1108337" y="3572449"/>
              <a:ext cx="1909335" cy="1386023"/>
            </a:xfrm>
            <a:prstGeom prst="round2DiagRect">
              <a:avLst/>
            </a:prstGeom>
            <a:gradFill flip="none" rotWithShape="1">
              <a:gsLst>
                <a:gs pos="0">
                  <a:srgbClr val="F1A62E"/>
                </a:gs>
                <a:gs pos="40000">
                  <a:srgbClr val="05437C"/>
                </a:gs>
              </a:gsLst>
              <a:lin ang="16200000" scaled="1"/>
              <a:tileRect/>
            </a:gradFill>
            <a:ln>
              <a:noFill/>
            </a:ln>
            <a:effectLst>
              <a:glow rad="190500">
                <a:srgbClr val="B2B4B3">
                  <a:lumMod val="40000"/>
                  <a:lumOff val="60000"/>
                </a:srgbClr>
              </a:glow>
            </a:effectLst>
            <a:extLst/>
          </p:spPr>
          <p:txBody>
            <a:bodyPr wrap="square" lIns="45720" rIns="45720" anchor="ctr"/>
            <a:lstStyle/>
            <a:p>
              <a:pPr algn="ctr" eaLnBrk="1" fontAlgn="auto" hangingPunct="1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kern="0" dirty="0">
                  <a:solidFill>
                    <a:prstClr val="white"/>
                  </a:solidFill>
                  <a:latin typeface="+mj-lt"/>
                </a:rPr>
                <a:t>Update traditional practices and committees</a:t>
              </a:r>
            </a:p>
          </p:txBody>
        </p:sp>
        <p:sp>
          <p:nvSpPr>
            <p:cNvPr id="12" name="Right Arrow 11"/>
            <p:cNvSpPr/>
            <p:nvPr/>
          </p:nvSpPr>
          <p:spPr bwMode="auto">
            <a:xfrm rot="1252991" flipV="1">
              <a:off x="5266540" y="3615909"/>
              <a:ext cx="1048886" cy="320955"/>
            </a:xfrm>
            <a:prstGeom prst="rightArrow">
              <a:avLst/>
            </a:prstGeom>
            <a:gradFill flip="none" rotWithShape="1">
              <a:gsLst>
                <a:gs pos="0">
                  <a:srgbClr val="C9CAC8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  <a:ln w="6350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 rot="20347009">
              <a:off x="5266540" y="3022021"/>
              <a:ext cx="1048886" cy="320955"/>
            </a:xfrm>
            <a:prstGeom prst="rightArrow">
              <a:avLst/>
            </a:prstGeom>
            <a:gradFill flip="none" rotWithShape="1">
              <a:gsLst>
                <a:gs pos="0">
                  <a:srgbClr val="C9CAC8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  <a:ln w="6350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 flipH="1">
              <a:off x="2832980" y="3022021"/>
              <a:ext cx="1095121" cy="914843"/>
              <a:chOff x="-286616" y="3317277"/>
              <a:chExt cx="1299998" cy="1085994"/>
            </a:xfrm>
          </p:grpSpPr>
          <p:sp>
            <p:nvSpPr>
              <p:cNvPr id="21" name="Right Arrow 20"/>
              <p:cNvSpPr/>
              <p:nvPr/>
            </p:nvSpPr>
            <p:spPr bwMode="auto">
              <a:xfrm rot="1252991" flipV="1">
                <a:off x="-231732" y="4022271"/>
                <a:ext cx="1245114" cy="381000"/>
              </a:xfrm>
              <a:prstGeom prst="rightArrow">
                <a:avLst/>
              </a:prstGeom>
              <a:gradFill flip="none" rotWithShape="1">
                <a:gsLst>
                  <a:gs pos="0">
                    <a:srgbClr val="C9CAC8"/>
                  </a:gs>
                  <a:gs pos="100000">
                    <a:sysClr val="window" lastClr="FFFFFF"/>
                  </a:gs>
                </a:gsLst>
                <a:lin ang="10800000" scaled="1"/>
                <a:tileRect/>
              </a:gradFill>
              <a:ln w="6350"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" name="Right Arrow 21"/>
              <p:cNvSpPr/>
              <p:nvPr/>
            </p:nvSpPr>
            <p:spPr bwMode="auto">
              <a:xfrm rot="20347009">
                <a:off x="-286616" y="3317277"/>
                <a:ext cx="1245114" cy="381000"/>
              </a:xfrm>
              <a:prstGeom prst="rightArrow">
                <a:avLst/>
              </a:prstGeom>
              <a:gradFill flip="none" rotWithShape="1">
                <a:gsLst>
                  <a:gs pos="0">
                    <a:srgbClr val="C9CAC8"/>
                  </a:gs>
                  <a:gs pos="100000">
                    <a:sysClr val="window" lastClr="FFFFFF"/>
                  </a:gs>
                </a:gsLst>
                <a:lin ang="10800000" scaled="1"/>
                <a:tileRect/>
              </a:gradFill>
              <a:ln w="6350"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3374912" y="3053995"/>
              <a:ext cx="2439258" cy="930770"/>
            </a:xfrm>
            <a:prstGeom prst="round2DiagRect">
              <a:avLst/>
            </a:prstGeom>
            <a:gradFill flip="none" rotWithShape="1">
              <a:gsLst>
                <a:gs pos="0">
                  <a:srgbClr val="F1A62E"/>
                </a:gs>
                <a:gs pos="40000">
                  <a:srgbClr val="E6111A"/>
                </a:gs>
              </a:gsLst>
              <a:lin ang="16200000" scaled="1"/>
              <a:tileRect/>
            </a:gradFill>
            <a:ln>
              <a:noFill/>
            </a:ln>
            <a:effectLst>
              <a:glow rad="190500">
                <a:srgbClr val="B2B4B3">
                  <a:lumMod val="40000"/>
                  <a:lumOff val="60000"/>
                </a:srgbClr>
              </a:glow>
            </a:effectLst>
            <a:extLst/>
          </p:spPr>
          <p:txBody>
            <a:bodyPr wrap="square" lIns="45720" rIns="45720" bIns="0" anchor="ctr"/>
            <a:lstStyle>
              <a:defPPr>
                <a:defRPr lang="en-US"/>
              </a:defPPr>
              <a:lvl1pPr algn="ctr" eaLnBrk="1" fontAlgn="auto" hangingPunct="1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defRPr sz="2000" b="1" kern="0">
                  <a:solidFill>
                    <a:prstClr val="white"/>
                  </a:solidFill>
                  <a:latin typeface="+mj-lt"/>
                </a:defRPr>
              </a:lvl1pPr>
            </a:lstStyle>
            <a:p>
              <a:r>
                <a:rPr lang="en-US" dirty="0" smtClean="0"/>
                <a:t>Total Rewards Strategy</a:t>
              </a:r>
              <a:endParaRPr lang="en-US" dirty="0"/>
            </a:p>
          </p:txBody>
        </p:sp>
      </p:grpSp>
      <p:sp>
        <p:nvSpPr>
          <p:cNvPr id="68" name="Freeform 67"/>
          <p:cNvSpPr/>
          <p:nvPr/>
        </p:nvSpPr>
        <p:spPr>
          <a:xfrm>
            <a:off x="-1650" y="1176276"/>
            <a:ext cx="3397324" cy="195182"/>
          </a:xfrm>
          <a:custGeom>
            <a:avLst/>
            <a:gdLst>
              <a:gd name="connsiteX0" fmla="*/ 11430 w 3371850"/>
              <a:gd name="connsiteY0" fmla="*/ 182880 h 182880"/>
              <a:gd name="connsiteX1" fmla="*/ 3188970 w 3371850"/>
              <a:gd name="connsiteY1" fmla="*/ 182880 h 182880"/>
              <a:gd name="connsiteX2" fmla="*/ 3371850 w 3371850"/>
              <a:gd name="connsiteY2" fmla="*/ 0 h 182880"/>
              <a:gd name="connsiteX3" fmla="*/ 0 w 3371850"/>
              <a:gd name="connsiteY3" fmla="*/ 0 h 182880"/>
              <a:gd name="connsiteX4" fmla="*/ 11430 w 3371850"/>
              <a:gd name="connsiteY4" fmla="*/ 182880 h 182880"/>
              <a:gd name="connsiteX0" fmla="*/ 0 w 3372721"/>
              <a:gd name="connsiteY0" fmla="*/ 182880 h 182880"/>
              <a:gd name="connsiteX1" fmla="*/ 3189841 w 3372721"/>
              <a:gd name="connsiteY1" fmla="*/ 182880 h 182880"/>
              <a:gd name="connsiteX2" fmla="*/ 3372721 w 3372721"/>
              <a:gd name="connsiteY2" fmla="*/ 0 h 182880"/>
              <a:gd name="connsiteX3" fmla="*/ 871 w 3372721"/>
              <a:gd name="connsiteY3" fmla="*/ 0 h 182880"/>
              <a:gd name="connsiteX4" fmla="*/ 0 w 3372721"/>
              <a:gd name="connsiteY4" fmla="*/ 182880 h 182880"/>
              <a:gd name="connsiteX0" fmla="*/ 0 w 3372721"/>
              <a:gd name="connsiteY0" fmla="*/ 186981 h 186981"/>
              <a:gd name="connsiteX1" fmla="*/ 3189841 w 3372721"/>
              <a:gd name="connsiteY1" fmla="*/ 186981 h 186981"/>
              <a:gd name="connsiteX2" fmla="*/ 3372721 w 3372721"/>
              <a:gd name="connsiteY2" fmla="*/ 4101 h 186981"/>
              <a:gd name="connsiteX3" fmla="*/ 4971 w 3372721"/>
              <a:gd name="connsiteY3" fmla="*/ 0 h 186981"/>
              <a:gd name="connsiteX4" fmla="*/ 0 w 3372721"/>
              <a:gd name="connsiteY4" fmla="*/ 186981 h 186981"/>
              <a:gd name="connsiteX0" fmla="*/ 0 w 3389123"/>
              <a:gd name="connsiteY0" fmla="*/ 186981 h 186981"/>
              <a:gd name="connsiteX1" fmla="*/ 3189841 w 3389123"/>
              <a:gd name="connsiteY1" fmla="*/ 186981 h 186981"/>
              <a:gd name="connsiteX2" fmla="*/ 3389123 w 3389123"/>
              <a:gd name="connsiteY2" fmla="*/ 0 h 186981"/>
              <a:gd name="connsiteX3" fmla="*/ 4971 w 3389123"/>
              <a:gd name="connsiteY3" fmla="*/ 0 h 186981"/>
              <a:gd name="connsiteX4" fmla="*/ 0 w 3389123"/>
              <a:gd name="connsiteY4" fmla="*/ 186981 h 186981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8201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0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871 w 3397324"/>
              <a:gd name="connsiteY3" fmla="*/ 0 h 195182"/>
              <a:gd name="connsiteX4" fmla="*/ 0 w 3397324"/>
              <a:gd name="connsiteY4" fmla="*/ 195182 h 1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24" h="195182">
                <a:moveTo>
                  <a:pt x="0" y="195182"/>
                </a:moveTo>
                <a:lnTo>
                  <a:pt x="3189841" y="195182"/>
                </a:lnTo>
                <a:lnTo>
                  <a:pt x="3397324" y="0"/>
                </a:lnTo>
                <a:lnTo>
                  <a:pt x="871" y="0"/>
                </a:lnTo>
                <a:cubicBezTo>
                  <a:pt x="581" y="60960"/>
                  <a:pt x="290" y="134222"/>
                  <a:pt x="0" y="195182"/>
                </a:cubicBezTo>
                <a:close/>
              </a:path>
            </a:pathLst>
          </a:custGeom>
          <a:solidFill>
            <a:srgbClr val="F1A62E"/>
          </a:solidFill>
          <a:ln>
            <a:solidFill>
              <a:srgbClr val="F1A6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r"/>
            <a:r>
              <a:rPr lang="en-US" sz="1600" b="1" dirty="0" smtClean="0">
                <a:solidFill>
                  <a:srgbClr val="000000"/>
                </a:solidFill>
              </a:rPr>
              <a:t>RECOMMENDATION 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-25104" y="43512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00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3300" spc="-30" dirty="0" smtClean="0"/>
              <a:t>Treat benefits and pay as </a:t>
            </a:r>
            <a:br>
              <a:rPr lang="en-US" sz="3300" spc="-30" dirty="0" smtClean="0"/>
            </a:br>
            <a:r>
              <a:rPr lang="en-US" sz="3300" spc="-30" dirty="0" smtClean="0"/>
              <a:t>interrelated </a:t>
            </a:r>
            <a:r>
              <a:rPr lang="en-US" sz="3300" spc="-30" dirty="0"/>
              <a:t>p</a:t>
            </a:r>
            <a:r>
              <a:rPr lang="en-US" sz="3300" spc="-30" dirty="0" smtClean="0"/>
              <a:t>arts of overall </a:t>
            </a:r>
            <a:br>
              <a:rPr lang="en-US" sz="3300" spc="-30" dirty="0" smtClean="0"/>
            </a:br>
            <a:r>
              <a:rPr lang="en-US" sz="3300" spc="-30" dirty="0" smtClean="0"/>
              <a:t>Total Rewards strategy</a:t>
            </a:r>
            <a:endParaRPr lang="en-US" sz="3300" spc="-3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098943" y="151451"/>
            <a:ext cx="1248054" cy="1248054"/>
            <a:chOff x="10102372" y="4394836"/>
            <a:chExt cx="1248054" cy="1248054"/>
          </a:xfrm>
        </p:grpSpPr>
        <p:sp>
          <p:nvSpPr>
            <p:cNvPr id="26" name="Oval 25"/>
            <p:cNvSpPr/>
            <p:nvPr/>
          </p:nvSpPr>
          <p:spPr bwMode="auto">
            <a:xfrm>
              <a:off x="10102372" y="4394836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0184240" y="4476704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153501" y="4705795"/>
              <a:ext cx="1157222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Interplay </a:t>
              </a: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between </a:t>
              </a:r>
              <a:br>
                <a:rPr lang="en-US" sz="1200" b="1" dirty="0">
                  <a:solidFill>
                    <a:srgbClr val="FFFFFF"/>
                  </a:solidFill>
                  <a:latin typeface="+mj-lt"/>
                </a:rPr>
              </a:b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Pay and </a:t>
              </a: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/>
              </a:r>
              <a:br>
                <a:rPr lang="en-US" sz="1200" b="1" dirty="0" smtClean="0">
                  <a:solidFill>
                    <a:srgbClr val="FFFFFF"/>
                  </a:solidFill>
                  <a:latin typeface="+mj-lt"/>
                </a:rPr>
              </a:b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Benefits</a:t>
              </a:r>
              <a:endParaRPr lang="en-US" sz="1200" b="1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566042" y="151451"/>
            <a:ext cx="1259480" cy="1248054"/>
            <a:chOff x="13032586" y="4394836"/>
            <a:chExt cx="1259480" cy="1248054"/>
          </a:xfrm>
        </p:grpSpPr>
        <p:sp>
          <p:nvSpPr>
            <p:cNvPr id="30" name="Oval 29"/>
            <p:cNvSpPr/>
            <p:nvPr/>
          </p:nvSpPr>
          <p:spPr bwMode="auto">
            <a:xfrm>
              <a:off x="13032586" y="4394836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13114454" y="4476704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032586" y="4808830"/>
              <a:ext cx="1259480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Strategic </a:t>
              </a:r>
              <a:br>
                <a:rPr lang="en-US" sz="1200" b="1" dirty="0">
                  <a:solidFill>
                    <a:srgbClr val="FFFFFF"/>
                  </a:solidFill>
                  <a:latin typeface="+mj-lt"/>
                </a:rPr>
              </a:br>
              <a:r>
                <a:rPr lang="en-US" sz="1200" b="1" spc="-40" dirty="0">
                  <a:solidFill>
                    <a:srgbClr val="FFFFFF"/>
                  </a:solidFill>
                  <a:latin typeface="+mj-lt"/>
                </a:rPr>
                <a:t>Competitiveness</a:t>
              </a: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5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itchFamily="-84" charset="-128"/>
              </a:rPr>
              <a:t>Establish </a:t>
            </a:r>
            <a:r>
              <a:rPr lang="en-US" altLang="en-US" dirty="0" smtClean="0">
                <a:ea typeface="ヒラギノ角ゴ Pro W3" pitchFamily="-84" charset="-128"/>
              </a:rPr>
              <a:t>a benefits rate cap</a:t>
            </a:r>
            <a:endParaRPr lang="en-US" altLang="en-US" dirty="0">
              <a:ea typeface="ヒラギノ角ゴ Pro W3" pitchFamily="-84" charset="-128"/>
            </a:endParaRPr>
          </a:p>
        </p:txBody>
      </p:sp>
      <p:sp>
        <p:nvSpPr>
          <p:cNvPr id="14336" name="Content Placeholder 14335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990600"/>
          </a:xfrm>
        </p:spPr>
        <p:txBody>
          <a:bodyPr/>
          <a:lstStyle/>
          <a:p>
            <a:r>
              <a:rPr lang="en-US" sz="2000" dirty="0" smtClean="0"/>
              <a:t>Set cap </a:t>
            </a:r>
            <a:r>
              <a:rPr lang="en-US" sz="2000" dirty="0"/>
              <a:t>as a </a:t>
            </a:r>
            <a:r>
              <a:rPr lang="en-US" sz="2000" dirty="0" smtClean="0"/>
              <a:t>% </a:t>
            </a:r>
            <a:r>
              <a:rPr lang="en-US" sz="2000" dirty="0"/>
              <a:t>of pay </a:t>
            </a:r>
            <a:r>
              <a:rPr lang="en-US" sz="2000" dirty="0" smtClean="0"/>
              <a:t>to ensure the appropriate balance between benefits and pay</a:t>
            </a:r>
            <a:endParaRPr lang="en-US" sz="2000" dirty="0"/>
          </a:p>
          <a:p>
            <a:r>
              <a:rPr lang="en-US" sz="2000" dirty="0" smtClean="0"/>
              <a:t>Benchmark benefit offerings, plan designs and pay on </a:t>
            </a:r>
            <a:r>
              <a:rPr lang="en-US" sz="2000" dirty="0"/>
              <a:t>a systematic </a:t>
            </a:r>
            <a:r>
              <a:rPr lang="en-US" sz="2000" dirty="0" smtClean="0"/>
              <a:t>basis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0" name="Freeform 69"/>
          <p:cNvSpPr/>
          <p:nvPr/>
        </p:nvSpPr>
        <p:spPr>
          <a:xfrm>
            <a:off x="-1650" y="1176276"/>
            <a:ext cx="3397324" cy="195182"/>
          </a:xfrm>
          <a:custGeom>
            <a:avLst/>
            <a:gdLst>
              <a:gd name="connsiteX0" fmla="*/ 11430 w 3371850"/>
              <a:gd name="connsiteY0" fmla="*/ 182880 h 182880"/>
              <a:gd name="connsiteX1" fmla="*/ 3188970 w 3371850"/>
              <a:gd name="connsiteY1" fmla="*/ 182880 h 182880"/>
              <a:gd name="connsiteX2" fmla="*/ 3371850 w 3371850"/>
              <a:gd name="connsiteY2" fmla="*/ 0 h 182880"/>
              <a:gd name="connsiteX3" fmla="*/ 0 w 3371850"/>
              <a:gd name="connsiteY3" fmla="*/ 0 h 182880"/>
              <a:gd name="connsiteX4" fmla="*/ 11430 w 3371850"/>
              <a:gd name="connsiteY4" fmla="*/ 182880 h 182880"/>
              <a:gd name="connsiteX0" fmla="*/ 0 w 3372721"/>
              <a:gd name="connsiteY0" fmla="*/ 182880 h 182880"/>
              <a:gd name="connsiteX1" fmla="*/ 3189841 w 3372721"/>
              <a:gd name="connsiteY1" fmla="*/ 182880 h 182880"/>
              <a:gd name="connsiteX2" fmla="*/ 3372721 w 3372721"/>
              <a:gd name="connsiteY2" fmla="*/ 0 h 182880"/>
              <a:gd name="connsiteX3" fmla="*/ 871 w 3372721"/>
              <a:gd name="connsiteY3" fmla="*/ 0 h 182880"/>
              <a:gd name="connsiteX4" fmla="*/ 0 w 3372721"/>
              <a:gd name="connsiteY4" fmla="*/ 182880 h 182880"/>
              <a:gd name="connsiteX0" fmla="*/ 0 w 3372721"/>
              <a:gd name="connsiteY0" fmla="*/ 186981 h 186981"/>
              <a:gd name="connsiteX1" fmla="*/ 3189841 w 3372721"/>
              <a:gd name="connsiteY1" fmla="*/ 186981 h 186981"/>
              <a:gd name="connsiteX2" fmla="*/ 3372721 w 3372721"/>
              <a:gd name="connsiteY2" fmla="*/ 4101 h 186981"/>
              <a:gd name="connsiteX3" fmla="*/ 4971 w 3372721"/>
              <a:gd name="connsiteY3" fmla="*/ 0 h 186981"/>
              <a:gd name="connsiteX4" fmla="*/ 0 w 3372721"/>
              <a:gd name="connsiteY4" fmla="*/ 186981 h 186981"/>
              <a:gd name="connsiteX0" fmla="*/ 0 w 3389123"/>
              <a:gd name="connsiteY0" fmla="*/ 186981 h 186981"/>
              <a:gd name="connsiteX1" fmla="*/ 3189841 w 3389123"/>
              <a:gd name="connsiteY1" fmla="*/ 186981 h 186981"/>
              <a:gd name="connsiteX2" fmla="*/ 3389123 w 3389123"/>
              <a:gd name="connsiteY2" fmla="*/ 0 h 186981"/>
              <a:gd name="connsiteX3" fmla="*/ 4971 w 3389123"/>
              <a:gd name="connsiteY3" fmla="*/ 0 h 186981"/>
              <a:gd name="connsiteX4" fmla="*/ 0 w 3389123"/>
              <a:gd name="connsiteY4" fmla="*/ 186981 h 186981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8201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0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871 w 3397324"/>
              <a:gd name="connsiteY3" fmla="*/ 0 h 195182"/>
              <a:gd name="connsiteX4" fmla="*/ 0 w 3397324"/>
              <a:gd name="connsiteY4" fmla="*/ 195182 h 1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24" h="195182">
                <a:moveTo>
                  <a:pt x="0" y="195182"/>
                </a:moveTo>
                <a:lnTo>
                  <a:pt x="3189841" y="195182"/>
                </a:lnTo>
                <a:lnTo>
                  <a:pt x="3397324" y="0"/>
                </a:lnTo>
                <a:lnTo>
                  <a:pt x="871" y="0"/>
                </a:lnTo>
                <a:cubicBezTo>
                  <a:pt x="581" y="60960"/>
                  <a:pt x="290" y="134222"/>
                  <a:pt x="0" y="195182"/>
                </a:cubicBezTo>
                <a:close/>
              </a:path>
            </a:pathLst>
          </a:custGeom>
          <a:solidFill>
            <a:srgbClr val="F1A62E"/>
          </a:solidFill>
          <a:ln>
            <a:solidFill>
              <a:srgbClr val="F1A6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r"/>
            <a:r>
              <a:rPr lang="en-US" sz="1600" b="1" dirty="0" smtClean="0">
                <a:solidFill>
                  <a:srgbClr val="000000"/>
                </a:solidFill>
              </a:rPr>
              <a:t>RECOMMENDATION 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77" y="2743200"/>
            <a:ext cx="5702794" cy="354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96000" y="152400"/>
            <a:ext cx="1248054" cy="1248054"/>
            <a:chOff x="12300033" y="2079849"/>
            <a:chExt cx="1248054" cy="1248054"/>
          </a:xfrm>
        </p:grpSpPr>
        <p:sp>
          <p:nvSpPr>
            <p:cNvPr id="8" name="Oval 7"/>
            <p:cNvSpPr/>
            <p:nvPr/>
          </p:nvSpPr>
          <p:spPr bwMode="auto">
            <a:xfrm>
              <a:off x="12300033" y="2079849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2381900" y="2161717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347658" y="2500200"/>
              <a:ext cx="1150777" cy="35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Shared</a:t>
              </a:r>
            </a:p>
            <a:p>
              <a:pPr lvl="0" algn="ctr">
                <a:lnSpc>
                  <a:spcPct val="700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Responsibility</a:t>
              </a:r>
              <a:endParaRPr lang="en-US" sz="1200" b="1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68562" y="157722"/>
            <a:ext cx="1248054" cy="1248054"/>
            <a:chOff x="13158318" y="3060928"/>
            <a:chExt cx="1248054" cy="1248054"/>
          </a:xfrm>
        </p:grpSpPr>
        <p:sp>
          <p:nvSpPr>
            <p:cNvPr id="12" name="Oval 11"/>
            <p:cNvSpPr/>
            <p:nvPr/>
          </p:nvSpPr>
          <p:spPr bwMode="auto">
            <a:xfrm>
              <a:off x="13158318" y="3060928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3240186" y="3142796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249150" y="3463471"/>
              <a:ext cx="1059945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Efficiency/ </a:t>
              </a: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Sustainability</a:t>
              </a:r>
            </a:p>
          </p:txBody>
        </p:sp>
      </p:grpSp>
      <p:sp>
        <p:nvSpPr>
          <p:cNvPr id="3" name="Right Arrow 2"/>
          <p:cNvSpPr/>
          <p:nvPr/>
        </p:nvSpPr>
        <p:spPr>
          <a:xfrm flipH="1">
            <a:off x="5153642" y="3463332"/>
            <a:ext cx="2468830" cy="42286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1577283"/>
            <a:ext cx="4088363" cy="451871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-871" y="1176276"/>
            <a:ext cx="3397324" cy="195182"/>
          </a:xfrm>
          <a:custGeom>
            <a:avLst/>
            <a:gdLst>
              <a:gd name="connsiteX0" fmla="*/ 11430 w 3371850"/>
              <a:gd name="connsiteY0" fmla="*/ 182880 h 182880"/>
              <a:gd name="connsiteX1" fmla="*/ 3188970 w 3371850"/>
              <a:gd name="connsiteY1" fmla="*/ 182880 h 182880"/>
              <a:gd name="connsiteX2" fmla="*/ 3371850 w 3371850"/>
              <a:gd name="connsiteY2" fmla="*/ 0 h 182880"/>
              <a:gd name="connsiteX3" fmla="*/ 0 w 3371850"/>
              <a:gd name="connsiteY3" fmla="*/ 0 h 182880"/>
              <a:gd name="connsiteX4" fmla="*/ 11430 w 3371850"/>
              <a:gd name="connsiteY4" fmla="*/ 182880 h 182880"/>
              <a:gd name="connsiteX0" fmla="*/ 0 w 3372721"/>
              <a:gd name="connsiteY0" fmla="*/ 182880 h 182880"/>
              <a:gd name="connsiteX1" fmla="*/ 3189841 w 3372721"/>
              <a:gd name="connsiteY1" fmla="*/ 182880 h 182880"/>
              <a:gd name="connsiteX2" fmla="*/ 3372721 w 3372721"/>
              <a:gd name="connsiteY2" fmla="*/ 0 h 182880"/>
              <a:gd name="connsiteX3" fmla="*/ 871 w 3372721"/>
              <a:gd name="connsiteY3" fmla="*/ 0 h 182880"/>
              <a:gd name="connsiteX4" fmla="*/ 0 w 3372721"/>
              <a:gd name="connsiteY4" fmla="*/ 182880 h 182880"/>
              <a:gd name="connsiteX0" fmla="*/ 0 w 3372721"/>
              <a:gd name="connsiteY0" fmla="*/ 186981 h 186981"/>
              <a:gd name="connsiteX1" fmla="*/ 3189841 w 3372721"/>
              <a:gd name="connsiteY1" fmla="*/ 186981 h 186981"/>
              <a:gd name="connsiteX2" fmla="*/ 3372721 w 3372721"/>
              <a:gd name="connsiteY2" fmla="*/ 4101 h 186981"/>
              <a:gd name="connsiteX3" fmla="*/ 4971 w 3372721"/>
              <a:gd name="connsiteY3" fmla="*/ 0 h 186981"/>
              <a:gd name="connsiteX4" fmla="*/ 0 w 3372721"/>
              <a:gd name="connsiteY4" fmla="*/ 186981 h 186981"/>
              <a:gd name="connsiteX0" fmla="*/ 0 w 3389123"/>
              <a:gd name="connsiteY0" fmla="*/ 186981 h 186981"/>
              <a:gd name="connsiteX1" fmla="*/ 3189841 w 3389123"/>
              <a:gd name="connsiteY1" fmla="*/ 186981 h 186981"/>
              <a:gd name="connsiteX2" fmla="*/ 3389123 w 3389123"/>
              <a:gd name="connsiteY2" fmla="*/ 0 h 186981"/>
              <a:gd name="connsiteX3" fmla="*/ 4971 w 3389123"/>
              <a:gd name="connsiteY3" fmla="*/ 0 h 186981"/>
              <a:gd name="connsiteX4" fmla="*/ 0 w 3389123"/>
              <a:gd name="connsiteY4" fmla="*/ 186981 h 186981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8201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0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871 w 3397324"/>
              <a:gd name="connsiteY3" fmla="*/ 0 h 195182"/>
              <a:gd name="connsiteX4" fmla="*/ 0 w 3397324"/>
              <a:gd name="connsiteY4" fmla="*/ 195182 h 1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24" h="195182">
                <a:moveTo>
                  <a:pt x="0" y="195182"/>
                </a:moveTo>
                <a:lnTo>
                  <a:pt x="3189841" y="195182"/>
                </a:lnTo>
                <a:lnTo>
                  <a:pt x="3397324" y="0"/>
                </a:lnTo>
                <a:lnTo>
                  <a:pt x="871" y="0"/>
                </a:lnTo>
                <a:cubicBezTo>
                  <a:pt x="581" y="60960"/>
                  <a:pt x="290" y="134222"/>
                  <a:pt x="0" y="195182"/>
                </a:cubicBezTo>
                <a:close/>
              </a:path>
            </a:pathLst>
          </a:custGeom>
          <a:solidFill>
            <a:srgbClr val="F1A62E"/>
          </a:solidFill>
          <a:ln>
            <a:solidFill>
              <a:srgbClr val="F1A6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r"/>
            <a:r>
              <a:rPr lang="en-US" sz="1600" b="1" dirty="0">
                <a:solidFill>
                  <a:srgbClr val="000000"/>
                </a:solidFill>
              </a:rPr>
              <a:t>RECOMMENDATION 3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300" spc="-30" dirty="0"/>
              <a:t>Increase f</a:t>
            </a:r>
            <a:r>
              <a:rPr lang="en-US" sz="3300" spc="-30" dirty="0" smtClean="0"/>
              <a:t>lexibility </a:t>
            </a:r>
            <a:r>
              <a:rPr lang="en-US" sz="3300" spc="-30" dirty="0"/>
              <a:t>w</a:t>
            </a:r>
            <a:r>
              <a:rPr lang="en-US" sz="3300" spc="-30" dirty="0" smtClean="0"/>
              <a:t>ithin Total </a:t>
            </a:r>
            <a:br>
              <a:rPr lang="en-US" sz="3300" spc="-30" dirty="0" smtClean="0"/>
            </a:br>
            <a:r>
              <a:rPr lang="en-US" sz="3300" spc="-30" dirty="0" smtClean="0"/>
              <a:t>Rewards </a:t>
            </a:r>
            <a:r>
              <a:rPr lang="en-US" sz="3300" spc="-30" dirty="0"/>
              <a:t>p</a:t>
            </a:r>
            <a:r>
              <a:rPr lang="en-US" sz="3300" spc="-30" dirty="0" smtClean="0"/>
              <a:t>rograms</a:t>
            </a:r>
            <a:endParaRPr lang="en-US" altLang="en-US" sz="3300" spc="-30" dirty="0"/>
          </a:p>
        </p:txBody>
      </p:sp>
      <p:grpSp>
        <p:nvGrpSpPr>
          <p:cNvPr id="8" name="Group 7"/>
          <p:cNvGrpSpPr/>
          <p:nvPr/>
        </p:nvGrpSpPr>
        <p:grpSpPr>
          <a:xfrm>
            <a:off x="6096000" y="151451"/>
            <a:ext cx="1259480" cy="1248054"/>
            <a:chOff x="13032586" y="4394836"/>
            <a:chExt cx="1259480" cy="1248054"/>
          </a:xfrm>
        </p:grpSpPr>
        <p:sp>
          <p:nvSpPr>
            <p:cNvPr id="9" name="Oval 8"/>
            <p:cNvSpPr/>
            <p:nvPr/>
          </p:nvSpPr>
          <p:spPr bwMode="auto">
            <a:xfrm>
              <a:off x="13032586" y="4394836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3114454" y="4476704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032586" y="4808830"/>
              <a:ext cx="1259480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Strategic </a:t>
              </a:r>
              <a:br>
                <a:rPr lang="en-US" sz="1200" b="1" dirty="0">
                  <a:solidFill>
                    <a:srgbClr val="FFFFFF"/>
                  </a:solidFill>
                  <a:latin typeface="+mj-lt"/>
                </a:rPr>
              </a:br>
              <a:r>
                <a:rPr lang="en-US" sz="1200" b="1" spc="-40" dirty="0">
                  <a:solidFill>
                    <a:srgbClr val="FFFFFF"/>
                  </a:solidFill>
                  <a:latin typeface="+mj-lt"/>
                </a:rPr>
                <a:t>Competitiveness</a:t>
              </a: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57928" y="156337"/>
            <a:ext cx="1248054" cy="1248054"/>
            <a:chOff x="10699268" y="2079849"/>
            <a:chExt cx="1248054" cy="1248054"/>
          </a:xfrm>
        </p:grpSpPr>
        <p:sp>
          <p:nvSpPr>
            <p:cNvPr id="13" name="Oval 12"/>
            <p:cNvSpPr/>
            <p:nvPr/>
          </p:nvSpPr>
          <p:spPr bwMode="auto">
            <a:xfrm>
              <a:off x="10699268" y="2079849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0781135" y="2161717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Flexibility </a:t>
              </a:r>
              <a:br>
                <a:rPr lang="en-US" sz="1200" b="1" dirty="0">
                  <a:solidFill>
                    <a:srgbClr val="FFFFFF"/>
                  </a:solidFill>
                  <a:latin typeface="+mj-lt"/>
                </a:rPr>
              </a:b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to Address Diverse Needs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026090" cy="2362200"/>
          </a:xfrm>
        </p:spPr>
        <p:txBody>
          <a:bodyPr/>
          <a:lstStyle/>
          <a:p>
            <a:pPr marL="0" lvl="0" indent="0">
              <a:buNone/>
            </a:pPr>
            <a:r>
              <a:rPr lang="en-US" b="1" spc="-40" dirty="0" smtClean="0"/>
              <a:t>Flexibility for </a:t>
            </a:r>
            <a:r>
              <a:rPr lang="en-US" b="1" i="1" spc="-40" dirty="0" smtClean="0"/>
              <a:t>Individuals</a:t>
            </a:r>
          </a:p>
          <a:p>
            <a:pPr lvl="0"/>
            <a:r>
              <a:rPr lang="en-US" sz="2600" dirty="0" smtClean="0"/>
              <a:t>Recognize our population is increasingly diverse; what is valued differs among workforce segments and life cycles</a:t>
            </a:r>
          </a:p>
          <a:p>
            <a:pPr lvl="0"/>
            <a:r>
              <a:rPr lang="en-US" sz="2600" dirty="0" smtClean="0"/>
              <a:t>Revise “one size fits all” approach to benefits</a:t>
            </a:r>
          </a:p>
        </p:txBody>
      </p:sp>
    </p:spTree>
    <p:extLst>
      <p:ext uri="{BB962C8B-B14F-4D97-AF65-F5344CB8AC3E}">
        <p14:creationId xmlns:p14="http://schemas.microsoft.com/office/powerpoint/2010/main" val="31471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871" y="1176276"/>
            <a:ext cx="3397324" cy="195182"/>
          </a:xfrm>
          <a:custGeom>
            <a:avLst/>
            <a:gdLst>
              <a:gd name="connsiteX0" fmla="*/ 11430 w 3371850"/>
              <a:gd name="connsiteY0" fmla="*/ 182880 h 182880"/>
              <a:gd name="connsiteX1" fmla="*/ 3188970 w 3371850"/>
              <a:gd name="connsiteY1" fmla="*/ 182880 h 182880"/>
              <a:gd name="connsiteX2" fmla="*/ 3371850 w 3371850"/>
              <a:gd name="connsiteY2" fmla="*/ 0 h 182880"/>
              <a:gd name="connsiteX3" fmla="*/ 0 w 3371850"/>
              <a:gd name="connsiteY3" fmla="*/ 0 h 182880"/>
              <a:gd name="connsiteX4" fmla="*/ 11430 w 3371850"/>
              <a:gd name="connsiteY4" fmla="*/ 182880 h 182880"/>
              <a:gd name="connsiteX0" fmla="*/ 0 w 3372721"/>
              <a:gd name="connsiteY0" fmla="*/ 182880 h 182880"/>
              <a:gd name="connsiteX1" fmla="*/ 3189841 w 3372721"/>
              <a:gd name="connsiteY1" fmla="*/ 182880 h 182880"/>
              <a:gd name="connsiteX2" fmla="*/ 3372721 w 3372721"/>
              <a:gd name="connsiteY2" fmla="*/ 0 h 182880"/>
              <a:gd name="connsiteX3" fmla="*/ 871 w 3372721"/>
              <a:gd name="connsiteY3" fmla="*/ 0 h 182880"/>
              <a:gd name="connsiteX4" fmla="*/ 0 w 3372721"/>
              <a:gd name="connsiteY4" fmla="*/ 182880 h 182880"/>
              <a:gd name="connsiteX0" fmla="*/ 0 w 3372721"/>
              <a:gd name="connsiteY0" fmla="*/ 186981 h 186981"/>
              <a:gd name="connsiteX1" fmla="*/ 3189841 w 3372721"/>
              <a:gd name="connsiteY1" fmla="*/ 186981 h 186981"/>
              <a:gd name="connsiteX2" fmla="*/ 3372721 w 3372721"/>
              <a:gd name="connsiteY2" fmla="*/ 4101 h 186981"/>
              <a:gd name="connsiteX3" fmla="*/ 4971 w 3372721"/>
              <a:gd name="connsiteY3" fmla="*/ 0 h 186981"/>
              <a:gd name="connsiteX4" fmla="*/ 0 w 3372721"/>
              <a:gd name="connsiteY4" fmla="*/ 186981 h 186981"/>
              <a:gd name="connsiteX0" fmla="*/ 0 w 3389123"/>
              <a:gd name="connsiteY0" fmla="*/ 186981 h 186981"/>
              <a:gd name="connsiteX1" fmla="*/ 3189841 w 3389123"/>
              <a:gd name="connsiteY1" fmla="*/ 186981 h 186981"/>
              <a:gd name="connsiteX2" fmla="*/ 3389123 w 3389123"/>
              <a:gd name="connsiteY2" fmla="*/ 0 h 186981"/>
              <a:gd name="connsiteX3" fmla="*/ 4971 w 3389123"/>
              <a:gd name="connsiteY3" fmla="*/ 0 h 186981"/>
              <a:gd name="connsiteX4" fmla="*/ 0 w 3389123"/>
              <a:gd name="connsiteY4" fmla="*/ 186981 h 186981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8201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0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871 w 3397324"/>
              <a:gd name="connsiteY3" fmla="*/ 0 h 195182"/>
              <a:gd name="connsiteX4" fmla="*/ 0 w 3397324"/>
              <a:gd name="connsiteY4" fmla="*/ 195182 h 1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24" h="195182">
                <a:moveTo>
                  <a:pt x="0" y="195182"/>
                </a:moveTo>
                <a:lnTo>
                  <a:pt x="3189841" y="195182"/>
                </a:lnTo>
                <a:lnTo>
                  <a:pt x="3397324" y="0"/>
                </a:lnTo>
                <a:lnTo>
                  <a:pt x="871" y="0"/>
                </a:lnTo>
                <a:cubicBezTo>
                  <a:pt x="581" y="60960"/>
                  <a:pt x="290" y="134222"/>
                  <a:pt x="0" y="195182"/>
                </a:cubicBezTo>
                <a:close/>
              </a:path>
            </a:pathLst>
          </a:custGeom>
          <a:solidFill>
            <a:srgbClr val="F1A62E"/>
          </a:solidFill>
          <a:ln>
            <a:solidFill>
              <a:srgbClr val="F1A6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r"/>
            <a:r>
              <a:rPr lang="en-US" sz="1600" b="1" dirty="0">
                <a:solidFill>
                  <a:srgbClr val="000000"/>
                </a:solidFill>
              </a:rPr>
              <a:t>RECOMMENDATION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609" y="1676400"/>
            <a:ext cx="866405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b="1" spc="-40" dirty="0" smtClean="0">
                <a:solidFill>
                  <a:srgbClr val="000000"/>
                </a:solidFill>
                <a:latin typeface="+mn-lt"/>
              </a:rPr>
              <a:t>Flexibility </a:t>
            </a:r>
            <a:r>
              <a:rPr lang="en-US" sz="3200" b="1" spc="-40" dirty="0">
                <a:solidFill>
                  <a:srgbClr val="000000"/>
                </a:solidFill>
                <a:latin typeface="+mn-lt"/>
              </a:rPr>
              <a:t>for </a:t>
            </a:r>
            <a:r>
              <a:rPr lang="en-US" sz="3200" b="1" i="1" spc="-40" dirty="0" smtClean="0">
                <a:solidFill>
                  <a:srgbClr val="000000"/>
                </a:solidFill>
                <a:latin typeface="+mn-lt"/>
              </a:rPr>
              <a:t>Campuses</a:t>
            </a:r>
          </a:p>
          <a:p>
            <a:pPr marL="457200" indent="-457200">
              <a:buFont typeface="Wingdings" panose="020B0603050302020204" pitchFamily="34" charset="2"/>
              <a:buChar char="Ø"/>
            </a:pPr>
            <a:r>
              <a:rPr lang="en-US" sz="3200" spc="-40" dirty="0" smtClean="0">
                <a:solidFill>
                  <a:srgbClr val="000000"/>
                </a:solidFill>
                <a:latin typeface="+mn-lt"/>
              </a:rPr>
              <a:t>Align Total Rewards to support campus strategic priorities for recruitment and retention </a:t>
            </a:r>
          </a:p>
          <a:p>
            <a:pPr marL="914400" lvl="1" indent="-457200">
              <a:buFont typeface="Wingdings" panose="020B0603050302020204" pitchFamily="34" charset="2"/>
              <a:buChar char="Ø"/>
            </a:pPr>
            <a:r>
              <a:rPr lang="en-US" sz="2800" spc="-40" dirty="0" smtClean="0">
                <a:solidFill>
                  <a:srgbClr val="000000"/>
                </a:solidFill>
                <a:latin typeface="+mn-lt"/>
              </a:rPr>
              <a:t>Competitive pay</a:t>
            </a:r>
          </a:p>
          <a:p>
            <a:pPr marL="914400" lvl="1" indent="-457200">
              <a:buFont typeface="Wingdings" panose="020B0603050302020204" pitchFamily="34" charset="2"/>
              <a:buChar char="Ø"/>
            </a:pPr>
            <a:r>
              <a:rPr lang="en-US" sz="2800" spc="-40" dirty="0" smtClean="0">
                <a:solidFill>
                  <a:srgbClr val="000000"/>
                </a:solidFill>
                <a:latin typeface="+mn-lt"/>
              </a:rPr>
              <a:t>Targeted recruitment and retention by campus</a:t>
            </a:r>
          </a:p>
          <a:p>
            <a:pPr marL="914400" lvl="1" indent="-457200">
              <a:buFont typeface="Wingdings" panose="020B0603050302020204" pitchFamily="34" charset="2"/>
              <a:buChar char="Ø"/>
            </a:pPr>
            <a:r>
              <a:rPr lang="en-US" sz="2800" spc="-40" dirty="0" smtClean="0">
                <a:solidFill>
                  <a:srgbClr val="000000"/>
                </a:solidFill>
                <a:latin typeface="+mn-lt"/>
              </a:rPr>
              <a:t>Part-time staffing needs of MU Health Care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spc="-4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300" spc="-30" dirty="0"/>
              <a:t>Increase f</a:t>
            </a:r>
            <a:r>
              <a:rPr lang="en-US" sz="3300" spc="-30" dirty="0" smtClean="0"/>
              <a:t>lexibility </a:t>
            </a:r>
            <a:r>
              <a:rPr lang="en-US" sz="3300" spc="-30" dirty="0"/>
              <a:t>w</a:t>
            </a:r>
            <a:r>
              <a:rPr lang="en-US" sz="3300" spc="-30" dirty="0" smtClean="0"/>
              <a:t>ithin Total </a:t>
            </a:r>
            <a:br>
              <a:rPr lang="en-US" sz="3300" spc="-30" dirty="0" smtClean="0"/>
            </a:br>
            <a:r>
              <a:rPr lang="en-US" sz="3300" spc="-30" dirty="0" smtClean="0"/>
              <a:t>Rewards </a:t>
            </a:r>
            <a:r>
              <a:rPr lang="en-US" sz="3300" spc="-30" dirty="0"/>
              <a:t>p</a:t>
            </a:r>
            <a:r>
              <a:rPr lang="en-US" sz="3300" spc="-30" dirty="0" smtClean="0"/>
              <a:t>rograms</a:t>
            </a:r>
            <a:endParaRPr lang="en-US" altLang="en-US" sz="3300" spc="-30" dirty="0"/>
          </a:p>
        </p:txBody>
      </p:sp>
      <p:grpSp>
        <p:nvGrpSpPr>
          <p:cNvPr id="8" name="Group 7"/>
          <p:cNvGrpSpPr/>
          <p:nvPr/>
        </p:nvGrpSpPr>
        <p:grpSpPr>
          <a:xfrm>
            <a:off x="6096000" y="151451"/>
            <a:ext cx="1259480" cy="1248054"/>
            <a:chOff x="13032586" y="4394836"/>
            <a:chExt cx="1259480" cy="1248054"/>
          </a:xfrm>
        </p:grpSpPr>
        <p:sp>
          <p:nvSpPr>
            <p:cNvPr id="9" name="Oval 8"/>
            <p:cNvSpPr/>
            <p:nvPr/>
          </p:nvSpPr>
          <p:spPr bwMode="auto">
            <a:xfrm>
              <a:off x="13032586" y="4394836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3114454" y="4476704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032586" y="4808830"/>
              <a:ext cx="1259480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Strategic </a:t>
              </a:r>
              <a:br>
                <a:rPr lang="en-US" sz="1200" b="1" dirty="0">
                  <a:solidFill>
                    <a:srgbClr val="FFFFFF"/>
                  </a:solidFill>
                  <a:latin typeface="+mj-lt"/>
                </a:rPr>
              </a:br>
              <a:r>
                <a:rPr lang="en-US" sz="1200" b="1" spc="-40" dirty="0">
                  <a:solidFill>
                    <a:srgbClr val="FFFFFF"/>
                  </a:solidFill>
                  <a:latin typeface="+mj-lt"/>
                </a:rPr>
                <a:t>Competitiveness</a:t>
              </a: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57928" y="156337"/>
            <a:ext cx="1248054" cy="1248054"/>
            <a:chOff x="10699268" y="2079849"/>
            <a:chExt cx="1248054" cy="1248054"/>
          </a:xfrm>
        </p:grpSpPr>
        <p:sp>
          <p:nvSpPr>
            <p:cNvPr id="13" name="Oval 12"/>
            <p:cNvSpPr/>
            <p:nvPr/>
          </p:nvSpPr>
          <p:spPr bwMode="auto">
            <a:xfrm>
              <a:off x="10699268" y="2079849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0781135" y="2161717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Flexibility </a:t>
              </a:r>
              <a:br>
                <a:rPr lang="en-US" sz="1200" b="1" dirty="0">
                  <a:solidFill>
                    <a:srgbClr val="FFFFFF"/>
                  </a:solidFill>
                  <a:latin typeface="+mj-lt"/>
                </a:rPr>
              </a:b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to Address Diverse Needs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11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>
          <a:xfrm>
            <a:off x="-5561" y="1173480"/>
            <a:ext cx="3397324" cy="195182"/>
          </a:xfrm>
          <a:custGeom>
            <a:avLst/>
            <a:gdLst>
              <a:gd name="connsiteX0" fmla="*/ 11430 w 3371850"/>
              <a:gd name="connsiteY0" fmla="*/ 182880 h 182880"/>
              <a:gd name="connsiteX1" fmla="*/ 3188970 w 3371850"/>
              <a:gd name="connsiteY1" fmla="*/ 182880 h 182880"/>
              <a:gd name="connsiteX2" fmla="*/ 3371850 w 3371850"/>
              <a:gd name="connsiteY2" fmla="*/ 0 h 182880"/>
              <a:gd name="connsiteX3" fmla="*/ 0 w 3371850"/>
              <a:gd name="connsiteY3" fmla="*/ 0 h 182880"/>
              <a:gd name="connsiteX4" fmla="*/ 11430 w 3371850"/>
              <a:gd name="connsiteY4" fmla="*/ 182880 h 182880"/>
              <a:gd name="connsiteX0" fmla="*/ 0 w 3372721"/>
              <a:gd name="connsiteY0" fmla="*/ 182880 h 182880"/>
              <a:gd name="connsiteX1" fmla="*/ 3189841 w 3372721"/>
              <a:gd name="connsiteY1" fmla="*/ 182880 h 182880"/>
              <a:gd name="connsiteX2" fmla="*/ 3372721 w 3372721"/>
              <a:gd name="connsiteY2" fmla="*/ 0 h 182880"/>
              <a:gd name="connsiteX3" fmla="*/ 871 w 3372721"/>
              <a:gd name="connsiteY3" fmla="*/ 0 h 182880"/>
              <a:gd name="connsiteX4" fmla="*/ 0 w 3372721"/>
              <a:gd name="connsiteY4" fmla="*/ 182880 h 182880"/>
              <a:gd name="connsiteX0" fmla="*/ 0 w 3372721"/>
              <a:gd name="connsiteY0" fmla="*/ 186981 h 186981"/>
              <a:gd name="connsiteX1" fmla="*/ 3189841 w 3372721"/>
              <a:gd name="connsiteY1" fmla="*/ 186981 h 186981"/>
              <a:gd name="connsiteX2" fmla="*/ 3372721 w 3372721"/>
              <a:gd name="connsiteY2" fmla="*/ 4101 h 186981"/>
              <a:gd name="connsiteX3" fmla="*/ 4971 w 3372721"/>
              <a:gd name="connsiteY3" fmla="*/ 0 h 186981"/>
              <a:gd name="connsiteX4" fmla="*/ 0 w 3372721"/>
              <a:gd name="connsiteY4" fmla="*/ 186981 h 186981"/>
              <a:gd name="connsiteX0" fmla="*/ 0 w 3389123"/>
              <a:gd name="connsiteY0" fmla="*/ 186981 h 186981"/>
              <a:gd name="connsiteX1" fmla="*/ 3189841 w 3389123"/>
              <a:gd name="connsiteY1" fmla="*/ 186981 h 186981"/>
              <a:gd name="connsiteX2" fmla="*/ 3389123 w 3389123"/>
              <a:gd name="connsiteY2" fmla="*/ 0 h 186981"/>
              <a:gd name="connsiteX3" fmla="*/ 4971 w 3389123"/>
              <a:gd name="connsiteY3" fmla="*/ 0 h 186981"/>
              <a:gd name="connsiteX4" fmla="*/ 0 w 3389123"/>
              <a:gd name="connsiteY4" fmla="*/ 186981 h 186981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8201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0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871 w 3397324"/>
              <a:gd name="connsiteY3" fmla="*/ 0 h 195182"/>
              <a:gd name="connsiteX4" fmla="*/ 0 w 3397324"/>
              <a:gd name="connsiteY4" fmla="*/ 195182 h 1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24" h="195182">
                <a:moveTo>
                  <a:pt x="0" y="195182"/>
                </a:moveTo>
                <a:lnTo>
                  <a:pt x="3189841" y="195182"/>
                </a:lnTo>
                <a:lnTo>
                  <a:pt x="3397324" y="0"/>
                </a:lnTo>
                <a:lnTo>
                  <a:pt x="871" y="0"/>
                </a:lnTo>
                <a:cubicBezTo>
                  <a:pt x="581" y="60960"/>
                  <a:pt x="290" y="134222"/>
                  <a:pt x="0" y="195182"/>
                </a:cubicBezTo>
                <a:close/>
              </a:path>
            </a:pathLst>
          </a:custGeom>
          <a:solidFill>
            <a:srgbClr val="F1A62E"/>
          </a:solidFill>
          <a:ln>
            <a:solidFill>
              <a:srgbClr val="F1A6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r"/>
            <a:r>
              <a:rPr lang="en-US" sz="1600" b="1" dirty="0">
                <a:solidFill>
                  <a:srgbClr val="000000"/>
                </a:solidFill>
              </a:rPr>
              <a:t>RECOMMENDATION </a:t>
            </a:r>
            <a:r>
              <a:rPr lang="en-US" sz="1600" b="1" dirty="0" smtClean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3300" spc="-30" dirty="0"/>
              <a:t>Utilize </a:t>
            </a:r>
            <a:r>
              <a:rPr lang="en-US" altLang="en-US" sz="3300" spc="-30" dirty="0" smtClean="0"/>
              <a:t>medical </a:t>
            </a:r>
            <a:r>
              <a:rPr lang="en-US" altLang="en-US" sz="3300" spc="-30" dirty="0"/>
              <a:t>p</a:t>
            </a:r>
            <a:r>
              <a:rPr lang="en-US" altLang="en-US" sz="3300" spc="-30" dirty="0" smtClean="0"/>
              <a:t>lan </a:t>
            </a:r>
            <a:r>
              <a:rPr lang="en-US" altLang="en-US" sz="3300" spc="-30" dirty="0"/>
              <a:t>o</a:t>
            </a:r>
            <a:r>
              <a:rPr lang="en-US" altLang="en-US" sz="3300" spc="-30" dirty="0" smtClean="0"/>
              <a:t>ptions </a:t>
            </a:r>
            <a:r>
              <a:rPr lang="en-US" altLang="en-US" sz="3300" spc="-30" dirty="0"/>
              <a:t>to </a:t>
            </a:r>
            <a:r>
              <a:rPr lang="en-US" altLang="en-US" sz="3300" spc="-30" dirty="0" smtClean="0"/>
              <a:t/>
            </a:r>
            <a:br>
              <a:rPr lang="en-US" altLang="en-US" sz="3300" spc="-30" dirty="0" smtClean="0"/>
            </a:br>
            <a:r>
              <a:rPr lang="en-US" altLang="en-US" sz="3300" spc="-30" dirty="0" smtClean="0"/>
              <a:t>lower </a:t>
            </a:r>
            <a:r>
              <a:rPr lang="en-US" altLang="en-US" sz="3300" spc="-30" dirty="0"/>
              <a:t>c</a:t>
            </a:r>
            <a:r>
              <a:rPr lang="en-US" altLang="en-US" sz="3300" spc="-30" dirty="0" smtClean="0"/>
              <a:t>osts </a:t>
            </a:r>
            <a:r>
              <a:rPr lang="en-US" altLang="en-US" sz="3300" spc="-30" dirty="0"/>
              <a:t>and e</a:t>
            </a:r>
            <a:r>
              <a:rPr lang="en-US" altLang="en-US" sz="3300" spc="-30" dirty="0" smtClean="0"/>
              <a:t>ncourage </a:t>
            </a:r>
            <a:br>
              <a:rPr lang="en-US" altLang="en-US" sz="3300" spc="-30" dirty="0" smtClean="0"/>
            </a:br>
            <a:r>
              <a:rPr lang="en-US" altLang="en-US" sz="3300" spc="-30" dirty="0"/>
              <a:t>h</a:t>
            </a:r>
            <a:r>
              <a:rPr lang="en-US" altLang="en-US" sz="3300" spc="-30" dirty="0" smtClean="0"/>
              <a:t>ealthy </a:t>
            </a:r>
            <a:r>
              <a:rPr lang="en-US" altLang="en-US" sz="3300" spc="-30" dirty="0"/>
              <a:t>b</a:t>
            </a:r>
            <a:r>
              <a:rPr lang="en-US" altLang="en-US" sz="3300" spc="-30" dirty="0" smtClean="0"/>
              <a:t>ehavior </a:t>
            </a:r>
            <a:endParaRPr lang="en-US" sz="3300" spc="-3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172200" y="152400"/>
            <a:ext cx="1248054" cy="1248054"/>
            <a:chOff x="13158318" y="3060928"/>
            <a:chExt cx="1248054" cy="1248054"/>
          </a:xfrm>
        </p:grpSpPr>
        <p:sp>
          <p:nvSpPr>
            <p:cNvPr id="16" name="Oval 15"/>
            <p:cNvSpPr/>
            <p:nvPr/>
          </p:nvSpPr>
          <p:spPr bwMode="auto">
            <a:xfrm>
              <a:off x="13158318" y="3060928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3240186" y="3142796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249150" y="3463471"/>
              <a:ext cx="1059945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Efficiency </a:t>
              </a: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/ </a:t>
              </a: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Sustainability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37794" y="97809"/>
            <a:ext cx="1248054" cy="1248054"/>
            <a:chOff x="12300033" y="2079849"/>
            <a:chExt cx="1248054" cy="1248054"/>
          </a:xfrm>
        </p:grpSpPr>
        <p:sp>
          <p:nvSpPr>
            <p:cNvPr id="24" name="Oval 23"/>
            <p:cNvSpPr/>
            <p:nvPr/>
          </p:nvSpPr>
          <p:spPr bwMode="auto">
            <a:xfrm>
              <a:off x="12300033" y="2079849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2381900" y="2161717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347658" y="2500200"/>
              <a:ext cx="1150777" cy="35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Shared</a:t>
              </a:r>
            </a:p>
            <a:p>
              <a:pPr lvl="0" algn="ctr">
                <a:lnSpc>
                  <a:spcPct val="700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Responsibility</a:t>
              </a:r>
              <a:endParaRPr lang="en-US" sz="1200" b="1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609600" y="1905000"/>
            <a:ext cx="3810000" cy="762000"/>
          </a:xfrm>
          <a:prstGeom prst="roundRect">
            <a:avLst/>
          </a:prstGeom>
          <a:gradFill flip="none" rotWithShape="1">
            <a:gsLst>
              <a:gs pos="0">
                <a:srgbClr val="05437C">
                  <a:shade val="30000"/>
                  <a:satMod val="115000"/>
                </a:srgbClr>
              </a:gs>
              <a:gs pos="50000">
                <a:srgbClr val="05437C">
                  <a:shade val="67500"/>
                  <a:satMod val="115000"/>
                </a:srgbClr>
              </a:gs>
              <a:gs pos="100000">
                <a:srgbClr val="05437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DA256"/>
            </a:solidFill>
          </a:ln>
          <a:effectLst>
            <a:reflection blurRad="6350" stA="34000" endPos="3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/>
              <a:t>Challenges</a:t>
            </a:r>
          </a:p>
        </p:txBody>
      </p:sp>
      <p:sp>
        <p:nvSpPr>
          <p:cNvPr id="29" name="Oval 28"/>
          <p:cNvSpPr/>
          <p:nvPr/>
        </p:nvSpPr>
        <p:spPr>
          <a:xfrm>
            <a:off x="224425" y="1566396"/>
            <a:ext cx="968680" cy="9686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Arial Black" panose="020B0A04020102020204" pitchFamily="34" charset="0"/>
              </a:rPr>
              <a:t>!</a:t>
            </a:r>
            <a:endParaRPr lang="en-US" sz="6600" dirty="0"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0448" y="2743200"/>
            <a:ext cx="836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-400050">
              <a:buFont typeface="Wingdings" panose="020B0603050302020204" pitchFamily="34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Medical plan costs increasing $3 million/year</a:t>
            </a:r>
          </a:p>
          <a:p>
            <a:pPr marL="400050" lvl="1" indent="-400050">
              <a:buFont typeface="Wingdings" panose="020B0603050302020204" pitchFamily="34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Could grow by over $24 million by 2024</a:t>
            </a:r>
          </a:p>
          <a:p>
            <a:pPr marL="400050" lvl="1" indent="-400050">
              <a:buFont typeface="Wingdings" panose="020B0603050302020204" pitchFamily="34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Only 30% of employees currently participate in wellness activities</a:t>
            </a:r>
          </a:p>
        </p:txBody>
      </p:sp>
    </p:spTree>
    <p:extLst>
      <p:ext uri="{BB962C8B-B14F-4D97-AF65-F5344CB8AC3E}">
        <p14:creationId xmlns:p14="http://schemas.microsoft.com/office/powerpoint/2010/main" val="6750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>
          <a:xfrm>
            <a:off x="-5561" y="1173480"/>
            <a:ext cx="3397324" cy="195182"/>
          </a:xfrm>
          <a:custGeom>
            <a:avLst/>
            <a:gdLst>
              <a:gd name="connsiteX0" fmla="*/ 11430 w 3371850"/>
              <a:gd name="connsiteY0" fmla="*/ 182880 h 182880"/>
              <a:gd name="connsiteX1" fmla="*/ 3188970 w 3371850"/>
              <a:gd name="connsiteY1" fmla="*/ 182880 h 182880"/>
              <a:gd name="connsiteX2" fmla="*/ 3371850 w 3371850"/>
              <a:gd name="connsiteY2" fmla="*/ 0 h 182880"/>
              <a:gd name="connsiteX3" fmla="*/ 0 w 3371850"/>
              <a:gd name="connsiteY3" fmla="*/ 0 h 182880"/>
              <a:gd name="connsiteX4" fmla="*/ 11430 w 3371850"/>
              <a:gd name="connsiteY4" fmla="*/ 182880 h 182880"/>
              <a:gd name="connsiteX0" fmla="*/ 0 w 3372721"/>
              <a:gd name="connsiteY0" fmla="*/ 182880 h 182880"/>
              <a:gd name="connsiteX1" fmla="*/ 3189841 w 3372721"/>
              <a:gd name="connsiteY1" fmla="*/ 182880 h 182880"/>
              <a:gd name="connsiteX2" fmla="*/ 3372721 w 3372721"/>
              <a:gd name="connsiteY2" fmla="*/ 0 h 182880"/>
              <a:gd name="connsiteX3" fmla="*/ 871 w 3372721"/>
              <a:gd name="connsiteY3" fmla="*/ 0 h 182880"/>
              <a:gd name="connsiteX4" fmla="*/ 0 w 3372721"/>
              <a:gd name="connsiteY4" fmla="*/ 182880 h 182880"/>
              <a:gd name="connsiteX0" fmla="*/ 0 w 3372721"/>
              <a:gd name="connsiteY0" fmla="*/ 186981 h 186981"/>
              <a:gd name="connsiteX1" fmla="*/ 3189841 w 3372721"/>
              <a:gd name="connsiteY1" fmla="*/ 186981 h 186981"/>
              <a:gd name="connsiteX2" fmla="*/ 3372721 w 3372721"/>
              <a:gd name="connsiteY2" fmla="*/ 4101 h 186981"/>
              <a:gd name="connsiteX3" fmla="*/ 4971 w 3372721"/>
              <a:gd name="connsiteY3" fmla="*/ 0 h 186981"/>
              <a:gd name="connsiteX4" fmla="*/ 0 w 3372721"/>
              <a:gd name="connsiteY4" fmla="*/ 186981 h 186981"/>
              <a:gd name="connsiteX0" fmla="*/ 0 w 3389123"/>
              <a:gd name="connsiteY0" fmla="*/ 186981 h 186981"/>
              <a:gd name="connsiteX1" fmla="*/ 3189841 w 3389123"/>
              <a:gd name="connsiteY1" fmla="*/ 186981 h 186981"/>
              <a:gd name="connsiteX2" fmla="*/ 3389123 w 3389123"/>
              <a:gd name="connsiteY2" fmla="*/ 0 h 186981"/>
              <a:gd name="connsiteX3" fmla="*/ 4971 w 3389123"/>
              <a:gd name="connsiteY3" fmla="*/ 0 h 186981"/>
              <a:gd name="connsiteX4" fmla="*/ 0 w 3389123"/>
              <a:gd name="connsiteY4" fmla="*/ 186981 h 186981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8201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0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871 w 3397324"/>
              <a:gd name="connsiteY3" fmla="*/ 0 h 195182"/>
              <a:gd name="connsiteX4" fmla="*/ 0 w 3397324"/>
              <a:gd name="connsiteY4" fmla="*/ 195182 h 1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24" h="195182">
                <a:moveTo>
                  <a:pt x="0" y="195182"/>
                </a:moveTo>
                <a:lnTo>
                  <a:pt x="3189841" y="195182"/>
                </a:lnTo>
                <a:lnTo>
                  <a:pt x="3397324" y="0"/>
                </a:lnTo>
                <a:lnTo>
                  <a:pt x="871" y="0"/>
                </a:lnTo>
                <a:cubicBezTo>
                  <a:pt x="581" y="60960"/>
                  <a:pt x="290" y="134222"/>
                  <a:pt x="0" y="195182"/>
                </a:cubicBezTo>
                <a:close/>
              </a:path>
            </a:pathLst>
          </a:custGeom>
          <a:solidFill>
            <a:srgbClr val="F1A62E"/>
          </a:solidFill>
          <a:ln>
            <a:solidFill>
              <a:srgbClr val="F1A6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r"/>
            <a:r>
              <a:rPr lang="en-US" sz="1600" b="1" dirty="0">
                <a:solidFill>
                  <a:srgbClr val="000000"/>
                </a:solidFill>
              </a:rPr>
              <a:t>RECOMMENDATION </a:t>
            </a:r>
            <a:r>
              <a:rPr lang="en-US" sz="1600" b="1" dirty="0" smtClean="0">
                <a:solidFill>
                  <a:srgbClr val="000000"/>
                </a:solidFill>
              </a:rPr>
              <a:t>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40371" y="1271069"/>
            <a:ext cx="4146431" cy="4139129"/>
            <a:chOff x="4540371" y="1271069"/>
            <a:chExt cx="4146431" cy="4139129"/>
          </a:xfrm>
        </p:grpSpPr>
        <p:sp>
          <p:nvSpPr>
            <p:cNvPr id="9" name="Freeform 8"/>
            <p:cNvSpPr/>
            <p:nvPr/>
          </p:nvSpPr>
          <p:spPr>
            <a:xfrm rot="10800000">
              <a:off x="4540371" y="1271069"/>
              <a:ext cx="4146430" cy="869371"/>
            </a:xfrm>
            <a:custGeom>
              <a:avLst/>
              <a:gdLst>
                <a:gd name="connsiteX0" fmla="*/ 3502855 w 3502855"/>
                <a:gd name="connsiteY0" fmla="*/ 0 h 984739"/>
                <a:gd name="connsiteX1" fmla="*/ 0 w 3502855"/>
                <a:gd name="connsiteY1" fmla="*/ 0 h 984739"/>
                <a:gd name="connsiteX2" fmla="*/ 1744393 w 3502855"/>
                <a:gd name="connsiteY2" fmla="*/ 984739 h 984739"/>
                <a:gd name="connsiteX3" fmla="*/ 3502855 w 3502855"/>
                <a:gd name="connsiteY3" fmla="*/ 0 h 98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2855" h="984739">
                  <a:moveTo>
                    <a:pt x="3502855" y="0"/>
                  </a:moveTo>
                  <a:lnTo>
                    <a:pt x="0" y="0"/>
                  </a:lnTo>
                  <a:lnTo>
                    <a:pt x="1744393" y="984739"/>
                  </a:lnTo>
                  <a:lnTo>
                    <a:pt x="3502855" y="0"/>
                  </a:lnTo>
                  <a:close/>
                </a:path>
              </a:pathLst>
            </a:custGeom>
            <a:solidFill>
              <a:srgbClr val="0DA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entagon 26"/>
            <p:cNvSpPr/>
            <p:nvPr/>
          </p:nvSpPr>
          <p:spPr>
            <a:xfrm rot="16200000">
              <a:off x="4701969" y="1425365"/>
              <a:ext cx="3823235" cy="4146431"/>
            </a:xfrm>
            <a:prstGeom prst="homePlate">
              <a:avLst>
                <a:gd name="adj" fmla="val 15175"/>
              </a:avLst>
            </a:prstGeom>
            <a:gradFill flip="none" rotWithShape="1">
              <a:gsLst>
                <a:gs pos="0">
                  <a:srgbClr val="05437C">
                    <a:shade val="30000"/>
                    <a:satMod val="115000"/>
                  </a:srgbClr>
                </a:gs>
                <a:gs pos="50000">
                  <a:srgbClr val="05437C">
                    <a:shade val="67500"/>
                    <a:satMod val="115000"/>
                  </a:srgbClr>
                </a:gs>
                <a:gs pos="100000">
                  <a:srgbClr val="05437C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0DA2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33682" y="1927968"/>
              <a:ext cx="2980290" cy="626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solidFill>
                    <a:srgbClr val="0DA256"/>
                  </a:solidFill>
                  <a:latin typeface="+mj-lt"/>
                </a:rPr>
                <a:t>Increased healthy </a:t>
              </a:r>
              <a:r>
                <a:rPr lang="en-US" sz="2400" b="1" dirty="0">
                  <a:solidFill>
                    <a:srgbClr val="0DA256"/>
                  </a:solidFill>
                  <a:latin typeface="+mj-lt"/>
                </a:rPr>
                <a:t>behavior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72345" y="2658491"/>
              <a:ext cx="3916953" cy="2589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1138" lvl="0" indent="-211138">
                <a:lnSpc>
                  <a:spcPct val="70000"/>
                </a:lnSpc>
                <a:spcBef>
                  <a:spcPts val="600"/>
                </a:spcBef>
                <a:buClr>
                  <a:srgbClr val="0DA256"/>
                </a:buClr>
                <a:buFont typeface="Wingdings" panose="020B0603050302020204" pitchFamily="34" charset="2"/>
                <a:buChar char=""/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Link employee health behavior to medical plan premiums</a:t>
              </a:r>
            </a:p>
            <a:p>
              <a:pPr marL="211138" lvl="0" indent="-211138">
                <a:lnSpc>
                  <a:spcPct val="70000"/>
                </a:lnSpc>
                <a:spcBef>
                  <a:spcPts val="600"/>
                </a:spcBef>
                <a:buClr>
                  <a:srgbClr val="0DA256"/>
                </a:buClr>
                <a:buFont typeface="Wingdings" panose="020B0603050302020204" pitchFamily="34" charset="2"/>
                <a:buChar char=""/>
                <a:defRPr/>
              </a:pPr>
              <a:r>
                <a:rPr lang="en-US" sz="2400" spc="-50" dirty="0" smtClean="0">
                  <a:solidFill>
                    <a:schemeClr val="bg1"/>
                  </a:solidFill>
                  <a:latin typeface="Calibri"/>
                </a:rPr>
                <a:t>Engage </a:t>
              </a:r>
              <a:r>
                <a:rPr lang="en-US" sz="2400" spc="-50" dirty="0">
                  <a:solidFill>
                    <a:schemeClr val="bg1"/>
                  </a:solidFill>
                  <a:latin typeface="Calibri"/>
                </a:rPr>
                <a:t>line managers in creating </a:t>
              </a:r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a supportive environment for health and well-being</a:t>
              </a:r>
            </a:p>
            <a:p>
              <a:pPr marL="211138" lvl="0" indent="-211138">
                <a:lnSpc>
                  <a:spcPct val="70000"/>
                </a:lnSpc>
                <a:spcBef>
                  <a:spcPts val="600"/>
                </a:spcBef>
                <a:buClr>
                  <a:srgbClr val="0DA256"/>
                </a:buClr>
                <a:buFont typeface="Wingdings" panose="020B0603050302020204" pitchFamily="34" charset="2"/>
                <a:buChar char=""/>
                <a:defRPr/>
              </a:pPr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Embed </a:t>
              </a:r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healthy practices </a:t>
              </a:r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across the campuses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0995" y="2040086"/>
            <a:ext cx="4175190" cy="4200049"/>
            <a:chOff x="380995" y="2040086"/>
            <a:chExt cx="4175190" cy="4200049"/>
          </a:xfrm>
        </p:grpSpPr>
        <p:sp>
          <p:nvSpPr>
            <p:cNvPr id="7" name="Freeform 6"/>
            <p:cNvSpPr/>
            <p:nvPr/>
          </p:nvSpPr>
          <p:spPr>
            <a:xfrm>
              <a:off x="396815" y="5316046"/>
              <a:ext cx="4159370" cy="924089"/>
            </a:xfrm>
            <a:custGeom>
              <a:avLst/>
              <a:gdLst>
                <a:gd name="connsiteX0" fmla="*/ 3502855 w 3502855"/>
                <a:gd name="connsiteY0" fmla="*/ 0 h 984739"/>
                <a:gd name="connsiteX1" fmla="*/ 0 w 3502855"/>
                <a:gd name="connsiteY1" fmla="*/ 0 h 984739"/>
                <a:gd name="connsiteX2" fmla="*/ 1744393 w 3502855"/>
                <a:gd name="connsiteY2" fmla="*/ 984739 h 984739"/>
                <a:gd name="connsiteX3" fmla="*/ 3502855 w 3502855"/>
                <a:gd name="connsiteY3" fmla="*/ 0 h 98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2855" h="984739">
                  <a:moveTo>
                    <a:pt x="3502855" y="0"/>
                  </a:moveTo>
                  <a:lnTo>
                    <a:pt x="0" y="0"/>
                  </a:lnTo>
                  <a:lnTo>
                    <a:pt x="1744393" y="984739"/>
                  </a:lnTo>
                  <a:lnTo>
                    <a:pt x="3502855" y="0"/>
                  </a:lnTo>
                  <a:close/>
                </a:path>
              </a:pathLst>
            </a:custGeom>
            <a:solidFill>
              <a:srgbClr val="0DA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entagon 34"/>
            <p:cNvSpPr/>
            <p:nvPr/>
          </p:nvSpPr>
          <p:spPr>
            <a:xfrm rot="5400000">
              <a:off x="504820" y="1916261"/>
              <a:ext cx="3911720" cy="4159369"/>
            </a:xfrm>
            <a:prstGeom prst="homePlate">
              <a:avLst>
                <a:gd name="adj" fmla="val 15175"/>
              </a:avLst>
            </a:prstGeom>
            <a:gradFill flip="none" rotWithShape="1">
              <a:gsLst>
                <a:gs pos="0">
                  <a:srgbClr val="05437C">
                    <a:shade val="30000"/>
                    <a:satMod val="115000"/>
                  </a:srgbClr>
                </a:gs>
                <a:gs pos="50000">
                  <a:srgbClr val="05437C">
                    <a:shade val="67500"/>
                    <a:satMod val="115000"/>
                  </a:srgbClr>
                </a:gs>
                <a:gs pos="100000">
                  <a:srgbClr val="05437C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0DA2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401" y="2336949"/>
              <a:ext cx="3886200" cy="2606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1138" lvl="0" indent="-211138">
                <a:lnSpc>
                  <a:spcPct val="70000"/>
                </a:lnSpc>
                <a:spcBef>
                  <a:spcPts val="600"/>
                </a:spcBef>
                <a:buClr>
                  <a:srgbClr val="0DA256"/>
                </a:buClr>
                <a:buFont typeface="Wingdings" panose="020B0603050302020204" pitchFamily="34" charset="2"/>
                <a:buChar char=""/>
                <a:defRPr/>
              </a:pPr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Make it easier to get health care, preventive care, and support for health conditions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  <a:p>
              <a:pPr marL="211138" lvl="0" indent="-211138">
                <a:lnSpc>
                  <a:spcPct val="70000"/>
                </a:lnSpc>
                <a:spcBef>
                  <a:spcPts val="600"/>
                </a:spcBef>
                <a:buClr>
                  <a:srgbClr val="0DA256"/>
                </a:buClr>
                <a:buFont typeface="Wingdings" panose="020B0603050302020204" pitchFamily="34" charset="2"/>
                <a:buChar char=""/>
                <a:defRPr/>
              </a:pPr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Provide </a:t>
              </a:r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tools </a:t>
              </a:r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to assess </a:t>
              </a:r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cost and quality </a:t>
              </a:r>
            </a:p>
            <a:p>
              <a:pPr marL="211138" lvl="0" indent="-211138">
                <a:lnSpc>
                  <a:spcPct val="70000"/>
                </a:lnSpc>
                <a:spcBef>
                  <a:spcPts val="600"/>
                </a:spcBef>
                <a:buClr>
                  <a:srgbClr val="0DA256"/>
                </a:buClr>
                <a:buFont typeface="Wingdings" panose="020B0603050302020204" pitchFamily="34" charset="2"/>
                <a:buChar char=""/>
                <a:defRPr/>
              </a:pPr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Take </a:t>
              </a:r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advantage of </a:t>
              </a:r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new medical plan concepts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  <a:p>
              <a:endParaRPr lang="en-US" sz="19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22208" y="4784193"/>
              <a:ext cx="2308585" cy="626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solidFill>
                    <a:srgbClr val="0DA256"/>
                  </a:solidFill>
                  <a:latin typeface="+mj-lt"/>
                </a:rPr>
                <a:t>Lower medical costs </a:t>
              </a:r>
              <a:endParaRPr lang="en-US" sz="2400" b="1" dirty="0">
                <a:solidFill>
                  <a:srgbClr val="0DA256"/>
                </a:solidFill>
                <a:latin typeface="+mj-lt"/>
              </a:endParaRPr>
            </a:p>
          </p:txBody>
        </p:sp>
      </p:grpSp>
      <p:sp>
        <p:nvSpPr>
          <p:cNvPr id="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3300" spc="-30" dirty="0"/>
              <a:t>Utilize </a:t>
            </a:r>
            <a:r>
              <a:rPr lang="en-US" altLang="en-US" sz="3300" spc="-30" dirty="0" smtClean="0"/>
              <a:t>medical </a:t>
            </a:r>
            <a:r>
              <a:rPr lang="en-US" altLang="en-US" sz="3300" spc="-30" dirty="0"/>
              <a:t>p</a:t>
            </a:r>
            <a:r>
              <a:rPr lang="en-US" altLang="en-US" sz="3300" spc="-30" dirty="0" smtClean="0"/>
              <a:t>lan </a:t>
            </a:r>
            <a:r>
              <a:rPr lang="en-US" altLang="en-US" sz="3300" spc="-30" dirty="0"/>
              <a:t>o</a:t>
            </a:r>
            <a:r>
              <a:rPr lang="en-US" altLang="en-US" sz="3300" spc="-30" dirty="0" smtClean="0"/>
              <a:t>ptions </a:t>
            </a:r>
            <a:r>
              <a:rPr lang="en-US" altLang="en-US" sz="3300" spc="-30" dirty="0"/>
              <a:t>to </a:t>
            </a:r>
            <a:r>
              <a:rPr lang="en-US" altLang="en-US" sz="3300" spc="-30" dirty="0" smtClean="0"/>
              <a:t/>
            </a:r>
            <a:br>
              <a:rPr lang="en-US" altLang="en-US" sz="3300" spc="-30" dirty="0" smtClean="0"/>
            </a:br>
            <a:r>
              <a:rPr lang="en-US" altLang="en-US" sz="3300" spc="-30" dirty="0" smtClean="0"/>
              <a:t>lower </a:t>
            </a:r>
            <a:r>
              <a:rPr lang="en-US" altLang="en-US" sz="3300" spc="-30" dirty="0"/>
              <a:t>c</a:t>
            </a:r>
            <a:r>
              <a:rPr lang="en-US" altLang="en-US" sz="3300" spc="-30" dirty="0" smtClean="0"/>
              <a:t>osts </a:t>
            </a:r>
            <a:r>
              <a:rPr lang="en-US" altLang="en-US" sz="3300" spc="-30" dirty="0"/>
              <a:t>and e</a:t>
            </a:r>
            <a:r>
              <a:rPr lang="en-US" altLang="en-US" sz="3300" spc="-30" dirty="0" smtClean="0"/>
              <a:t>ncourage </a:t>
            </a:r>
            <a:br>
              <a:rPr lang="en-US" altLang="en-US" sz="3300" spc="-30" dirty="0" smtClean="0"/>
            </a:br>
            <a:r>
              <a:rPr lang="en-US" altLang="en-US" sz="3300" spc="-30" dirty="0"/>
              <a:t>h</a:t>
            </a:r>
            <a:r>
              <a:rPr lang="en-US" altLang="en-US" sz="3300" spc="-30" dirty="0" smtClean="0"/>
              <a:t>ealthy </a:t>
            </a:r>
            <a:r>
              <a:rPr lang="en-US" altLang="en-US" sz="3300" spc="-30" dirty="0"/>
              <a:t>b</a:t>
            </a:r>
            <a:r>
              <a:rPr lang="en-US" altLang="en-US" sz="3300" spc="-30" dirty="0" smtClean="0"/>
              <a:t>ehavior </a:t>
            </a:r>
            <a:endParaRPr lang="en-US" sz="3300" spc="-3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172200" y="152400"/>
            <a:ext cx="1248054" cy="1248054"/>
            <a:chOff x="13158318" y="3060928"/>
            <a:chExt cx="1248054" cy="1248054"/>
          </a:xfrm>
        </p:grpSpPr>
        <p:sp>
          <p:nvSpPr>
            <p:cNvPr id="16" name="Oval 15"/>
            <p:cNvSpPr/>
            <p:nvPr/>
          </p:nvSpPr>
          <p:spPr bwMode="auto">
            <a:xfrm>
              <a:off x="13158318" y="3060928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3240186" y="3142796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249150" y="3463471"/>
              <a:ext cx="1059945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Efficiency </a:t>
              </a: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/ </a:t>
              </a: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Sustainability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20000" y="70533"/>
            <a:ext cx="1248054" cy="1248054"/>
            <a:chOff x="12300033" y="2079849"/>
            <a:chExt cx="1248054" cy="1248054"/>
          </a:xfrm>
        </p:grpSpPr>
        <p:sp>
          <p:nvSpPr>
            <p:cNvPr id="24" name="Oval 23"/>
            <p:cNvSpPr/>
            <p:nvPr/>
          </p:nvSpPr>
          <p:spPr bwMode="auto">
            <a:xfrm>
              <a:off x="12300033" y="2079849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2381900" y="2161717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347658" y="2500200"/>
              <a:ext cx="1150777" cy="35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Shared</a:t>
              </a:r>
            </a:p>
            <a:p>
              <a:pPr lvl="0" algn="ctr">
                <a:lnSpc>
                  <a:spcPct val="700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Responsibility</a:t>
              </a:r>
              <a:endParaRPr lang="en-US" sz="1200" b="1" dirty="0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5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618986" y="152400"/>
            <a:ext cx="1248054" cy="1248054"/>
            <a:chOff x="10699268" y="2079849"/>
            <a:chExt cx="1248054" cy="1248054"/>
          </a:xfrm>
        </p:grpSpPr>
        <p:sp>
          <p:nvSpPr>
            <p:cNvPr id="30" name="Oval 29"/>
            <p:cNvSpPr/>
            <p:nvPr/>
          </p:nvSpPr>
          <p:spPr bwMode="auto">
            <a:xfrm>
              <a:off x="10699268" y="2079849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10781135" y="2161717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Flexibility </a:t>
              </a:r>
              <a:br>
                <a:rPr lang="en-US" sz="1200" b="1" dirty="0">
                  <a:solidFill>
                    <a:srgbClr val="FFFFFF"/>
                  </a:solidFill>
                  <a:latin typeface="+mj-lt"/>
                </a:rPr>
              </a:b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to Address Diverse Needs</a:t>
              </a:r>
            </a:p>
          </p:txBody>
        </p:sp>
      </p:grp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3300" spc="-30" dirty="0" smtClean="0"/>
              <a:t>Leverage marketplace </a:t>
            </a:r>
            <a:br>
              <a:rPr lang="en-US" altLang="en-US" sz="3300" spc="-30" dirty="0" smtClean="0"/>
            </a:br>
            <a:r>
              <a:rPr lang="en-US" altLang="en-US" sz="3300" spc="-30" dirty="0" smtClean="0"/>
              <a:t>opportunities for </a:t>
            </a:r>
            <a:r>
              <a:rPr lang="en-US" altLang="en-US" sz="3300" spc="-30" dirty="0"/>
              <a:t>r</a:t>
            </a:r>
            <a:r>
              <a:rPr lang="en-US" altLang="en-US" sz="3300" spc="-30" dirty="0" smtClean="0"/>
              <a:t>etiree </a:t>
            </a:r>
            <a:br>
              <a:rPr lang="en-US" altLang="en-US" sz="3300" spc="-30" dirty="0" smtClean="0"/>
            </a:br>
            <a:r>
              <a:rPr lang="en-US" altLang="en-US" sz="3300" spc="-30" dirty="0" smtClean="0"/>
              <a:t>medical benefits</a:t>
            </a:r>
            <a:endParaRPr lang="en-US" altLang="en-US" sz="3300" spc="-30" dirty="0"/>
          </a:p>
        </p:txBody>
      </p:sp>
      <p:sp>
        <p:nvSpPr>
          <p:cNvPr id="41" name="Rectangle 40"/>
          <p:cNvSpPr/>
          <p:nvPr/>
        </p:nvSpPr>
        <p:spPr>
          <a:xfrm>
            <a:off x="152400" y="1447800"/>
            <a:ext cx="8959755" cy="4572000"/>
          </a:xfrm>
          <a:prstGeom prst="rect">
            <a:avLst/>
          </a:prstGeom>
          <a:ln>
            <a:solidFill>
              <a:schemeClr val="tx2"/>
            </a:solidFill>
          </a:ln>
        </p:spPr>
      </p:sp>
      <p:sp>
        <p:nvSpPr>
          <p:cNvPr id="55" name="Freeform 54"/>
          <p:cNvSpPr/>
          <p:nvPr/>
        </p:nvSpPr>
        <p:spPr>
          <a:xfrm>
            <a:off x="-871" y="1176276"/>
            <a:ext cx="3397324" cy="195182"/>
          </a:xfrm>
          <a:custGeom>
            <a:avLst/>
            <a:gdLst>
              <a:gd name="connsiteX0" fmla="*/ 11430 w 3371850"/>
              <a:gd name="connsiteY0" fmla="*/ 182880 h 182880"/>
              <a:gd name="connsiteX1" fmla="*/ 3188970 w 3371850"/>
              <a:gd name="connsiteY1" fmla="*/ 182880 h 182880"/>
              <a:gd name="connsiteX2" fmla="*/ 3371850 w 3371850"/>
              <a:gd name="connsiteY2" fmla="*/ 0 h 182880"/>
              <a:gd name="connsiteX3" fmla="*/ 0 w 3371850"/>
              <a:gd name="connsiteY3" fmla="*/ 0 h 182880"/>
              <a:gd name="connsiteX4" fmla="*/ 11430 w 3371850"/>
              <a:gd name="connsiteY4" fmla="*/ 182880 h 182880"/>
              <a:gd name="connsiteX0" fmla="*/ 0 w 3372721"/>
              <a:gd name="connsiteY0" fmla="*/ 182880 h 182880"/>
              <a:gd name="connsiteX1" fmla="*/ 3189841 w 3372721"/>
              <a:gd name="connsiteY1" fmla="*/ 182880 h 182880"/>
              <a:gd name="connsiteX2" fmla="*/ 3372721 w 3372721"/>
              <a:gd name="connsiteY2" fmla="*/ 0 h 182880"/>
              <a:gd name="connsiteX3" fmla="*/ 871 w 3372721"/>
              <a:gd name="connsiteY3" fmla="*/ 0 h 182880"/>
              <a:gd name="connsiteX4" fmla="*/ 0 w 3372721"/>
              <a:gd name="connsiteY4" fmla="*/ 182880 h 182880"/>
              <a:gd name="connsiteX0" fmla="*/ 0 w 3372721"/>
              <a:gd name="connsiteY0" fmla="*/ 186981 h 186981"/>
              <a:gd name="connsiteX1" fmla="*/ 3189841 w 3372721"/>
              <a:gd name="connsiteY1" fmla="*/ 186981 h 186981"/>
              <a:gd name="connsiteX2" fmla="*/ 3372721 w 3372721"/>
              <a:gd name="connsiteY2" fmla="*/ 4101 h 186981"/>
              <a:gd name="connsiteX3" fmla="*/ 4971 w 3372721"/>
              <a:gd name="connsiteY3" fmla="*/ 0 h 186981"/>
              <a:gd name="connsiteX4" fmla="*/ 0 w 3372721"/>
              <a:gd name="connsiteY4" fmla="*/ 186981 h 186981"/>
              <a:gd name="connsiteX0" fmla="*/ 0 w 3389123"/>
              <a:gd name="connsiteY0" fmla="*/ 186981 h 186981"/>
              <a:gd name="connsiteX1" fmla="*/ 3189841 w 3389123"/>
              <a:gd name="connsiteY1" fmla="*/ 186981 h 186981"/>
              <a:gd name="connsiteX2" fmla="*/ 3389123 w 3389123"/>
              <a:gd name="connsiteY2" fmla="*/ 0 h 186981"/>
              <a:gd name="connsiteX3" fmla="*/ 4971 w 3389123"/>
              <a:gd name="connsiteY3" fmla="*/ 0 h 186981"/>
              <a:gd name="connsiteX4" fmla="*/ 0 w 3389123"/>
              <a:gd name="connsiteY4" fmla="*/ 186981 h 186981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8201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0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871 w 3397324"/>
              <a:gd name="connsiteY3" fmla="*/ 0 h 195182"/>
              <a:gd name="connsiteX4" fmla="*/ 0 w 3397324"/>
              <a:gd name="connsiteY4" fmla="*/ 195182 h 1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24" h="195182">
                <a:moveTo>
                  <a:pt x="0" y="195182"/>
                </a:moveTo>
                <a:lnTo>
                  <a:pt x="3189841" y="195182"/>
                </a:lnTo>
                <a:lnTo>
                  <a:pt x="3397324" y="0"/>
                </a:lnTo>
                <a:lnTo>
                  <a:pt x="871" y="0"/>
                </a:lnTo>
                <a:cubicBezTo>
                  <a:pt x="581" y="60960"/>
                  <a:pt x="290" y="134222"/>
                  <a:pt x="0" y="195182"/>
                </a:cubicBezTo>
                <a:close/>
              </a:path>
            </a:pathLst>
          </a:custGeom>
          <a:solidFill>
            <a:srgbClr val="F1A62E"/>
          </a:solidFill>
          <a:ln>
            <a:solidFill>
              <a:srgbClr val="F1A6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r"/>
            <a:r>
              <a:rPr lang="en-US" sz="1600" b="1" dirty="0">
                <a:solidFill>
                  <a:srgbClr val="000000"/>
                </a:solidFill>
              </a:rPr>
              <a:t>RECOMMENDATION </a:t>
            </a:r>
            <a:r>
              <a:rPr lang="en-US" sz="1600" b="1" dirty="0" smtClean="0">
                <a:solidFill>
                  <a:srgbClr val="000000"/>
                </a:solidFill>
              </a:rPr>
              <a:t>5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96000" y="147547"/>
            <a:ext cx="1248054" cy="1248054"/>
            <a:chOff x="9935612" y="3110850"/>
            <a:chExt cx="1248054" cy="1248054"/>
          </a:xfrm>
        </p:grpSpPr>
        <p:sp>
          <p:nvSpPr>
            <p:cNvPr id="26" name="Oval 25"/>
            <p:cNvSpPr/>
            <p:nvPr/>
          </p:nvSpPr>
          <p:spPr bwMode="auto">
            <a:xfrm>
              <a:off x="9935612" y="3110850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0017480" y="3192718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954662" y="3513393"/>
              <a:ext cx="1200410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Education</a:t>
              </a: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/</a:t>
              </a:r>
              <a:br>
                <a:rPr lang="en-US" sz="1200" b="1" dirty="0" smtClean="0">
                  <a:solidFill>
                    <a:srgbClr val="FFFFFF"/>
                  </a:solidFill>
                  <a:latin typeface="+mj-lt"/>
                </a:rPr>
              </a:b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Communication</a:t>
              </a:r>
              <a:endParaRPr lang="en-US" sz="1200" b="1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4425" y="1566396"/>
            <a:ext cx="4195175" cy="3485128"/>
            <a:chOff x="224425" y="1566396"/>
            <a:chExt cx="4195175" cy="3485128"/>
          </a:xfrm>
        </p:grpSpPr>
        <p:sp>
          <p:nvSpPr>
            <p:cNvPr id="23" name="Rounded Rectangle 22"/>
            <p:cNvSpPr/>
            <p:nvPr/>
          </p:nvSpPr>
          <p:spPr>
            <a:xfrm>
              <a:off x="609600" y="1905000"/>
              <a:ext cx="3810000" cy="762000"/>
            </a:xfrm>
            <a:prstGeom prst="roundRect">
              <a:avLst/>
            </a:prstGeom>
            <a:gradFill flip="none" rotWithShape="1">
              <a:gsLst>
                <a:gs pos="0">
                  <a:srgbClr val="05437C">
                    <a:shade val="30000"/>
                    <a:satMod val="115000"/>
                  </a:srgbClr>
                </a:gs>
                <a:gs pos="50000">
                  <a:srgbClr val="05437C">
                    <a:shade val="67500"/>
                    <a:satMod val="115000"/>
                  </a:srgbClr>
                </a:gs>
                <a:gs pos="100000">
                  <a:srgbClr val="05437C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0DA256"/>
              </a:solidFill>
            </a:ln>
            <a:effectLst>
              <a:reflection blurRad="6350" stA="34000" endPos="32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/>
                <a:t>Challenges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24425" y="1566396"/>
              <a:ext cx="968680" cy="9686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latin typeface="Arial Black" panose="020B0A04020102020204" pitchFamily="34" charset="0"/>
                </a:rPr>
                <a:t>!</a:t>
              </a:r>
              <a:endParaRPr lang="en-US" sz="6600" dirty="0">
                <a:latin typeface="Arial Black" panose="020B0A040201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0448" y="2743200"/>
              <a:ext cx="389915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00050" lvl="1" indent="-400050">
                <a:buFont typeface="Wingdings" panose="020B0603050302020204" pitchFamily="34" charset="2"/>
                <a:buChar char="Ø"/>
              </a:pPr>
              <a:r>
                <a:rPr lang="en-US" sz="2400" dirty="0" smtClean="0">
                  <a:solidFill>
                    <a:srgbClr val="000000"/>
                  </a:solidFill>
                </a:rPr>
                <a:t>$1 billion in unfunded retiree medical liability by 2018</a:t>
              </a:r>
            </a:p>
            <a:p>
              <a:pPr marL="400050" lvl="1" indent="-400050">
                <a:buFont typeface="Wingdings" panose="020B0603050302020204" pitchFamily="34" charset="2"/>
                <a:buChar char="Ø"/>
              </a:pPr>
              <a:r>
                <a:rPr lang="en-US" sz="2400" dirty="0" smtClean="0">
                  <a:solidFill>
                    <a:srgbClr val="000000"/>
                  </a:solidFill>
                </a:rPr>
                <a:t>Generous compared to peer institutions</a:t>
              </a:r>
            </a:p>
            <a:p>
              <a:pPr marL="400050" lvl="1" indent="-400050">
                <a:buFont typeface="Wingdings" panose="020B0603050302020204" pitchFamily="34" charset="2"/>
                <a:buChar char="Ø"/>
              </a:pPr>
              <a:r>
                <a:rPr lang="en-US" sz="2400" dirty="0" smtClean="0">
                  <a:solidFill>
                    <a:srgbClr val="000000"/>
                  </a:solidFill>
                </a:rPr>
                <a:t>Cannot be sustained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73460" y="1566396"/>
            <a:ext cx="4042776" cy="4593124"/>
            <a:chOff x="4773460" y="1566396"/>
            <a:chExt cx="4042776" cy="4593124"/>
          </a:xfrm>
        </p:grpSpPr>
        <p:sp>
          <p:nvSpPr>
            <p:cNvPr id="24" name="Rounded Rectangle 23"/>
            <p:cNvSpPr/>
            <p:nvPr/>
          </p:nvSpPr>
          <p:spPr>
            <a:xfrm>
              <a:off x="5002060" y="1905000"/>
              <a:ext cx="3810000" cy="762000"/>
            </a:xfrm>
            <a:prstGeom prst="roundRect">
              <a:avLst/>
            </a:prstGeom>
            <a:gradFill flip="none" rotWithShape="1">
              <a:gsLst>
                <a:gs pos="0">
                  <a:srgbClr val="05437C">
                    <a:shade val="30000"/>
                    <a:satMod val="115000"/>
                  </a:srgbClr>
                </a:gs>
                <a:gs pos="50000">
                  <a:srgbClr val="05437C">
                    <a:shade val="67500"/>
                    <a:satMod val="115000"/>
                  </a:srgbClr>
                </a:gs>
                <a:gs pos="100000">
                  <a:srgbClr val="05437C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0DA256"/>
              </a:solidFill>
            </a:ln>
            <a:effectLst>
              <a:reflection blurRad="6350" stA="34000" endPos="32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/>
                <a:t>Opportunities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773460" y="1566396"/>
              <a:ext cx="968680" cy="968680"/>
              <a:chOff x="6029195" y="1752600"/>
              <a:chExt cx="1371600" cy="13716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6029195" y="1752600"/>
                <a:ext cx="1371600" cy="1371600"/>
              </a:xfrm>
              <a:prstGeom prst="ellipse">
                <a:avLst/>
              </a:prstGeom>
              <a:gradFill>
                <a:gsLst>
                  <a:gs pos="70000">
                    <a:srgbClr val="008000"/>
                  </a:gs>
                  <a:gs pos="100000">
                    <a:srgbClr val="92D050"/>
                  </a:gs>
                </a:gsLst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34" name="Right Arrow 33"/>
              <p:cNvSpPr/>
              <p:nvPr/>
            </p:nvSpPr>
            <p:spPr>
              <a:xfrm rot="16200000">
                <a:off x="6226953" y="1995870"/>
                <a:ext cx="976085" cy="885060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917084" y="2743200"/>
              <a:ext cx="389915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00050" lvl="1" indent="-400050">
                <a:buFont typeface="Wingdings" panose="020B0603050302020204" pitchFamily="34" charset="2"/>
                <a:buChar char="Ø"/>
              </a:pPr>
              <a:r>
                <a:rPr lang="en-US" sz="2400" dirty="0" smtClean="0">
                  <a:solidFill>
                    <a:srgbClr val="000000"/>
                  </a:solidFill>
                </a:rPr>
                <a:t>Higher-value, lower cost medical plans available in public </a:t>
              </a:r>
              <a:r>
                <a:rPr lang="en-US" sz="2400" dirty="0">
                  <a:solidFill>
                    <a:srgbClr val="000000"/>
                  </a:solidFill>
                </a:rPr>
                <a:t>retiree medical </a:t>
              </a:r>
              <a:r>
                <a:rPr lang="en-US" sz="2400" dirty="0" smtClean="0">
                  <a:solidFill>
                    <a:srgbClr val="000000"/>
                  </a:solidFill>
                </a:rPr>
                <a:t>insurance marketplace</a:t>
              </a:r>
              <a:endParaRPr lang="en-US" sz="2400" dirty="0">
                <a:solidFill>
                  <a:srgbClr val="000000"/>
                </a:solidFill>
              </a:endParaRPr>
            </a:p>
            <a:p>
              <a:pPr marL="400050" lvl="1" indent="-400050">
                <a:buFont typeface="Wingdings" panose="020B0603050302020204" pitchFamily="34" charset="2"/>
                <a:buChar char="Ø"/>
              </a:pPr>
              <a:r>
                <a:rPr lang="en-US" sz="2400" dirty="0">
                  <a:solidFill>
                    <a:srgbClr val="000000"/>
                  </a:solidFill>
                </a:rPr>
                <a:t>By 2020 Medicare changes will reduce need for additional retiree medical coverage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54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618986" y="152400"/>
            <a:ext cx="1248054" cy="1248054"/>
            <a:chOff x="10699268" y="2079849"/>
            <a:chExt cx="1248054" cy="1248054"/>
          </a:xfrm>
        </p:grpSpPr>
        <p:sp>
          <p:nvSpPr>
            <p:cNvPr id="30" name="Oval 29"/>
            <p:cNvSpPr/>
            <p:nvPr/>
          </p:nvSpPr>
          <p:spPr bwMode="auto">
            <a:xfrm>
              <a:off x="10699268" y="2079849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10781135" y="2161717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Flexibility </a:t>
              </a:r>
              <a:br>
                <a:rPr lang="en-US" sz="1200" b="1" dirty="0">
                  <a:solidFill>
                    <a:srgbClr val="FFFFFF"/>
                  </a:solidFill>
                  <a:latin typeface="+mj-lt"/>
                </a:rPr>
              </a:b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to Address Diverse Needs</a:t>
              </a:r>
            </a:p>
          </p:txBody>
        </p:sp>
      </p:grp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3300" spc="-30" dirty="0" smtClean="0"/>
              <a:t>Leverage marketplace </a:t>
            </a:r>
            <a:br>
              <a:rPr lang="en-US" altLang="en-US" sz="3300" spc="-30" dirty="0" smtClean="0"/>
            </a:br>
            <a:r>
              <a:rPr lang="en-US" altLang="en-US" sz="3300" spc="-30" dirty="0" smtClean="0"/>
              <a:t>opportunities for </a:t>
            </a:r>
            <a:r>
              <a:rPr lang="en-US" altLang="en-US" sz="3300" spc="-30" dirty="0"/>
              <a:t>r</a:t>
            </a:r>
            <a:r>
              <a:rPr lang="en-US" altLang="en-US" sz="3300" spc="-30" dirty="0" smtClean="0"/>
              <a:t>etiree </a:t>
            </a:r>
            <a:br>
              <a:rPr lang="en-US" altLang="en-US" sz="3300" spc="-30" dirty="0" smtClean="0"/>
            </a:br>
            <a:r>
              <a:rPr lang="en-US" altLang="en-US" sz="3300" spc="-30" dirty="0" smtClean="0"/>
              <a:t>medical benefits</a:t>
            </a:r>
            <a:endParaRPr lang="en-US" altLang="en-US" sz="3300" spc="-30" dirty="0"/>
          </a:p>
        </p:txBody>
      </p:sp>
      <p:sp>
        <p:nvSpPr>
          <p:cNvPr id="41" name="Rectangle 40"/>
          <p:cNvSpPr/>
          <p:nvPr/>
        </p:nvSpPr>
        <p:spPr>
          <a:xfrm>
            <a:off x="152400" y="1447800"/>
            <a:ext cx="8959755" cy="4572000"/>
          </a:xfrm>
          <a:prstGeom prst="rect">
            <a:avLst/>
          </a:prstGeom>
          <a:ln>
            <a:solidFill>
              <a:schemeClr val="tx2"/>
            </a:solidFill>
          </a:ln>
        </p:spPr>
      </p:sp>
      <p:sp>
        <p:nvSpPr>
          <p:cNvPr id="55" name="Freeform 54"/>
          <p:cNvSpPr/>
          <p:nvPr/>
        </p:nvSpPr>
        <p:spPr>
          <a:xfrm>
            <a:off x="-871" y="1176276"/>
            <a:ext cx="3397324" cy="195182"/>
          </a:xfrm>
          <a:custGeom>
            <a:avLst/>
            <a:gdLst>
              <a:gd name="connsiteX0" fmla="*/ 11430 w 3371850"/>
              <a:gd name="connsiteY0" fmla="*/ 182880 h 182880"/>
              <a:gd name="connsiteX1" fmla="*/ 3188970 w 3371850"/>
              <a:gd name="connsiteY1" fmla="*/ 182880 h 182880"/>
              <a:gd name="connsiteX2" fmla="*/ 3371850 w 3371850"/>
              <a:gd name="connsiteY2" fmla="*/ 0 h 182880"/>
              <a:gd name="connsiteX3" fmla="*/ 0 w 3371850"/>
              <a:gd name="connsiteY3" fmla="*/ 0 h 182880"/>
              <a:gd name="connsiteX4" fmla="*/ 11430 w 3371850"/>
              <a:gd name="connsiteY4" fmla="*/ 182880 h 182880"/>
              <a:gd name="connsiteX0" fmla="*/ 0 w 3372721"/>
              <a:gd name="connsiteY0" fmla="*/ 182880 h 182880"/>
              <a:gd name="connsiteX1" fmla="*/ 3189841 w 3372721"/>
              <a:gd name="connsiteY1" fmla="*/ 182880 h 182880"/>
              <a:gd name="connsiteX2" fmla="*/ 3372721 w 3372721"/>
              <a:gd name="connsiteY2" fmla="*/ 0 h 182880"/>
              <a:gd name="connsiteX3" fmla="*/ 871 w 3372721"/>
              <a:gd name="connsiteY3" fmla="*/ 0 h 182880"/>
              <a:gd name="connsiteX4" fmla="*/ 0 w 3372721"/>
              <a:gd name="connsiteY4" fmla="*/ 182880 h 182880"/>
              <a:gd name="connsiteX0" fmla="*/ 0 w 3372721"/>
              <a:gd name="connsiteY0" fmla="*/ 186981 h 186981"/>
              <a:gd name="connsiteX1" fmla="*/ 3189841 w 3372721"/>
              <a:gd name="connsiteY1" fmla="*/ 186981 h 186981"/>
              <a:gd name="connsiteX2" fmla="*/ 3372721 w 3372721"/>
              <a:gd name="connsiteY2" fmla="*/ 4101 h 186981"/>
              <a:gd name="connsiteX3" fmla="*/ 4971 w 3372721"/>
              <a:gd name="connsiteY3" fmla="*/ 0 h 186981"/>
              <a:gd name="connsiteX4" fmla="*/ 0 w 3372721"/>
              <a:gd name="connsiteY4" fmla="*/ 186981 h 186981"/>
              <a:gd name="connsiteX0" fmla="*/ 0 w 3389123"/>
              <a:gd name="connsiteY0" fmla="*/ 186981 h 186981"/>
              <a:gd name="connsiteX1" fmla="*/ 3189841 w 3389123"/>
              <a:gd name="connsiteY1" fmla="*/ 186981 h 186981"/>
              <a:gd name="connsiteX2" fmla="*/ 3389123 w 3389123"/>
              <a:gd name="connsiteY2" fmla="*/ 0 h 186981"/>
              <a:gd name="connsiteX3" fmla="*/ 4971 w 3389123"/>
              <a:gd name="connsiteY3" fmla="*/ 0 h 186981"/>
              <a:gd name="connsiteX4" fmla="*/ 0 w 3389123"/>
              <a:gd name="connsiteY4" fmla="*/ 186981 h 186981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8201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0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871 w 3397324"/>
              <a:gd name="connsiteY3" fmla="*/ 0 h 195182"/>
              <a:gd name="connsiteX4" fmla="*/ 0 w 3397324"/>
              <a:gd name="connsiteY4" fmla="*/ 195182 h 1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24" h="195182">
                <a:moveTo>
                  <a:pt x="0" y="195182"/>
                </a:moveTo>
                <a:lnTo>
                  <a:pt x="3189841" y="195182"/>
                </a:lnTo>
                <a:lnTo>
                  <a:pt x="3397324" y="0"/>
                </a:lnTo>
                <a:lnTo>
                  <a:pt x="871" y="0"/>
                </a:lnTo>
                <a:cubicBezTo>
                  <a:pt x="581" y="60960"/>
                  <a:pt x="290" y="134222"/>
                  <a:pt x="0" y="195182"/>
                </a:cubicBezTo>
                <a:close/>
              </a:path>
            </a:pathLst>
          </a:custGeom>
          <a:solidFill>
            <a:srgbClr val="F1A62E"/>
          </a:solidFill>
          <a:ln>
            <a:solidFill>
              <a:srgbClr val="F1A6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r"/>
            <a:r>
              <a:rPr lang="en-US" sz="1600" b="1" dirty="0">
                <a:solidFill>
                  <a:srgbClr val="000000"/>
                </a:solidFill>
              </a:rPr>
              <a:t>RECOMMENDATION </a:t>
            </a:r>
            <a:r>
              <a:rPr lang="en-US" sz="1600" b="1" dirty="0" smtClean="0">
                <a:solidFill>
                  <a:srgbClr val="000000"/>
                </a:solidFill>
              </a:rPr>
              <a:t>5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9601" y="1981200"/>
            <a:ext cx="8304824" cy="2120063"/>
            <a:chOff x="429601" y="1981200"/>
            <a:chExt cx="8304824" cy="2120063"/>
          </a:xfrm>
        </p:grpSpPr>
        <p:sp>
          <p:nvSpPr>
            <p:cNvPr id="19" name="Round Diagonal Corner Rectangle 18"/>
            <p:cNvSpPr/>
            <p:nvPr/>
          </p:nvSpPr>
          <p:spPr>
            <a:xfrm>
              <a:off x="3266499" y="1981200"/>
              <a:ext cx="2606490" cy="2120063"/>
            </a:xfrm>
            <a:prstGeom prst="round2DiagRect">
              <a:avLst/>
            </a:prstGeom>
            <a:gradFill flip="none" rotWithShape="1">
              <a:gsLst>
                <a:gs pos="0">
                  <a:srgbClr val="05437C">
                    <a:shade val="30000"/>
                    <a:satMod val="115000"/>
                  </a:srgbClr>
                </a:gs>
                <a:gs pos="50000">
                  <a:srgbClr val="05437C">
                    <a:shade val="67500"/>
                    <a:satMod val="115000"/>
                  </a:srgbClr>
                </a:gs>
                <a:gs pos="100000">
                  <a:srgbClr val="05437C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0DA256"/>
              </a:solidFill>
            </a:ln>
            <a:effectLst>
              <a:reflection blurRad="6350" stA="52000" endPos="22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Ensure </a:t>
              </a:r>
              <a:r>
                <a:rPr lang="en-US" sz="2000" dirty="0"/>
                <a:t>the availability of accessible and affordable retiree medical coverage</a:t>
              </a:r>
            </a:p>
          </p:txBody>
        </p:sp>
        <p:sp>
          <p:nvSpPr>
            <p:cNvPr id="21" name="Round Diagonal Corner Rectangle 20"/>
            <p:cNvSpPr/>
            <p:nvPr/>
          </p:nvSpPr>
          <p:spPr>
            <a:xfrm>
              <a:off x="429601" y="1981200"/>
              <a:ext cx="2606490" cy="2120063"/>
            </a:xfrm>
            <a:prstGeom prst="round2DiagRect">
              <a:avLst/>
            </a:prstGeom>
            <a:gradFill flip="none" rotWithShape="1">
              <a:gsLst>
                <a:gs pos="0">
                  <a:srgbClr val="05437C">
                    <a:shade val="30000"/>
                    <a:satMod val="115000"/>
                  </a:srgbClr>
                </a:gs>
                <a:gs pos="50000">
                  <a:srgbClr val="05437C">
                    <a:shade val="67500"/>
                    <a:satMod val="115000"/>
                  </a:srgbClr>
                </a:gs>
                <a:gs pos="100000">
                  <a:srgbClr val="05437C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0DA256"/>
              </a:solidFill>
            </a:ln>
            <a:effectLst>
              <a:reflection blurRad="6350" stA="52000" endPos="22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/>
                <a:t>Align practices with peers </a:t>
              </a:r>
              <a:r>
                <a:rPr lang="en-US" sz="2000" dirty="0" smtClean="0"/>
                <a:t>to better serve retirees</a:t>
              </a:r>
              <a:endParaRPr lang="en-US" sz="2000" dirty="0"/>
            </a:p>
          </p:txBody>
        </p:sp>
        <p:sp>
          <p:nvSpPr>
            <p:cNvPr id="20" name="Round Diagonal Corner Rectangle 19"/>
            <p:cNvSpPr/>
            <p:nvPr/>
          </p:nvSpPr>
          <p:spPr>
            <a:xfrm>
              <a:off x="6127935" y="1981200"/>
              <a:ext cx="2606490" cy="2120063"/>
            </a:xfrm>
            <a:prstGeom prst="round2DiagRect">
              <a:avLst/>
            </a:prstGeom>
            <a:gradFill flip="none" rotWithShape="1">
              <a:gsLst>
                <a:gs pos="0">
                  <a:srgbClr val="05437C">
                    <a:shade val="30000"/>
                    <a:satMod val="115000"/>
                  </a:srgbClr>
                </a:gs>
                <a:gs pos="50000">
                  <a:srgbClr val="05437C">
                    <a:shade val="67500"/>
                    <a:satMod val="115000"/>
                  </a:srgbClr>
                </a:gs>
                <a:gs pos="100000">
                  <a:srgbClr val="05437C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0DA256"/>
              </a:solidFill>
            </a:ln>
            <a:effectLst>
              <a:reflection blurRad="6350" stA="52000" endPos="22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Continue to guide and support retirees with education and </a:t>
              </a:r>
              <a:br>
                <a:rPr lang="en-US" sz="2000" dirty="0" smtClean="0"/>
              </a:br>
              <a:r>
                <a:rPr lang="en-US" sz="2000" dirty="0" smtClean="0"/>
                <a:t>personal support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96000" y="147547"/>
            <a:ext cx="1248054" cy="1248054"/>
            <a:chOff x="9935612" y="3110850"/>
            <a:chExt cx="1248054" cy="1248054"/>
          </a:xfrm>
        </p:grpSpPr>
        <p:sp>
          <p:nvSpPr>
            <p:cNvPr id="26" name="Oval 25"/>
            <p:cNvSpPr/>
            <p:nvPr/>
          </p:nvSpPr>
          <p:spPr bwMode="auto">
            <a:xfrm>
              <a:off x="9935612" y="3110850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0017480" y="3192718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954662" y="3513393"/>
              <a:ext cx="1200410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Education</a:t>
              </a: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/</a:t>
              </a:r>
              <a:br>
                <a:rPr lang="en-US" sz="1200" b="1" dirty="0" smtClean="0">
                  <a:solidFill>
                    <a:srgbClr val="FFFFFF"/>
                  </a:solidFill>
                  <a:latin typeface="+mj-lt"/>
                </a:rPr>
              </a:b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Communication</a:t>
              </a:r>
              <a:endParaRPr lang="en-US" sz="1200" b="1" dirty="0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0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00" y="152400"/>
            <a:ext cx="1248054" cy="1248054"/>
            <a:chOff x="13158318" y="3060928"/>
            <a:chExt cx="1248054" cy="1248054"/>
          </a:xfrm>
        </p:grpSpPr>
        <p:sp>
          <p:nvSpPr>
            <p:cNvPr id="13" name="Oval 12"/>
            <p:cNvSpPr/>
            <p:nvPr/>
          </p:nvSpPr>
          <p:spPr bwMode="auto">
            <a:xfrm>
              <a:off x="13158318" y="3060928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3240186" y="3142796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49150" y="3463471"/>
              <a:ext cx="1059945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Efficiency </a:t>
              </a: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/ </a:t>
              </a: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Sustainability</a:t>
              </a:r>
            </a:p>
          </p:txBody>
        </p:sp>
      </p:grp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3300" spc="-30" smtClean="0"/>
              <a:t>Evaluate additional </a:t>
            </a:r>
            <a:br>
              <a:rPr lang="en-US" altLang="en-US" sz="3300" spc="-30" smtClean="0"/>
            </a:br>
            <a:r>
              <a:rPr lang="en-US" altLang="en-US" sz="3300" spc="-30" smtClean="0"/>
              <a:t>Retirement Plan options</a:t>
            </a:r>
            <a:endParaRPr lang="en-US" altLang="en-US" sz="3300" spc="-30" dirty="0"/>
          </a:p>
        </p:txBody>
      </p:sp>
      <p:sp>
        <p:nvSpPr>
          <p:cNvPr id="41" name="Rectangle 40"/>
          <p:cNvSpPr/>
          <p:nvPr/>
        </p:nvSpPr>
        <p:spPr>
          <a:xfrm>
            <a:off x="152400" y="1447800"/>
            <a:ext cx="8959755" cy="4572000"/>
          </a:xfrm>
          <a:prstGeom prst="rect">
            <a:avLst/>
          </a:prstGeom>
          <a:ln>
            <a:solidFill>
              <a:schemeClr val="tx2"/>
            </a:solidFill>
          </a:ln>
        </p:spPr>
      </p:sp>
      <p:sp>
        <p:nvSpPr>
          <p:cNvPr id="55" name="Freeform 54"/>
          <p:cNvSpPr/>
          <p:nvPr/>
        </p:nvSpPr>
        <p:spPr>
          <a:xfrm>
            <a:off x="-871" y="1176276"/>
            <a:ext cx="3397324" cy="195182"/>
          </a:xfrm>
          <a:custGeom>
            <a:avLst/>
            <a:gdLst>
              <a:gd name="connsiteX0" fmla="*/ 11430 w 3371850"/>
              <a:gd name="connsiteY0" fmla="*/ 182880 h 182880"/>
              <a:gd name="connsiteX1" fmla="*/ 3188970 w 3371850"/>
              <a:gd name="connsiteY1" fmla="*/ 182880 h 182880"/>
              <a:gd name="connsiteX2" fmla="*/ 3371850 w 3371850"/>
              <a:gd name="connsiteY2" fmla="*/ 0 h 182880"/>
              <a:gd name="connsiteX3" fmla="*/ 0 w 3371850"/>
              <a:gd name="connsiteY3" fmla="*/ 0 h 182880"/>
              <a:gd name="connsiteX4" fmla="*/ 11430 w 3371850"/>
              <a:gd name="connsiteY4" fmla="*/ 182880 h 182880"/>
              <a:gd name="connsiteX0" fmla="*/ 0 w 3372721"/>
              <a:gd name="connsiteY0" fmla="*/ 182880 h 182880"/>
              <a:gd name="connsiteX1" fmla="*/ 3189841 w 3372721"/>
              <a:gd name="connsiteY1" fmla="*/ 182880 h 182880"/>
              <a:gd name="connsiteX2" fmla="*/ 3372721 w 3372721"/>
              <a:gd name="connsiteY2" fmla="*/ 0 h 182880"/>
              <a:gd name="connsiteX3" fmla="*/ 871 w 3372721"/>
              <a:gd name="connsiteY3" fmla="*/ 0 h 182880"/>
              <a:gd name="connsiteX4" fmla="*/ 0 w 3372721"/>
              <a:gd name="connsiteY4" fmla="*/ 182880 h 182880"/>
              <a:gd name="connsiteX0" fmla="*/ 0 w 3372721"/>
              <a:gd name="connsiteY0" fmla="*/ 186981 h 186981"/>
              <a:gd name="connsiteX1" fmla="*/ 3189841 w 3372721"/>
              <a:gd name="connsiteY1" fmla="*/ 186981 h 186981"/>
              <a:gd name="connsiteX2" fmla="*/ 3372721 w 3372721"/>
              <a:gd name="connsiteY2" fmla="*/ 4101 h 186981"/>
              <a:gd name="connsiteX3" fmla="*/ 4971 w 3372721"/>
              <a:gd name="connsiteY3" fmla="*/ 0 h 186981"/>
              <a:gd name="connsiteX4" fmla="*/ 0 w 3372721"/>
              <a:gd name="connsiteY4" fmla="*/ 186981 h 186981"/>
              <a:gd name="connsiteX0" fmla="*/ 0 w 3389123"/>
              <a:gd name="connsiteY0" fmla="*/ 186981 h 186981"/>
              <a:gd name="connsiteX1" fmla="*/ 3189841 w 3389123"/>
              <a:gd name="connsiteY1" fmla="*/ 186981 h 186981"/>
              <a:gd name="connsiteX2" fmla="*/ 3389123 w 3389123"/>
              <a:gd name="connsiteY2" fmla="*/ 0 h 186981"/>
              <a:gd name="connsiteX3" fmla="*/ 4971 w 3389123"/>
              <a:gd name="connsiteY3" fmla="*/ 0 h 186981"/>
              <a:gd name="connsiteX4" fmla="*/ 0 w 3389123"/>
              <a:gd name="connsiteY4" fmla="*/ 186981 h 186981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8201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0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871 w 3397324"/>
              <a:gd name="connsiteY3" fmla="*/ 0 h 195182"/>
              <a:gd name="connsiteX4" fmla="*/ 0 w 3397324"/>
              <a:gd name="connsiteY4" fmla="*/ 195182 h 1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24" h="195182">
                <a:moveTo>
                  <a:pt x="0" y="195182"/>
                </a:moveTo>
                <a:lnTo>
                  <a:pt x="3189841" y="195182"/>
                </a:lnTo>
                <a:lnTo>
                  <a:pt x="3397324" y="0"/>
                </a:lnTo>
                <a:lnTo>
                  <a:pt x="871" y="0"/>
                </a:lnTo>
                <a:cubicBezTo>
                  <a:pt x="581" y="60960"/>
                  <a:pt x="290" y="134222"/>
                  <a:pt x="0" y="195182"/>
                </a:cubicBezTo>
                <a:close/>
              </a:path>
            </a:pathLst>
          </a:custGeom>
          <a:solidFill>
            <a:srgbClr val="F1A62E"/>
          </a:solidFill>
          <a:ln>
            <a:solidFill>
              <a:srgbClr val="F1A6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r"/>
            <a:r>
              <a:rPr lang="en-US" sz="1600" b="1" dirty="0">
                <a:solidFill>
                  <a:srgbClr val="000000"/>
                </a:solidFill>
              </a:rPr>
              <a:t>RECOMMENDATION </a:t>
            </a:r>
            <a:r>
              <a:rPr lang="en-US" sz="1600" b="1" dirty="0" smtClean="0">
                <a:solidFill>
                  <a:srgbClr val="000000"/>
                </a:solidFill>
              </a:rPr>
              <a:t>6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0" y="152400"/>
            <a:ext cx="1248054" cy="1248054"/>
            <a:chOff x="12300033" y="2079849"/>
            <a:chExt cx="1248054" cy="1248054"/>
          </a:xfrm>
        </p:grpSpPr>
        <p:sp>
          <p:nvSpPr>
            <p:cNvPr id="18" name="Oval 17"/>
            <p:cNvSpPr/>
            <p:nvPr/>
          </p:nvSpPr>
          <p:spPr bwMode="auto">
            <a:xfrm>
              <a:off x="12300033" y="2079849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2381900" y="2161717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347658" y="2500200"/>
              <a:ext cx="1150777" cy="35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Shared</a:t>
              </a:r>
            </a:p>
            <a:p>
              <a:pPr lvl="0" algn="ctr">
                <a:lnSpc>
                  <a:spcPct val="700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Responsibility</a:t>
              </a:r>
              <a:endParaRPr lang="en-US" sz="1200" b="1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609600" y="1905000"/>
            <a:ext cx="3810000" cy="762000"/>
          </a:xfrm>
          <a:prstGeom prst="roundRect">
            <a:avLst/>
          </a:prstGeom>
          <a:gradFill flip="none" rotWithShape="1">
            <a:gsLst>
              <a:gs pos="0">
                <a:srgbClr val="05437C">
                  <a:shade val="30000"/>
                  <a:satMod val="115000"/>
                </a:srgbClr>
              </a:gs>
              <a:gs pos="50000">
                <a:srgbClr val="05437C">
                  <a:shade val="67500"/>
                  <a:satMod val="115000"/>
                </a:srgbClr>
              </a:gs>
              <a:gs pos="100000">
                <a:srgbClr val="05437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DA256"/>
            </a:solidFill>
          </a:ln>
          <a:effectLst>
            <a:reflection blurRad="6350" stA="34000" endPos="3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/>
              <a:t>Challenges</a:t>
            </a:r>
          </a:p>
        </p:txBody>
      </p:sp>
      <p:sp>
        <p:nvSpPr>
          <p:cNvPr id="22" name="Oval 21"/>
          <p:cNvSpPr/>
          <p:nvPr/>
        </p:nvSpPr>
        <p:spPr>
          <a:xfrm>
            <a:off x="224425" y="1566396"/>
            <a:ext cx="968680" cy="9686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Arial Black" panose="020B0A04020102020204" pitchFamily="34" charset="0"/>
              </a:rPr>
              <a:t>!</a:t>
            </a:r>
            <a:endParaRPr lang="en-US" sz="6600" dirty="0"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448" y="2743200"/>
            <a:ext cx="8347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-400050">
              <a:buFont typeface="Wingdings" panose="020B0603050302020204" pitchFamily="34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We are one of only two peer institutions to offer a pension plan</a:t>
            </a:r>
          </a:p>
          <a:p>
            <a:pPr marL="400050" lvl="1" indent="-400050">
              <a:buFont typeface="Wingdings" panose="020B0603050302020204" pitchFamily="34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Current unfunded liability = $500 million</a:t>
            </a:r>
          </a:p>
        </p:txBody>
      </p:sp>
    </p:spTree>
    <p:extLst>
      <p:ext uri="{BB962C8B-B14F-4D97-AF65-F5344CB8AC3E}">
        <p14:creationId xmlns:p14="http://schemas.microsoft.com/office/powerpoint/2010/main" val="41630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57400"/>
            <a:ext cx="8458200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30" dirty="0"/>
              <a:t>About the Task Force</a:t>
            </a:r>
          </a:p>
        </p:txBody>
      </p:sp>
    </p:spTree>
    <p:extLst>
      <p:ext uri="{BB962C8B-B14F-4D97-AF65-F5344CB8AC3E}">
        <p14:creationId xmlns:p14="http://schemas.microsoft.com/office/powerpoint/2010/main" val="13510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96141" y="1828800"/>
            <a:ext cx="7654074" cy="2569191"/>
            <a:chOff x="2376761" y="1981200"/>
            <a:chExt cx="6569869" cy="2120063"/>
          </a:xfrm>
        </p:grpSpPr>
        <p:sp>
          <p:nvSpPr>
            <p:cNvPr id="24" name="Round Diagonal Corner Rectangle 23"/>
            <p:cNvSpPr/>
            <p:nvPr/>
          </p:nvSpPr>
          <p:spPr>
            <a:xfrm>
              <a:off x="2376761" y="1981200"/>
              <a:ext cx="2103582" cy="2120063"/>
            </a:xfrm>
            <a:prstGeom prst="round2DiagRect">
              <a:avLst/>
            </a:prstGeom>
            <a:gradFill flip="none" rotWithShape="1">
              <a:gsLst>
                <a:gs pos="0">
                  <a:srgbClr val="05437C">
                    <a:shade val="30000"/>
                    <a:satMod val="115000"/>
                  </a:srgbClr>
                </a:gs>
                <a:gs pos="50000">
                  <a:srgbClr val="05437C">
                    <a:shade val="67500"/>
                    <a:satMod val="115000"/>
                  </a:srgbClr>
                </a:gs>
                <a:gs pos="100000">
                  <a:srgbClr val="05437C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0DA256"/>
              </a:solidFill>
            </a:ln>
            <a:effectLst>
              <a:reflection blurRad="6350" stA="34000" endPos="32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/>
                <a:t>Maintain commitment to a financially viable retirement trust fund</a:t>
              </a:r>
            </a:p>
          </p:txBody>
        </p:sp>
        <p:sp>
          <p:nvSpPr>
            <p:cNvPr id="25" name="Round Diagonal Corner Rectangle 24"/>
            <p:cNvSpPr/>
            <p:nvPr/>
          </p:nvSpPr>
          <p:spPr>
            <a:xfrm>
              <a:off x="4604914" y="1981200"/>
              <a:ext cx="2103582" cy="2120063"/>
            </a:xfrm>
            <a:prstGeom prst="round2DiagRect">
              <a:avLst/>
            </a:prstGeom>
            <a:gradFill flip="none" rotWithShape="1">
              <a:gsLst>
                <a:gs pos="0">
                  <a:srgbClr val="05437C">
                    <a:shade val="30000"/>
                    <a:satMod val="115000"/>
                  </a:srgbClr>
                </a:gs>
                <a:gs pos="50000">
                  <a:srgbClr val="05437C">
                    <a:shade val="67500"/>
                    <a:satMod val="115000"/>
                  </a:srgbClr>
                </a:gs>
                <a:gs pos="100000">
                  <a:srgbClr val="05437C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0DA256"/>
              </a:solidFill>
            </a:ln>
            <a:effectLst>
              <a:reflection blurRad="6350" stA="34000" endPos="32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Consider simplifying </a:t>
              </a:r>
              <a:r>
                <a:rPr lang="en-US" sz="2000" dirty="0"/>
                <a:t>the retirement plan </a:t>
              </a:r>
              <a:r>
                <a:rPr lang="en-US" sz="2000" dirty="0" smtClean="0"/>
                <a:t>for </a:t>
              </a:r>
              <a:r>
                <a:rPr lang="en-US" sz="2000" dirty="0"/>
                <a:t>future </a:t>
              </a:r>
              <a:r>
                <a:rPr lang="en-US" sz="2000" dirty="0" smtClean="0"/>
                <a:t>employees</a:t>
              </a:r>
              <a:endParaRPr lang="en-US" sz="2000" dirty="0"/>
            </a:p>
          </p:txBody>
        </p:sp>
        <p:sp>
          <p:nvSpPr>
            <p:cNvPr id="29" name="Round Diagonal Corner Rectangle 28"/>
            <p:cNvSpPr/>
            <p:nvPr/>
          </p:nvSpPr>
          <p:spPr>
            <a:xfrm>
              <a:off x="6843048" y="1981200"/>
              <a:ext cx="2103582" cy="2120063"/>
            </a:xfrm>
            <a:prstGeom prst="round2DiagRect">
              <a:avLst/>
            </a:prstGeom>
            <a:gradFill flip="none" rotWithShape="1">
              <a:gsLst>
                <a:gs pos="0">
                  <a:srgbClr val="05437C">
                    <a:shade val="30000"/>
                    <a:satMod val="115000"/>
                  </a:srgbClr>
                </a:gs>
                <a:gs pos="50000">
                  <a:srgbClr val="05437C">
                    <a:shade val="67500"/>
                    <a:satMod val="115000"/>
                  </a:srgbClr>
                </a:gs>
                <a:gs pos="100000">
                  <a:srgbClr val="05437C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0DA256"/>
              </a:solidFill>
            </a:ln>
            <a:effectLst>
              <a:reflection blurRad="6350" stA="34000" endPos="32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Consider allowing current </a:t>
              </a:r>
              <a:r>
                <a:rPr lang="en-US" sz="2000" dirty="0"/>
                <a:t>employees to </a:t>
              </a:r>
              <a:r>
                <a:rPr lang="en-US" sz="2000" dirty="0" smtClean="0"/>
                <a:t>opt </a:t>
              </a:r>
              <a:r>
                <a:rPr lang="en-US" sz="2000" dirty="0"/>
                <a:t>out of the </a:t>
              </a:r>
              <a:r>
                <a:rPr lang="en-US" sz="2000" dirty="0" smtClean="0"/>
                <a:t> current plan to another plan</a:t>
              </a:r>
              <a:endParaRPr lang="en-US" sz="2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00" y="152400"/>
            <a:ext cx="1248054" cy="1248054"/>
            <a:chOff x="13158318" y="3060928"/>
            <a:chExt cx="1248054" cy="1248054"/>
          </a:xfrm>
        </p:grpSpPr>
        <p:sp>
          <p:nvSpPr>
            <p:cNvPr id="13" name="Oval 12"/>
            <p:cNvSpPr/>
            <p:nvPr/>
          </p:nvSpPr>
          <p:spPr bwMode="auto">
            <a:xfrm>
              <a:off x="13158318" y="3060928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3240186" y="3142796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49150" y="3463471"/>
              <a:ext cx="1059945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Efficiency </a:t>
              </a: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/ </a:t>
              </a: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Sustainability</a:t>
              </a:r>
            </a:p>
          </p:txBody>
        </p:sp>
      </p:grp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3300" spc="-30" dirty="0" smtClean="0"/>
              <a:t>Evaluate additional </a:t>
            </a:r>
            <a:br>
              <a:rPr lang="en-US" altLang="en-US" sz="3300" spc="-30" dirty="0" smtClean="0"/>
            </a:br>
            <a:r>
              <a:rPr lang="en-US" altLang="en-US" sz="3300" spc="-30" dirty="0" smtClean="0"/>
              <a:t>Retirement Plan options</a:t>
            </a:r>
            <a:endParaRPr lang="en-US" altLang="en-US" sz="3300" spc="-30" dirty="0"/>
          </a:p>
        </p:txBody>
      </p:sp>
      <p:sp>
        <p:nvSpPr>
          <p:cNvPr id="41" name="Rectangle 40"/>
          <p:cNvSpPr/>
          <p:nvPr/>
        </p:nvSpPr>
        <p:spPr>
          <a:xfrm>
            <a:off x="152400" y="1447800"/>
            <a:ext cx="8959755" cy="4572000"/>
          </a:xfrm>
          <a:prstGeom prst="rect">
            <a:avLst/>
          </a:prstGeom>
          <a:ln>
            <a:solidFill>
              <a:schemeClr val="tx2"/>
            </a:solidFill>
          </a:ln>
        </p:spPr>
      </p:sp>
      <p:sp>
        <p:nvSpPr>
          <p:cNvPr id="55" name="Freeform 54"/>
          <p:cNvSpPr/>
          <p:nvPr/>
        </p:nvSpPr>
        <p:spPr>
          <a:xfrm>
            <a:off x="-871" y="1176276"/>
            <a:ext cx="3397324" cy="195182"/>
          </a:xfrm>
          <a:custGeom>
            <a:avLst/>
            <a:gdLst>
              <a:gd name="connsiteX0" fmla="*/ 11430 w 3371850"/>
              <a:gd name="connsiteY0" fmla="*/ 182880 h 182880"/>
              <a:gd name="connsiteX1" fmla="*/ 3188970 w 3371850"/>
              <a:gd name="connsiteY1" fmla="*/ 182880 h 182880"/>
              <a:gd name="connsiteX2" fmla="*/ 3371850 w 3371850"/>
              <a:gd name="connsiteY2" fmla="*/ 0 h 182880"/>
              <a:gd name="connsiteX3" fmla="*/ 0 w 3371850"/>
              <a:gd name="connsiteY3" fmla="*/ 0 h 182880"/>
              <a:gd name="connsiteX4" fmla="*/ 11430 w 3371850"/>
              <a:gd name="connsiteY4" fmla="*/ 182880 h 182880"/>
              <a:gd name="connsiteX0" fmla="*/ 0 w 3372721"/>
              <a:gd name="connsiteY0" fmla="*/ 182880 h 182880"/>
              <a:gd name="connsiteX1" fmla="*/ 3189841 w 3372721"/>
              <a:gd name="connsiteY1" fmla="*/ 182880 h 182880"/>
              <a:gd name="connsiteX2" fmla="*/ 3372721 w 3372721"/>
              <a:gd name="connsiteY2" fmla="*/ 0 h 182880"/>
              <a:gd name="connsiteX3" fmla="*/ 871 w 3372721"/>
              <a:gd name="connsiteY3" fmla="*/ 0 h 182880"/>
              <a:gd name="connsiteX4" fmla="*/ 0 w 3372721"/>
              <a:gd name="connsiteY4" fmla="*/ 182880 h 182880"/>
              <a:gd name="connsiteX0" fmla="*/ 0 w 3372721"/>
              <a:gd name="connsiteY0" fmla="*/ 186981 h 186981"/>
              <a:gd name="connsiteX1" fmla="*/ 3189841 w 3372721"/>
              <a:gd name="connsiteY1" fmla="*/ 186981 h 186981"/>
              <a:gd name="connsiteX2" fmla="*/ 3372721 w 3372721"/>
              <a:gd name="connsiteY2" fmla="*/ 4101 h 186981"/>
              <a:gd name="connsiteX3" fmla="*/ 4971 w 3372721"/>
              <a:gd name="connsiteY3" fmla="*/ 0 h 186981"/>
              <a:gd name="connsiteX4" fmla="*/ 0 w 3372721"/>
              <a:gd name="connsiteY4" fmla="*/ 186981 h 186981"/>
              <a:gd name="connsiteX0" fmla="*/ 0 w 3389123"/>
              <a:gd name="connsiteY0" fmla="*/ 186981 h 186981"/>
              <a:gd name="connsiteX1" fmla="*/ 3189841 w 3389123"/>
              <a:gd name="connsiteY1" fmla="*/ 186981 h 186981"/>
              <a:gd name="connsiteX2" fmla="*/ 3389123 w 3389123"/>
              <a:gd name="connsiteY2" fmla="*/ 0 h 186981"/>
              <a:gd name="connsiteX3" fmla="*/ 4971 w 3389123"/>
              <a:gd name="connsiteY3" fmla="*/ 0 h 186981"/>
              <a:gd name="connsiteX4" fmla="*/ 0 w 3389123"/>
              <a:gd name="connsiteY4" fmla="*/ 186981 h 186981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8201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0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871 w 3397324"/>
              <a:gd name="connsiteY3" fmla="*/ 0 h 195182"/>
              <a:gd name="connsiteX4" fmla="*/ 0 w 3397324"/>
              <a:gd name="connsiteY4" fmla="*/ 195182 h 1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24" h="195182">
                <a:moveTo>
                  <a:pt x="0" y="195182"/>
                </a:moveTo>
                <a:lnTo>
                  <a:pt x="3189841" y="195182"/>
                </a:lnTo>
                <a:lnTo>
                  <a:pt x="3397324" y="0"/>
                </a:lnTo>
                <a:lnTo>
                  <a:pt x="871" y="0"/>
                </a:lnTo>
                <a:cubicBezTo>
                  <a:pt x="581" y="60960"/>
                  <a:pt x="290" y="134222"/>
                  <a:pt x="0" y="195182"/>
                </a:cubicBezTo>
                <a:close/>
              </a:path>
            </a:pathLst>
          </a:custGeom>
          <a:solidFill>
            <a:srgbClr val="F1A62E"/>
          </a:solidFill>
          <a:ln>
            <a:solidFill>
              <a:srgbClr val="F1A6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r"/>
            <a:r>
              <a:rPr lang="en-US" sz="1600" b="1" dirty="0">
                <a:solidFill>
                  <a:srgbClr val="000000"/>
                </a:solidFill>
              </a:rPr>
              <a:t>RECOMMENDATION </a:t>
            </a:r>
            <a:r>
              <a:rPr lang="en-US" sz="1600" b="1" dirty="0" smtClean="0">
                <a:solidFill>
                  <a:srgbClr val="000000"/>
                </a:solidFill>
              </a:rPr>
              <a:t>6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0" y="152400"/>
            <a:ext cx="1248054" cy="1248054"/>
            <a:chOff x="12300033" y="2079849"/>
            <a:chExt cx="1248054" cy="1248054"/>
          </a:xfrm>
        </p:grpSpPr>
        <p:sp>
          <p:nvSpPr>
            <p:cNvPr id="18" name="Oval 17"/>
            <p:cNvSpPr/>
            <p:nvPr/>
          </p:nvSpPr>
          <p:spPr bwMode="auto">
            <a:xfrm>
              <a:off x="12300033" y="2079849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2381900" y="2161717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347658" y="2500200"/>
              <a:ext cx="1150777" cy="35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Shared</a:t>
              </a:r>
            </a:p>
            <a:p>
              <a:pPr lvl="0" algn="ctr">
                <a:lnSpc>
                  <a:spcPct val="700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Responsibility</a:t>
              </a:r>
              <a:endParaRPr lang="en-US" sz="1200" b="1" dirty="0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4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3300" spc="-30" smtClean="0"/>
              <a:t>Evaluate time-off </a:t>
            </a:r>
            <a:r>
              <a:rPr lang="en-US" altLang="en-US" sz="3300" spc="-30" dirty="0" smtClean="0"/>
              <a:t>plans for Staff</a:t>
            </a:r>
            <a:endParaRPr lang="en-US" altLang="en-US" sz="3300" spc="-3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1148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600" spc="-40" dirty="0"/>
              <a:t>Align the leave benefits with the Total Rewards strategy and healthy campus initiatives</a:t>
            </a:r>
            <a:endParaRPr lang="en-US" sz="2600" i="1" spc="-40" dirty="0"/>
          </a:p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en-US" sz="2600" dirty="0"/>
              <a:t>Simplify leave policies as much as possible</a:t>
            </a:r>
          </a:p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en-US" sz="2600" dirty="0"/>
              <a:t>Provide short-term disability income replacement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600" dirty="0"/>
              <a:t>Emphasize value and flexibility through an integrated time-off benefit program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600" dirty="0"/>
              <a:t>Encourage appropriate use of time-off benefits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2400" y="1447800"/>
            <a:ext cx="8959755" cy="4572000"/>
          </a:xfrm>
          <a:prstGeom prst="rect">
            <a:avLst/>
          </a:prstGeom>
          <a:ln>
            <a:solidFill>
              <a:schemeClr val="tx2"/>
            </a:solidFill>
          </a:ln>
        </p:spPr>
      </p:sp>
      <p:sp>
        <p:nvSpPr>
          <p:cNvPr id="55" name="Freeform 54"/>
          <p:cNvSpPr/>
          <p:nvPr/>
        </p:nvSpPr>
        <p:spPr>
          <a:xfrm>
            <a:off x="-871" y="1176276"/>
            <a:ext cx="3397324" cy="195182"/>
          </a:xfrm>
          <a:custGeom>
            <a:avLst/>
            <a:gdLst>
              <a:gd name="connsiteX0" fmla="*/ 11430 w 3371850"/>
              <a:gd name="connsiteY0" fmla="*/ 182880 h 182880"/>
              <a:gd name="connsiteX1" fmla="*/ 3188970 w 3371850"/>
              <a:gd name="connsiteY1" fmla="*/ 182880 h 182880"/>
              <a:gd name="connsiteX2" fmla="*/ 3371850 w 3371850"/>
              <a:gd name="connsiteY2" fmla="*/ 0 h 182880"/>
              <a:gd name="connsiteX3" fmla="*/ 0 w 3371850"/>
              <a:gd name="connsiteY3" fmla="*/ 0 h 182880"/>
              <a:gd name="connsiteX4" fmla="*/ 11430 w 3371850"/>
              <a:gd name="connsiteY4" fmla="*/ 182880 h 182880"/>
              <a:gd name="connsiteX0" fmla="*/ 0 w 3372721"/>
              <a:gd name="connsiteY0" fmla="*/ 182880 h 182880"/>
              <a:gd name="connsiteX1" fmla="*/ 3189841 w 3372721"/>
              <a:gd name="connsiteY1" fmla="*/ 182880 h 182880"/>
              <a:gd name="connsiteX2" fmla="*/ 3372721 w 3372721"/>
              <a:gd name="connsiteY2" fmla="*/ 0 h 182880"/>
              <a:gd name="connsiteX3" fmla="*/ 871 w 3372721"/>
              <a:gd name="connsiteY3" fmla="*/ 0 h 182880"/>
              <a:gd name="connsiteX4" fmla="*/ 0 w 3372721"/>
              <a:gd name="connsiteY4" fmla="*/ 182880 h 182880"/>
              <a:gd name="connsiteX0" fmla="*/ 0 w 3372721"/>
              <a:gd name="connsiteY0" fmla="*/ 186981 h 186981"/>
              <a:gd name="connsiteX1" fmla="*/ 3189841 w 3372721"/>
              <a:gd name="connsiteY1" fmla="*/ 186981 h 186981"/>
              <a:gd name="connsiteX2" fmla="*/ 3372721 w 3372721"/>
              <a:gd name="connsiteY2" fmla="*/ 4101 h 186981"/>
              <a:gd name="connsiteX3" fmla="*/ 4971 w 3372721"/>
              <a:gd name="connsiteY3" fmla="*/ 0 h 186981"/>
              <a:gd name="connsiteX4" fmla="*/ 0 w 3372721"/>
              <a:gd name="connsiteY4" fmla="*/ 186981 h 186981"/>
              <a:gd name="connsiteX0" fmla="*/ 0 w 3389123"/>
              <a:gd name="connsiteY0" fmla="*/ 186981 h 186981"/>
              <a:gd name="connsiteX1" fmla="*/ 3189841 w 3389123"/>
              <a:gd name="connsiteY1" fmla="*/ 186981 h 186981"/>
              <a:gd name="connsiteX2" fmla="*/ 3389123 w 3389123"/>
              <a:gd name="connsiteY2" fmla="*/ 0 h 186981"/>
              <a:gd name="connsiteX3" fmla="*/ 4971 w 3389123"/>
              <a:gd name="connsiteY3" fmla="*/ 0 h 186981"/>
              <a:gd name="connsiteX4" fmla="*/ 0 w 3389123"/>
              <a:gd name="connsiteY4" fmla="*/ 186981 h 186981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8201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0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871 w 3397324"/>
              <a:gd name="connsiteY3" fmla="*/ 0 h 195182"/>
              <a:gd name="connsiteX4" fmla="*/ 0 w 3397324"/>
              <a:gd name="connsiteY4" fmla="*/ 195182 h 1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24" h="195182">
                <a:moveTo>
                  <a:pt x="0" y="195182"/>
                </a:moveTo>
                <a:lnTo>
                  <a:pt x="3189841" y="195182"/>
                </a:lnTo>
                <a:lnTo>
                  <a:pt x="3397324" y="0"/>
                </a:lnTo>
                <a:lnTo>
                  <a:pt x="871" y="0"/>
                </a:lnTo>
                <a:cubicBezTo>
                  <a:pt x="581" y="60960"/>
                  <a:pt x="290" y="134222"/>
                  <a:pt x="0" y="195182"/>
                </a:cubicBezTo>
                <a:close/>
              </a:path>
            </a:pathLst>
          </a:custGeom>
          <a:solidFill>
            <a:srgbClr val="F1A62E"/>
          </a:solidFill>
          <a:ln>
            <a:solidFill>
              <a:srgbClr val="F1A6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r"/>
            <a:r>
              <a:rPr lang="en-US" sz="1600" b="1" dirty="0">
                <a:solidFill>
                  <a:srgbClr val="000000"/>
                </a:solidFill>
              </a:rPr>
              <a:t>RECOMMENDATION </a:t>
            </a:r>
            <a:r>
              <a:rPr lang="en-US" sz="1600" b="1" dirty="0" smtClean="0">
                <a:solidFill>
                  <a:srgbClr val="000000"/>
                </a:solidFill>
              </a:rPr>
              <a:t>7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72200" y="152400"/>
            <a:ext cx="1248054" cy="1248054"/>
            <a:chOff x="10699268" y="2079849"/>
            <a:chExt cx="1248054" cy="1248054"/>
          </a:xfrm>
        </p:grpSpPr>
        <p:sp>
          <p:nvSpPr>
            <p:cNvPr id="8" name="Oval 7"/>
            <p:cNvSpPr/>
            <p:nvPr/>
          </p:nvSpPr>
          <p:spPr bwMode="auto">
            <a:xfrm>
              <a:off x="10699268" y="2079849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0781135" y="2161717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Flexibility </a:t>
              </a:r>
              <a:br>
                <a:rPr lang="en-US" sz="1200" b="1" dirty="0">
                  <a:solidFill>
                    <a:srgbClr val="FFFFFF"/>
                  </a:solidFill>
                  <a:latin typeface="+mj-lt"/>
                </a:rPr>
              </a:b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to Address Diverse Needs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66042" y="151451"/>
            <a:ext cx="1259480" cy="1248054"/>
            <a:chOff x="13032586" y="4394836"/>
            <a:chExt cx="1259480" cy="1248054"/>
          </a:xfrm>
        </p:grpSpPr>
        <p:sp>
          <p:nvSpPr>
            <p:cNvPr id="11" name="Oval 10"/>
            <p:cNvSpPr/>
            <p:nvPr/>
          </p:nvSpPr>
          <p:spPr bwMode="auto">
            <a:xfrm>
              <a:off x="13032586" y="4394836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3114454" y="4476704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032586" y="4808830"/>
              <a:ext cx="1259480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Strategic </a:t>
              </a:r>
              <a:br>
                <a:rPr lang="en-US" sz="1200" b="1" dirty="0">
                  <a:solidFill>
                    <a:srgbClr val="FFFFFF"/>
                  </a:solidFill>
                  <a:latin typeface="+mj-lt"/>
                </a:rPr>
              </a:br>
              <a:r>
                <a:rPr lang="en-US" sz="1200" b="1" spc="-40" dirty="0">
                  <a:solidFill>
                    <a:srgbClr val="FFFFFF"/>
                  </a:solidFill>
                  <a:latin typeface="+mj-lt"/>
                </a:rPr>
                <a:t>Competitiveness</a:t>
              </a: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9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31476"/>
            <a:ext cx="3841572" cy="424594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620000" y="147547"/>
            <a:ext cx="1248054" cy="1248054"/>
            <a:chOff x="9935612" y="3110850"/>
            <a:chExt cx="1248054" cy="1248054"/>
          </a:xfrm>
        </p:grpSpPr>
        <p:sp>
          <p:nvSpPr>
            <p:cNvPr id="19" name="Oval 18"/>
            <p:cNvSpPr/>
            <p:nvPr/>
          </p:nvSpPr>
          <p:spPr bwMode="auto">
            <a:xfrm>
              <a:off x="9935612" y="3110850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0017480" y="3192718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54662" y="3513393"/>
              <a:ext cx="1200410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</a:rPr>
                <a:t>Education</a:t>
              </a: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/</a:t>
              </a:r>
              <a:br>
                <a:rPr lang="en-US" sz="1200" b="1" dirty="0" smtClean="0">
                  <a:solidFill>
                    <a:srgbClr val="FFFFFF"/>
                  </a:solidFill>
                  <a:latin typeface="+mj-lt"/>
                </a:rPr>
              </a:b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Communication</a:t>
              </a:r>
              <a:endParaRPr lang="en-US" sz="1200" b="1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300" spc="-30" dirty="0"/>
              <a:t>Invest in communication, </a:t>
            </a:r>
            <a:br>
              <a:rPr lang="en-US" altLang="en-US" sz="3300" spc="-30" dirty="0"/>
            </a:br>
            <a:r>
              <a:rPr lang="en-US" altLang="en-US" sz="3300" spc="-30" dirty="0"/>
              <a:t>education and behavior change</a:t>
            </a:r>
          </a:p>
        </p:txBody>
      </p:sp>
      <p:sp>
        <p:nvSpPr>
          <p:cNvPr id="39" name="Freeform 38"/>
          <p:cNvSpPr/>
          <p:nvPr/>
        </p:nvSpPr>
        <p:spPr>
          <a:xfrm>
            <a:off x="-871" y="1176276"/>
            <a:ext cx="3397324" cy="195182"/>
          </a:xfrm>
          <a:custGeom>
            <a:avLst/>
            <a:gdLst>
              <a:gd name="connsiteX0" fmla="*/ 11430 w 3371850"/>
              <a:gd name="connsiteY0" fmla="*/ 182880 h 182880"/>
              <a:gd name="connsiteX1" fmla="*/ 3188970 w 3371850"/>
              <a:gd name="connsiteY1" fmla="*/ 182880 h 182880"/>
              <a:gd name="connsiteX2" fmla="*/ 3371850 w 3371850"/>
              <a:gd name="connsiteY2" fmla="*/ 0 h 182880"/>
              <a:gd name="connsiteX3" fmla="*/ 0 w 3371850"/>
              <a:gd name="connsiteY3" fmla="*/ 0 h 182880"/>
              <a:gd name="connsiteX4" fmla="*/ 11430 w 3371850"/>
              <a:gd name="connsiteY4" fmla="*/ 182880 h 182880"/>
              <a:gd name="connsiteX0" fmla="*/ 0 w 3372721"/>
              <a:gd name="connsiteY0" fmla="*/ 182880 h 182880"/>
              <a:gd name="connsiteX1" fmla="*/ 3189841 w 3372721"/>
              <a:gd name="connsiteY1" fmla="*/ 182880 h 182880"/>
              <a:gd name="connsiteX2" fmla="*/ 3372721 w 3372721"/>
              <a:gd name="connsiteY2" fmla="*/ 0 h 182880"/>
              <a:gd name="connsiteX3" fmla="*/ 871 w 3372721"/>
              <a:gd name="connsiteY3" fmla="*/ 0 h 182880"/>
              <a:gd name="connsiteX4" fmla="*/ 0 w 3372721"/>
              <a:gd name="connsiteY4" fmla="*/ 182880 h 182880"/>
              <a:gd name="connsiteX0" fmla="*/ 0 w 3372721"/>
              <a:gd name="connsiteY0" fmla="*/ 186981 h 186981"/>
              <a:gd name="connsiteX1" fmla="*/ 3189841 w 3372721"/>
              <a:gd name="connsiteY1" fmla="*/ 186981 h 186981"/>
              <a:gd name="connsiteX2" fmla="*/ 3372721 w 3372721"/>
              <a:gd name="connsiteY2" fmla="*/ 4101 h 186981"/>
              <a:gd name="connsiteX3" fmla="*/ 4971 w 3372721"/>
              <a:gd name="connsiteY3" fmla="*/ 0 h 186981"/>
              <a:gd name="connsiteX4" fmla="*/ 0 w 3372721"/>
              <a:gd name="connsiteY4" fmla="*/ 186981 h 186981"/>
              <a:gd name="connsiteX0" fmla="*/ 0 w 3389123"/>
              <a:gd name="connsiteY0" fmla="*/ 186981 h 186981"/>
              <a:gd name="connsiteX1" fmla="*/ 3189841 w 3389123"/>
              <a:gd name="connsiteY1" fmla="*/ 186981 h 186981"/>
              <a:gd name="connsiteX2" fmla="*/ 3389123 w 3389123"/>
              <a:gd name="connsiteY2" fmla="*/ 0 h 186981"/>
              <a:gd name="connsiteX3" fmla="*/ 4971 w 3389123"/>
              <a:gd name="connsiteY3" fmla="*/ 0 h 186981"/>
              <a:gd name="connsiteX4" fmla="*/ 0 w 3389123"/>
              <a:gd name="connsiteY4" fmla="*/ 186981 h 186981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8201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4971 w 3397324"/>
              <a:gd name="connsiteY3" fmla="*/ 0 h 195182"/>
              <a:gd name="connsiteX4" fmla="*/ 0 w 3397324"/>
              <a:gd name="connsiteY4" fmla="*/ 195182 h 195182"/>
              <a:gd name="connsiteX0" fmla="*/ 0 w 3397324"/>
              <a:gd name="connsiteY0" fmla="*/ 195182 h 195182"/>
              <a:gd name="connsiteX1" fmla="*/ 3189841 w 3397324"/>
              <a:gd name="connsiteY1" fmla="*/ 195182 h 195182"/>
              <a:gd name="connsiteX2" fmla="*/ 3397324 w 3397324"/>
              <a:gd name="connsiteY2" fmla="*/ 0 h 195182"/>
              <a:gd name="connsiteX3" fmla="*/ 871 w 3397324"/>
              <a:gd name="connsiteY3" fmla="*/ 0 h 195182"/>
              <a:gd name="connsiteX4" fmla="*/ 0 w 3397324"/>
              <a:gd name="connsiteY4" fmla="*/ 195182 h 1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24" h="195182">
                <a:moveTo>
                  <a:pt x="0" y="195182"/>
                </a:moveTo>
                <a:lnTo>
                  <a:pt x="3189841" y="195182"/>
                </a:lnTo>
                <a:lnTo>
                  <a:pt x="3397324" y="0"/>
                </a:lnTo>
                <a:lnTo>
                  <a:pt x="871" y="0"/>
                </a:lnTo>
                <a:cubicBezTo>
                  <a:pt x="581" y="60960"/>
                  <a:pt x="290" y="134222"/>
                  <a:pt x="0" y="195182"/>
                </a:cubicBezTo>
                <a:close/>
              </a:path>
            </a:pathLst>
          </a:custGeom>
          <a:solidFill>
            <a:srgbClr val="F1A62E"/>
          </a:solidFill>
          <a:ln>
            <a:solidFill>
              <a:srgbClr val="F1A6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r"/>
            <a:r>
              <a:rPr lang="en-US" sz="1600" b="1" dirty="0">
                <a:solidFill>
                  <a:srgbClr val="000000"/>
                </a:solidFill>
              </a:rPr>
              <a:t>RECOMMENDATION 8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096000" y="152400"/>
            <a:ext cx="1248054" cy="1248054"/>
            <a:chOff x="12300033" y="2079849"/>
            <a:chExt cx="1248054" cy="1248054"/>
          </a:xfrm>
        </p:grpSpPr>
        <p:sp>
          <p:nvSpPr>
            <p:cNvPr id="26" name="Oval 25"/>
            <p:cNvSpPr/>
            <p:nvPr/>
          </p:nvSpPr>
          <p:spPr bwMode="auto">
            <a:xfrm>
              <a:off x="12300033" y="2079849"/>
              <a:ext cx="1248054" cy="1248054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2381900" y="2161717"/>
              <a:ext cx="1084319" cy="1084319"/>
            </a:xfrm>
            <a:prstGeom prst="ellipse">
              <a:avLst/>
            </a:prstGeom>
            <a:gradFill flip="none" rotWithShape="1">
              <a:gsLst>
                <a:gs pos="54000">
                  <a:srgbClr val="1DACDF"/>
                </a:gs>
                <a:gs pos="100000">
                  <a:srgbClr val="F1A62E"/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endParaRPr lang="en-US" sz="1200" b="1" spc="-3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347658" y="2500200"/>
              <a:ext cx="1150777" cy="35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Shared</a:t>
              </a:r>
            </a:p>
            <a:p>
              <a:pPr lvl="0" algn="ctr">
                <a:lnSpc>
                  <a:spcPct val="70000"/>
                </a:lnSpc>
              </a:pPr>
              <a:r>
                <a:rPr lang="en-US" sz="1200" b="1" dirty="0" smtClean="0">
                  <a:solidFill>
                    <a:srgbClr val="FFFFFF"/>
                  </a:solidFill>
                  <a:latin typeface="+mj-lt"/>
                </a:rPr>
                <a:t>Responsibility</a:t>
              </a:r>
              <a:endParaRPr lang="en-US" sz="1200" b="1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600" y="1600200"/>
            <a:ext cx="5410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20B0603050302020204" pitchFamily="34" charset="2"/>
              <a:buChar char="Ø"/>
            </a:pP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Increase employee understanding/appreciation for value of Total Rewards</a:t>
            </a:r>
          </a:p>
          <a:p>
            <a:pPr marL="457200" indent="-457200">
              <a:buFont typeface="Wingdings" panose="020B0603050302020204" pitchFamily="34" charset="2"/>
              <a:buChar char="Ø"/>
            </a:pP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Provide tools to help employees make optimal choices at times of key decisions</a:t>
            </a:r>
          </a:p>
          <a:p>
            <a:pPr marL="457200" indent="-457200">
              <a:buFont typeface="Wingdings" panose="020B0603050302020204" pitchFamily="34" charset="2"/>
              <a:buChar char="Ø"/>
            </a:pP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Tailor resources to diverse needs, learning styles and behaviors</a:t>
            </a:r>
          </a:p>
          <a:p>
            <a:pPr marL="457200" indent="-457200">
              <a:buFont typeface="Wingdings" panose="020B0603050302020204" pitchFamily="34" charset="2"/>
              <a:buChar char="Ø"/>
            </a:pP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Coach managers in communicating about pay and benefits</a:t>
            </a:r>
            <a:endParaRPr lang="en-US" sz="2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48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3300" spc="-30" dirty="0"/>
              <a:t>Next </a:t>
            </a:r>
            <a:r>
              <a:rPr lang="en-US" sz="3300" spc="-30" dirty="0" smtClean="0"/>
              <a:t>steps</a:t>
            </a:r>
            <a:endParaRPr lang="en-US" sz="3300" spc="-30" dirty="0"/>
          </a:p>
        </p:txBody>
      </p:sp>
      <p:sp>
        <p:nvSpPr>
          <p:cNvPr id="6" name="Right Arrow 5"/>
          <p:cNvSpPr/>
          <p:nvPr/>
        </p:nvSpPr>
        <p:spPr>
          <a:xfrm>
            <a:off x="790476" y="1397000"/>
            <a:ext cx="7563049" cy="4775200"/>
          </a:xfrm>
          <a:prstGeom prst="rightArrow">
            <a:avLst>
              <a:gd name="adj1" fmla="val 49054"/>
              <a:gd name="adj2" fmla="val 50000"/>
            </a:avLst>
          </a:prstGeom>
          <a:gradFill>
            <a:gsLst>
              <a:gs pos="40000">
                <a:srgbClr val="A0CFEB">
                  <a:tint val="66000"/>
                  <a:satMod val="16000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0"/>
          </a:gradFill>
          <a:ln w="12700">
            <a:noFill/>
          </a:ln>
          <a:effectLst/>
        </p:spPr>
      </p:sp>
      <p:sp>
        <p:nvSpPr>
          <p:cNvPr id="9" name="Rounded Rectangle 8"/>
          <p:cNvSpPr/>
          <p:nvPr/>
        </p:nvSpPr>
        <p:spPr>
          <a:xfrm>
            <a:off x="914400" y="2832100"/>
            <a:ext cx="3200400" cy="1905000"/>
          </a:xfrm>
          <a:prstGeom prst="roundRect">
            <a:avLst/>
          </a:prstGeom>
          <a:gradFill flip="none" rotWithShape="1">
            <a:gsLst>
              <a:gs pos="0">
                <a:srgbClr val="05437C">
                  <a:shade val="30000"/>
                  <a:satMod val="115000"/>
                </a:srgbClr>
              </a:gs>
              <a:gs pos="50000">
                <a:srgbClr val="05437C">
                  <a:shade val="67500"/>
                  <a:satMod val="115000"/>
                </a:srgbClr>
              </a:gs>
              <a:gs pos="100000">
                <a:srgbClr val="05437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DA2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</a:rPr>
              <a:t>April 14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through May 2014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Campus constituent group discussions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95800" y="2832100"/>
            <a:ext cx="3200400" cy="1905000"/>
          </a:xfrm>
          <a:prstGeom prst="roundRect">
            <a:avLst/>
          </a:prstGeom>
          <a:gradFill flip="none" rotWithShape="1">
            <a:gsLst>
              <a:gs pos="0">
                <a:srgbClr val="05437C">
                  <a:shade val="30000"/>
                  <a:satMod val="115000"/>
                </a:srgbClr>
              </a:gs>
              <a:gs pos="50000">
                <a:srgbClr val="05437C">
                  <a:shade val="67500"/>
                  <a:satMod val="115000"/>
                </a:srgbClr>
              </a:gs>
              <a:gs pos="100000">
                <a:srgbClr val="05437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DA2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2015 - 2018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Further development of recommendations </a:t>
            </a:r>
            <a:r>
              <a:rPr lang="en-US" sz="2000" dirty="0">
                <a:solidFill>
                  <a:schemeClr val="bg1"/>
                </a:solidFill>
              </a:rPr>
              <a:t>with </a:t>
            </a:r>
            <a:r>
              <a:rPr lang="en-US" sz="2000" dirty="0" smtClean="0">
                <a:solidFill>
                  <a:schemeClr val="bg1"/>
                </a:solidFill>
              </a:rPr>
              <a:t>faculty/staff/retiree </a:t>
            </a:r>
            <a:r>
              <a:rPr lang="en-US" sz="2000" dirty="0">
                <a:solidFill>
                  <a:schemeClr val="bg1"/>
                </a:solidFill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2869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3300" spc="-30" dirty="0"/>
              <a:t>Want to </a:t>
            </a:r>
            <a:r>
              <a:rPr lang="en-US" sz="3300" spc="-30" dirty="0" smtClean="0"/>
              <a:t>know </a:t>
            </a:r>
            <a:r>
              <a:rPr lang="en-US" sz="3300" spc="-30" dirty="0"/>
              <a:t>m</a:t>
            </a:r>
            <a:r>
              <a:rPr lang="en-US" sz="3300" spc="-30" dirty="0" smtClean="0"/>
              <a:t>ore</a:t>
            </a:r>
            <a:r>
              <a:rPr lang="en-US" sz="3300" spc="-30" dirty="0"/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3400" y="2133600"/>
            <a:ext cx="4114800" cy="1905000"/>
          </a:xfrm>
          <a:prstGeom prst="roundRect">
            <a:avLst/>
          </a:prstGeom>
          <a:gradFill flip="none" rotWithShape="1">
            <a:gsLst>
              <a:gs pos="0">
                <a:srgbClr val="05437C">
                  <a:shade val="30000"/>
                  <a:satMod val="115000"/>
                </a:srgbClr>
              </a:gs>
              <a:gs pos="50000">
                <a:srgbClr val="05437C">
                  <a:shade val="67500"/>
                  <a:satMod val="115000"/>
                </a:srgbClr>
              </a:gs>
              <a:gs pos="100000">
                <a:srgbClr val="05437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DA256"/>
            </a:solidFill>
          </a:ln>
          <a:effectLst>
            <a:reflection blurRad="6350" stA="34000" endPos="3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/>
              <a:t>To find out more, visit </a:t>
            </a:r>
          </a:p>
          <a:p>
            <a:pPr algn="ctr">
              <a:lnSpc>
                <a:spcPct val="80000"/>
              </a:lnSpc>
            </a:pPr>
            <a:r>
              <a:rPr lang="en-US" sz="2000" u="sng" dirty="0">
                <a:hlinkClick r:id="rId3"/>
              </a:rPr>
              <a:t>www.umsystem.edu/totalrewards</a:t>
            </a:r>
            <a:r>
              <a:rPr lang="en-US" sz="2000" u="sng" dirty="0" smtClean="0">
                <a:hlinkClick r:id="rId3"/>
              </a:rPr>
              <a:t>/ reimagining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4781550" y="2114550"/>
            <a:ext cx="4038600" cy="1905000"/>
          </a:xfrm>
          <a:prstGeom prst="roundRect">
            <a:avLst/>
          </a:prstGeom>
          <a:gradFill flip="none" rotWithShape="1">
            <a:gsLst>
              <a:gs pos="0">
                <a:srgbClr val="05437C">
                  <a:shade val="30000"/>
                  <a:satMod val="115000"/>
                </a:srgbClr>
              </a:gs>
              <a:gs pos="50000">
                <a:srgbClr val="05437C">
                  <a:shade val="67500"/>
                  <a:satMod val="115000"/>
                </a:srgbClr>
              </a:gs>
              <a:gs pos="100000">
                <a:srgbClr val="05437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DA256"/>
            </a:solidFill>
          </a:ln>
          <a:effectLst>
            <a:reflection blurRad="6350" stA="34000" endPos="3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/>
              <a:t>Send comments to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reimagining@umsystem.edu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30" dirty="0"/>
              <a:t>Q&amp;A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34" y="1703823"/>
            <a:ext cx="6141732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Feedback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15918" b="13605"/>
          <a:stretch/>
        </p:blipFill>
        <p:spPr>
          <a:xfrm>
            <a:off x="170411" y="1447800"/>
            <a:ext cx="880317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8458200" cy="2971800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-84" charset="-128"/>
              </a:rPr>
              <a:t>Who we are…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28" y="1752600"/>
            <a:ext cx="353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002060"/>
              </a:solidFill>
            </a:endParaRPr>
          </a:p>
          <a:p>
            <a:pPr marL="167565" indent="-16756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135340" y="3112532"/>
            <a:ext cx="8839200" cy="2362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34" charset="2"/>
              <a:buChar char="Ø"/>
              <a:defRPr sz="3200" kern="1200">
                <a:solidFill>
                  <a:srgbClr val="000000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34" charset="2"/>
              <a:buChar char="Ø"/>
              <a:defRPr sz="2800" kern="1200">
                <a:solidFill>
                  <a:srgbClr val="000000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34" charset="2"/>
              <a:buChar char="Ø"/>
              <a:defRPr sz="2400" kern="1200">
                <a:solidFill>
                  <a:srgbClr val="000000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34" charset="2"/>
              <a:buChar char="Ø"/>
              <a:defRPr sz="2000" kern="1200">
                <a:solidFill>
                  <a:srgbClr val="000000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34" charset="2"/>
              <a:buChar char="Ø"/>
              <a:defRPr sz="2000" kern="1200">
                <a:solidFill>
                  <a:srgbClr val="000000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4893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</a:t>
            </a:r>
            <a:r>
              <a:rPr lang="en-US" dirty="0"/>
              <a:t>v</a:t>
            </a:r>
            <a:r>
              <a:rPr lang="en-US" dirty="0" smtClean="0"/>
              <a:t>alue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944757" y="1356260"/>
            <a:ext cx="5009958" cy="4955088"/>
            <a:chOff x="1944757" y="1356260"/>
            <a:chExt cx="5009958" cy="4955088"/>
          </a:xfrm>
        </p:grpSpPr>
        <p:sp>
          <p:nvSpPr>
            <p:cNvPr id="15" name="Rectangle 14"/>
            <p:cNvSpPr/>
            <p:nvPr/>
          </p:nvSpPr>
          <p:spPr>
            <a:xfrm>
              <a:off x="3515293" y="2886023"/>
              <a:ext cx="1862270" cy="1862270"/>
            </a:xfrm>
            <a:prstGeom prst="rect">
              <a:avLst/>
            </a:prstGeom>
            <a:gradFill flip="none" rotWithShape="1">
              <a:gsLst>
                <a:gs pos="0">
                  <a:srgbClr val="F1A62E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423230" y="1356260"/>
              <a:ext cx="2478473" cy="3435931"/>
            </a:xfrm>
            <a:custGeom>
              <a:avLst/>
              <a:gdLst>
                <a:gd name="T0" fmla="*/ 0 w 884"/>
                <a:gd name="T1" fmla="*/ 0 h 1226"/>
                <a:gd name="T2" fmla="*/ 257 w 884"/>
                <a:gd name="T3" fmla="*/ 198 h 1226"/>
                <a:gd name="T4" fmla="*/ 325 w 884"/>
                <a:gd name="T5" fmla="*/ 559 h 1226"/>
                <a:gd name="T6" fmla="*/ 325 w 884"/>
                <a:gd name="T7" fmla="*/ 1209 h 1226"/>
                <a:gd name="T8" fmla="*/ 686 w 884"/>
                <a:gd name="T9" fmla="*/ 1141 h 1226"/>
                <a:gd name="T10" fmla="*/ 884 w 884"/>
                <a:gd name="T11" fmla="*/ 884 h 1226"/>
                <a:gd name="T12" fmla="*/ 0 w 884"/>
                <a:gd name="T13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4" h="1226">
                  <a:moveTo>
                    <a:pt x="0" y="0"/>
                  </a:moveTo>
                  <a:cubicBezTo>
                    <a:pt x="0" y="0"/>
                    <a:pt x="165" y="39"/>
                    <a:pt x="257" y="198"/>
                  </a:cubicBezTo>
                  <a:cubicBezTo>
                    <a:pt x="342" y="344"/>
                    <a:pt x="325" y="559"/>
                    <a:pt x="325" y="559"/>
                  </a:cubicBezTo>
                  <a:cubicBezTo>
                    <a:pt x="325" y="1209"/>
                    <a:pt x="325" y="1209"/>
                    <a:pt x="325" y="1209"/>
                  </a:cubicBezTo>
                  <a:cubicBezTo>
                    <a:pt x="325" y="1209"/>
                    <a:pt x="540" y="1226"/>
                    <a:pt x="686" y="1141"/>
                  </a:cubicBezTo>
                  <a:cubicBezTo>
                    <a:pt x="845" y="1049"/>
                    <a:pt x="884" y="884"/>
                    <a:pt x="884" y="884"/>
                  </a:cubicBezTo>
                  <a:cubicBezTo>
                    <a:pt x="884" y="396"/>
                    <a:pt x="488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1A62E"/>
                </a:gs>
                <a:gs pos="73000">
                  <a:srgbClr val="0DA256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3465773" y="3832309"/>
              <a:ext cx="3435930" cy="2478473"/>
            </a:xfrm>
            <a:custGeom>
              <a:avLst/>
              <a:gdLst>
                <a:gd name="T0" fmla="*/ 1028 w 1226"/>
                <a:gd name="T1" fmla="*/ 257 h 884"/>
                <a:gd name="T2" fmla="*/ 667 w 1226"/>
                <a:gd name="T3" fmla="*/ 325 h 884"/>
                <a:gd name="T4" fmla="*/ 17 w 1226"/>
                <a:gd name="T5" fmla="*/ 325 h 884"/>
                <a:gd name="T6" fmla="*/ 17 w 1226"/>
                <a:gd name="T7" fmla="*/ 325 h 884"/>
                <a:gd name="T8" fmla="*/ 85 w 1226"/>
                <a:gd name="T9" fmla="*/ 686 h 884"/>
                <a:gd name="T10" fmla="*/ 342 w 1226"/>
                <a:gd name="T11" fmla="*/ 884 h 884"/>
                <a:gd name="T12" fmla="*/ 1226 w 1226"/>
                <a:gd name="T13" fmla="*/ 0 h 884"/>
                <a:gd name="T14" fmla="*/ 1028 w 1226"/>
                <a:gd name="T15" fmla="*/ 25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6" h="884">
                  <a:moveTo>
                    <a:pt x="1028" y="257"/>
                  </a:moveTo>
                  <a:cubicBezTo>
                    <a:pt x="882" y="342"/>
                    <a:pt x="667" y="325"/>
                    <a:pt x="667" y="325"/>
                  </a:cubicBezTo>
                  <a:cubicBezTo>
                    <a:pt x="17" y="325"/>
                    <a:pt x="17" y="325"/>
                    <a:pt x="17" y="325"/>
                  </a:cubicBezTo>
                  <a:cubicBezTo>
                    <a:pt x="17" y="325"/>
                    <a:pt x="17" y="325"/>
                    <a:pt x="17" y="325"/>
                  </a:cubicBezTo>
                  <a:cubicBezTo>
                    <a:pt x="17" y="325"/>
                    <a:pt x="0" y="540"/>
                    <a:pt x="85" y="686"/>
                  </a:cubicBezTo>
                  <a:cubicBezTo>
                    <a:pt x="177" y="845"/>
                    <a:pt x="342" y="884"/>
                    <a:pt x="342" y="884"/>
                  </a:cubicBezTo>
                  <a:cubicBezTo>
                    <a:pt x="830" y="884"/>
                    <a:pt x="1226" y="488"/>
                    <a:pt x="1226" y="0"/>
                  </a:cubicBezTo>
                  <a:cubicBezTo>
                    <a:pt x="1226" y="0"/>
                    <a:pt x="1187" y="165"/>
                    <a:pt x="1028" y="257"/>
                  </a:cubicBezTo>
                  <a:close/>
                </a:path>
              </a:pathLst>
            </a:custGeom>
            <a:gradFill>
              <a:gsLst>
                <a:gs pos="0">
                  <a:srgbClr val="F1A62E"/>
                </a:gs>
                <a:gs pos="73000">
                  <a:srgbClr val="E6111A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 flipH="1" flipV="1">
              <a:off x="1944757" y="2874851"/>
              <a:ext cx="2478473" cy="3435931"/>
            </a:xfrm>
            <a:custGeom>
              <a:avLst/>
              <a:gdLst>
                <a:gd name="T0" fmla="*/ 0 w 884"/>
                <a:gd name="T1" fmla="*/ 0 h 1226"/>
                <a:gd name="T2" fmla="*/ 257 w 884"/>
                <a:gd name="T3" fmla="*/ 198 h 1226"/>
                <a:gd name="T4" fmla="*/ 325 w 884"/>
                <a:gd name="T5" fmla="*/ 559 h 1226"/>
                <a:gd name="T6" fmla="*/ 325 w 884"/>
                <a:gd name="T7" fmla="*/ 1209 h 1226"/>
                <a:gd name="T8" fmla="*/ 686 w 884"/>
                <a:gd name="T9" fmla="*/ 1141 h 1226"/>
                <a:gd name="T10" fmla="*/ 884 w 884"/>
                <a:gd name="T11" fmla="*/ 884 h 1226"/>
                <a:gd name="T12" fmla="*/ 0 w 884"/>
                <a:gd name="T13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4" h="1226">
                  <a:moveTo>
                    <a:pt x="0" y="0"/>
                  </a:moveTo>
                  <a:cubicBezTo>
                    <a:pt x="0" y="0"/>
                    <a:pt x="165" y="39"/>
                    <a:pt x="257" y="198"/>
                  </a:cubicBezTo>
                  <a:cubicBezTo>
                    <a:pt x="342" y="344"/>
                    <a:pt x="325" y="559"/>
                    <a:pt x="325" y="559"/>
                  </a:cubicBezTo>
                  <a:cubicBezTo>
                    <a:pt x="325" y="1209"/>
                    <a:pt x="325" y="1209"/>
                    <a:pt x="325" y="1209"/>
                  </a:cubicBezTo>
                  <a:cubicBezTo>
                    <a:pt x="325" y="1209"/>
                    <a:pt x="540" y="1226"/>
                    <a:pt x="686" y="1141"/>
                  </a:cubicBezTo>
                  <a:cubicBezTo>
                    <a:pt x="845" y="1049"/>
                    <a:pt x="884" y="884"/>
                    <a:pt x="884" y="884"/>
                  </a:cubicBezTo>
                  <a:cubicBezTo>
                    <a:pt x="884" y="396"/>
                    <a:pt x="488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1A62E"/>
                </a:gs>
                <a:gs pos="79000">
                  <a:srgbClr val="000000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 flipH="1" flipV="1">
              <a:off x="1954661" y="1356260"/>
              <a:ext cx="3435930" cy="2478473"/>
            </a:xfrm>
            <a:custGeom>
              <a:avLst/>
              <a:gdLst>
                <a:gd name="T0" fmla="*/ 1028 w 1226"/>
                <a:gd name="T1" fmla="*/ 257 h 884"/>
                <a:gd name="T2" fmla="*/ 667 w 1226"/>
                <a:gd name="T3" fmla="*/ 325 h 884"/>
                <a:gd name="T4" fmla="*/ 17 w 1226"/>
                <a:gd name="T5" fmla="*/ 325 h 884"/>
                <a:gd name="T6" fmla="*/ 17 w 1226"/>
                <a:gd name="T7" fmla="*/ 325 h 884"/>
                <a:gd name="T8" fmla="*/ 85 w 1226"/>
                <a:gd name="T9" fmla="*/ 686 h 884"/>
                <a:gd name="T10" fmla="*/ 342 w 1226"/>
                <a:gd name="T11" fmla="*/ 884 h 884"/>
                <a:gd name="T12" fmla="*/ 1226 w 1226"/>
                <a:gd name="T13" fmla="*/ 0 h 884"/>
                <a:gd name="T14" fmla="*/ 1028 w 1226"/>
                <a:gd name="T15" fmla="*/ 25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6" h="884">
                  <a:moveTo>
                    <a:pt x="1028" y="257"/>
                  </a:moveTo>
                  <a:cubicBezTo>
                    <a:pt x="882" y="342"/>
                    <a:pt x="667" y="325"/>
                    <a:pt x="667" y="325"/>
                  </a:cubicBezTo>
                  <a:cubicBezTo>
                    <a:pt x="17" y="325"/>
                    <a:pt x="17" y="325"/>
                    <a:pt x="17" y="325"/>
                  </a:cubicBezTo>
                  <a:cubicBezTo>
                    <a:pt x="17" y="325"/>
                    <a:pt x="17" y="325"/>
                    <a:pt x="17" y="325"/>
                  </a:cubicBezTo>
                  <a:cubicBezTo>
                    <a:pt x="17" y="325"/>
                    <a:pt x="0" y="540"/>
                    <a:pt x="85" y="686"/>
                  </a:cubicBezTo>
                  <a:cubicBezTo>
                    <a:pt x="177" y="845"/>
                    <a:pt x="342" y="884"/>
                    <a:pt x="342" y="884"/>
                  </a:cubicBezTo>
                  <a:cubicBezTo>
                    <a:pt x="830" y="884"/>
                    <a:pt x="1226" y="488"/>
                    <a:pt x="1226" y="0"/>
                  </a:cubicBezTo>
                  <a:cubicBezTo>
                    <a:pt x="1226" y="0"/>
                    <a:pt x="1187" y="165"/>
                    <a:pt x="1028" y="257"/>
                  </a:cubicBezTo>
                  <a:close/>
                </a:path>
              </a:pathLst>
            </a:custGeom>
            <a:gradFill>
              <a:gsLst>
                <a:gs pos="0">
                  <a:srgbClr val="F1A62E"/>
                </a:gs>
                <a:gs pos="73000">
                  <a:srgbClr val="1DACDF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 rot="5400000">
              <a:off x="3181259" y="2572955"/>
              <a:ext cx="3392032" cy="958643"/>
            </a:xfrm>
            <a:custGeom>
              <a:avLst/>
              <a:gdLst>
                <a:gd name="T0" fmla="*/ 1210 w 1210"/>
                <a:gd name="T1" fmla="*/ 1 h 342"/>
                <a:gd name="T2" fmla="*/ 1210 w 1210"/>
                <a:gd name="T3" fmla="*/ 1 h 342"/>
                <a:gd name="T4" fmla="*/ 1210 w 1210"/>
                <a:gd name="T5" fmla="*/ 1 h 342"/>
                <a:gd name="T6" fmla="*/ 513 w 1210"/>
                <a:gd name="T7" fmla="*/ 0 h 342"/>
                <a:gd name="T8" fmla="*/ 189 w 1210"/>
                <a:gd name="T9" fmla="*/ 71 h 342"/>
                <a:gd name="T10" fmla="*/ 26 w 1210"/>
                <a:gd name="T11" fmla="*/ 240 h 342"/>
                <a:gd name="T12" fmla="*/ 22 w 1210"/>
                <a:gd name="T13" fmla="*/ 246 h 342"/>
                <a:gd name="T14" fmla="*/ 10 w 1210"/>
                <a:gd name="T15" fmla="*/ 273 h 342"/>
                <a:gd name="T16" fmla="*/ 2 w 1210"/>
                <a:gd name="T17" fmla="*/ 297 h 342"/>
                <a:gd name="T18" fmla="*/ 0 w 1210"/>
                <a:gd name="T19" fmla="*/ 342 h 342"/>
                <a:gd name="T20" fmla="*/ 198 w 1210"/>
                <a:gd name="T21" fmla="*/ 85 h 342"/>
                <a:gd name="T22" fmla="*/ 513 w 1210"/>
                <a:gd name="T23" fmla="*/ 16 h 342"/>
                <a:gd name="T24" fmla="*/ 513 w 1210"/>
                <a:gd name="T25" fmla="*/ 16 h 342"/>
                <a:gd name="T26" fmla="*/ 559 w 1210"/>
                <a:gd name="T27" fmla="*/ 17 h 342"/>
                <a:gd name="T28" fmla="*/ 1209 w 1210"/>
                <a:gd name="T29" fmla="*/ 17 h 342"/>
                <a:gd name="T30" fmla="*/ 1210 w 1210"/>
                <a:gd name="T31" fmla="*/ 1 h 342"/>
                <a:gd name="T32" fmla="*/ 1197 w 1210"/>
                <a:gd name="T33" fmla="*/ 2 h 342"/>
                <a:gd name="T34" fmla="*/ 1182 w 1210"/>
                <a:gd name="T35" fmla="*/ 1 h 342"/>
                <a:gd name="T36" fmla="*/ 560 w 1210"/>
                <a:gd name="T37" fmla="*/ 1 h 342"/>
                <a:gd name="T38" fmla="*/ 513 w 1210"/>
                <a:gd name="T3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0" h="342">
                  <a:moveTo>
                    <a:pt x="1210" y="1"/>
                  </a:moveTo>
                  <a:cubicBezTo>
                    <a:pt x="1210" y="1"/>
                    <a:pt x="1210" y="1"/>
                    <a:pt x="1210" y="1"/>
                  </a:cubicBezTo>
                  <a:cubicBezTo>
                    <a:pt x="1210" y="1"/>
                    <a:pt x="1210" y="1"/>
                    <a:pt x="1210" y="1"/>
                  </a:cubicBezTo>
                  <a:moveTo>
                    <a:pt x="513" y="0"/>
                  </a:moveTo>
                  <a:cubicBezTo>
                    <a:pt x="438" y="0"/>
                    <a:pt x="297" y="9"/>
                    <a:pt x="189" y="71"/>
                  </a:cubicBezTo>
                  <a:cubicBezTo>
                    <a:pt x="105" y="121"/>
                    <a:pt x="54" y="190"/>
                    <a:pt x="26" y="240"/>
                  </a:cubicBezTo>
                  <a:cubicBezTo>
                    <a:pt x="24" y="242"/>
                    <a:pt x="23" y="244"/>
                    <a:pt x="22" y="246"/>
                  </a:cubicBezTo>
                  <a:cubicBezTo>
                    <a:pt x="19" y="256"/>
                    <a:pt x="15" y="264"/>
                    <a:pt x="10" y="273"/>
                  </a:cubicBezTo>
                  <a:cubicBezTo>
                    <a:pt x="8" y="281"/>
                    <a:pt x="5" y="289"/>
                    <a:pt x="2" y="297"/>
                  </a:cubicBezTo>
                  <a:cubicBezTo>
                    <a:pt x="1" y="312"/>
                    <a:pt x="0" y="327"/>
                    <a:pt x="0" y="342"/>
                  </a:cubicBezTo>
                  <a:cubicBezTo>
                    <a:pt x="0" y="342"/>
                    <a:pt x="39" y="177"/>
                    <a:pt x="198" y="85"/>
                  </a:cubicBezTo>
                  <a:cubicBezTo>
                    <a:pt x="302" y="25"/>
                    <a:pt x="442" y="16"/>
                    <a:pt x="513" y="16"/>
                  </a:cubicBezTo>
                  <a:cubicBezTo>
                    <a:pt x="513" y="16"/>
                    <a:pt x="513" y="16"/>
                    <a:pt x="513" y="16"/>
                  </a:cubicBezTo>
                  <a:cubicBezTo>
                    <a:pt x="542" y="16"/>
                    <a:pt x="559" y="17"/>
                    <a:pt x="559" y="17"/>
                  </a:cubicBezTo>
                  <a:cubicBezTo>
                    <a:pt x="1209" y="17"/>
                    <a:pt x="1209" y="17"/>
                    <a:pt x="1209" y="17"/>
                  </a:cubicBezTo>
                  <a:cubicBezTo>
                    <a:pt x="1209" y="17"/>
                    <a:pt x="1209" y="12"/>
                    <a:pt x="1210" y="1"/>
                  </a:cubicBezTo>
                  <a:cubicBezTo>
                    <a:pt x="1205" y="2"/>
                    <a:pt x="1201" y="2"/>
                    <a:pt x="1197" y="2"/>
                  </a:cubicBezTo>
                  <a:cubicBezTo>
                    <a:pt x="1192" y="2"/>
                    <a:pt x="1187" y="2"/>
                    <a:pt x="1182" y="1"/>
                  </a:cubicBezTo>
                  <a:cubicBezTo>
                    <a:pt x="560" y="1"/>
                    <a:pt x="560" y="1"/>
                    <a:pt x="560" y="1"/>
                  </a:cubicBezTo>
                  <a:cubicBezTo>
                    <a:pt x="556" y="1"/>
                    <a:pt x="539" y="0"/>
                    <a:pt x="513" y="0"/>
                  </a:cubicBezTo>
                </a:path>
              </a:pathLst>
            </a:custGeom>
            <a:solidFill>
              <a:srgbClr val="0DA2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 rot="10800000">
              <a:off x="3515293" y="3789649"/>
              <a:ext cx="3392032" cy="958643"/>
            </a:xfrm>
            <a:custGeom>
              <a:avLst/>
              <a:gdLst>
                <a:gd name="T0" fmla="*/ 1210 w 1210"/>
                <a:gd name="T1" fmla="*/ 1 h 342"/>
                <a:gd name="T2" fmla="*/ 1210 w 1210"/>
                <a:gd name="T3" fmla="*/ 1 h 342"/>
                <a:gd name="T4" fmla="*/ 1210 w 1210"/>
                <a:gd name="T5" fmla="*/ 1 h 342"/>
                <a:gd name="T6" fmla="*/ 513 w 1210"/>
                <a:gd name="T7" fmla="*/ 0 h 342"/>
                <a:gd name="T8" fmla="*/ 189 w 1210"/>
                <a:gd name="T9" fmla="*/ 71 h 342"/>
                <a:gd name="T10" fmla="*/ 26 w 1210"/>
                <a:gd name="T11" fmla="*/ 240 h 342"/>
                <a:gd name="T12" fmla="*/ 22 w 1210"/>
                <a:gd name="T13" fmla="*/ 246 h 342"/>
                <a:gd name="T14" fmla="*/ 10 w 1210"/>
                <a:gd name="T15" fmla="*/ 273 h 342"/>
                <a:gd name="T16" fmla="*/ 2 w 1210"/>
                <a:gd name="T17" fmla="*/ 297 h 342"/>
                <a:gd name="T18" fmla="*/ 0 w 1210"/>
                <a:gd name="T19" fmla="*/ 342 h 342"/>
                <a:gd name="T20" fmla="*/ 198 w 1210"/>
                <a:gd name="T21" fmla="*/ 85 h 342"/>
                <a:gd name="T22" fmla="*/ 513 w 1210"/>
                <a:gd name="T23" fmla="*/ 16 h 342"/>
                <a:gd name="T24" fmla="*/ 513 w 1210"/>
                <a:gd name="T25" fmla="*/ 16 h 342"/>
                <a:gd name="T26" fmla="*/ 559 w 1210"/>
                <a:gd name="T27" fmla="*/ 17 h 342"/>
                <a:gd name="T28" fmla="*/ 1209 w 1210"/>
                <a:gd name="T29" fmla="*/ 17 h 342"/>
                <a:gd name="T30" fmla="*/ 1210 w 1210"/>
                <a:gd name="T31" fmla="*/ 1 h 342"/>
                <a:gd name="T32" fmla="*/ 1197 w 1210"/>
                <a:gd name="T33" fmla="*/ 2 h 342"/>
                <a:gd name="T34" fmla="*/ 1182 w 1210"/>
                <a:gd name="T35" fmla="*/ 1 h 342"/>
                <a:gd name="T36" fmla="*/ 560 w 1210"/>
                <a:gd name="T37" fmla="*/ 1 h 342"/>
                <a:gd name="T38" fmla="*/ 513 w 1210"/>
                <a:gd name="T3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0" h="342">
                  <a:moveTo>
                    <a:pt x="1210" y="1"/>
                  </a:moveTo>
                  <a:cubicBezTo>
                    <a:pt x="1210" y="1"/>
                    <a:pt x="1210" y="1"/>
                    <a:pt x="1210" y="1"/>
                  </a:cubicBezTo>
                  <a:cubicBezTo>
                    <a:pt x="1210" y="1"/>
                    <a:pt x="1210" y="1"/>
                    <a:pt x="1210" y="1"/>
                  </a:cubicBezTo>
                  <a:moveTo>
                    <a:pt x="513" y="0"/>
                  </a:moveTo>
                  <a:cubicBezTo>
                    <a:pt x="438" y="0"/>
                    <a:pt x="297" y="9"/>
                    <a:pt x="189" y="71"/>
                  </a:cubicBezTo>
                  <a:cubicBezTo>
                    <a:pt x="105" y="121"/>
                    <a:pt x="54" y="190"/>
                    <a:pt x="26" y="240"/>
                  </a:cubicBezTo>
                  <a:cubicBezTo>
                    <a:pt x="24" y="242"/>
                    <a:pt x="23" y="244"/>
                    <a:pt x="22" y="246"/>
                  </a:cubicBezTo>
                  <a:cubicBezTo>
                    <a:pt x="19" y="256"/>
                    <a:pt x="15" y="264"/>
                    <a:pt x="10" y="273"/>
                  </a:cubicBezTo>
                  <a:cubicBezTo>
                    <a:pt x="8" y="281"/>
                    <a:pt x="5" y="289"/>
                    <a:pt x="2" y="297"/>
                  </a:cubicBezTo>
                  <a:cubicBezTo>
                    <a:pt x="1" y="312"/>
                    <a:pt x="0" y="327"/>
                    <a:pt x="0" y="342"/>
                  </a:cubicBezTo>
                  <a:cubicBezTo>
                    <a:pt x="0" y="342"/>
                    <a:pt x="39" y="177"/>
                    <a:pt x="198" y="85"/>
                  </a:cubicBezTo>
                  <a:cubicBezTo>
                    <a:pt x="302" y="25"/>
                    <a:pt x="442" y="16"/>
                    <a:pt x="513" y="16"/>
                  </a:cubicBezTo>
                  <a:cubicBezTo>
                    <a:pt x="513" y="16"/>
                    <a:pt x="513" y="16"/>
                    <a:pt x="513" y="16"/>
                  </a:cubicBezTo>
                  <a:cubicBezTo>
                    <a:pt x="542" y="16"/>
                    <a:pt x="559" y="17"/>
                    <a:pt x="559" y="17"/>
                  </a:cubicBezTo>
                  <a:cubicBezTo>
                    <a:pt x="1209" y="17"/>
                    <a:pt x="1209" y="17"/>
                    <a:pt x="1209" y="17"/>
                  </a:cubicBezTo>
                  <a:cubicBezTo>
                    <a:pt x="1209" y="17"/>
                    <a:pt x="1209" y="12"/>
                    <a:pt x="1210" y="1"/>
                  </a:cubicBezTo>
                  <a:cubicBezTo>
                    <a:pt x="1205" y="2"/>
                    <a:pt x="1201" y="2"/>
                    <a:pt x="1197" y="2"/>
                  </a:cubicBezTo>
                  <a:cubicBezTo>
                    <a:pt x="1192" y="2"/>
                    <a:pt x="1187" y="2"/>
                    <a:pt x="1182" y="1"/>
                  </a:cubicBezTo>
                  <a:cubicBezTo>
                    <a:pt x="560" y="1"/>
                    <a:pt x="560" y="1"/>
                    <a:pt x="560" y="1"/>
                  </a:cubicBezTo>
                  <a:cubicBezTo>
                    <a:pt x="556" y="1"/>
                    <a:pt x="539" y="0"/>
                    <a:pt x="513" y="0"/>
                  </a:cubicBezTo>
                </a:path>
              </a:pathLst>
            </a:custGeom>
            <a:solidFill>
              <a:srgbClr val="E61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 rot="16200000">
              <a:off x="2292043" y="4136010"/>
              <a:ext cx="3392032" cy="958643"/>
            </a:xfrm>
            <a:custGeom>
              <a:avLst/>
              <a:gdLst>
                <a:gd name="T0" fmla="*/ 1210 w 1210"/>
                <a:gd name="T1" fmla="*/ 1 h 342"/>
                <a:gd name="T2" fmla="*/ 1210 w 1210"/>
                <a:gd name="T3" fmla="*/ 1 h 342"/>
                <a:gd name="T4" fmla="*/ 1210 w 1210"/>
                <a:gd name="T5" fmla="*/ 1 h 342"/>
                <a:gd name="T6" fmla="*/ 513 w 1210"/>
                <a:gd name="T7" fmla="*/ 0 h 342"/>
                <a:gd name="T8" fmla="*/ 189 w 1210"/>
                <a:gd name="T9" fmla="*/ 71 h 342"/>
                <a:gd name="T10" fmla="*/ 26 w 1210"/>
                <a:gd name="T11" fmla="*/ 240 h 342"/>
                <a:gd name="T12" fmla="*/ 22 w 1210"/>
                <a:gd name="T13" fmla="*/ 246 h 342"/>
                <a:gd name="T14" fmla="*/ 10 w 1210"/>
                <a:gd name="T15" fmla="*/ 273 h 342"/>
                <a:gd name="T16" fmla="*/ 2 w 1210"/>
                <a:gd name="T17" fmla="*/ 297 h 342"/>
                <a:gd name="T18" fmla="*/ 0 w 1210"/>
                <a:gd name="T19" fmla="*/ 342 h 342"/>
                <a:gd name="T20" fmla="*/ 198 w 1210"/>
                <a:gd name="T21" fmla="*/ 85 h 342"/>
                <a:gd name="T22" fmla="*/ 513 w 1210"/>
                <a:gd name="T23" fmla="*/ 16 h 342"/>
                <a:gd name="T24" fmla="*/ 513 w 1210"/>
                <a:gd name="T25" fmla="*/ 16 h 342"/>
                <a:gd name="T26" fmla="*/ 559 w 1210"/>
                <a:gd name="T27" fmla="*/ 17 h 342"/>
                <a:gd name="T28" fmla="*/ 1209 w 1210"/>
                <a:gd name="T29" fmla="*/ 17 h 342"/>
                <a:gd name="T30" fmla="*/ 1210 w 1210"/>
                <a:gd name="T31" fmla="*/ 1 h 342"/>
                <a:gd name="T32" fmla="*/ 1197 w 1210"/>
                <a:gd name="T33" fmla="*/ 2 h 342"/>
                <a:gd name="T34" fmla="*/ 1182 w 1210"/>
                <a:gd name="T35" fmla="*/ 1 h 342"/>
                <a:gd name="T36" fmla="*/ 560 w 1210"/>
                <a:gd name="T37" fmla="*/ 1 h 342"/>
                <a:gd name="T38" fmla="*/ 513 w 1210"/>
                <a:gd name="T3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0" h="342">
                  <a:moveTo>
                    <a:pt x="1210" y="1"/>
                  </a:moveTo>
                  <a:cubicBezTo>
                    <a:pt x="1210" y="1"/>
                    <a:pt x="1210" y="1"/>
                    <a:pt x="1210" y="1"/>
                  </a:cubicBezTo>
                  <a:cubicBezTo>
                    <a:pt x="1210" y="1"/>
                    <a:pt x="1210" y="1"/>
                    <a:pt x="1210" y="1"/>
                  </a:cubicBezTo>
                  <a:moveTo>
                    <a:pt x="513" y="0"/>
                  </a:moveTo>
                  <a:cubicBezTo>
                    <a:pt x="438" y="0"/>
                    <a:pt x="297" y="9"/>
                    <a:pt x="189" y="71"/>
                  </a:cubicBezTo>
                  <a:cubicBezTo>
                    <a:pt x="105" y="121"/>
                    <a:pt x="54" y="190"/>
                    <a:pt x="26" y="240"/>
                  </a:cubicBezTo>
                  <a:cubicBezTo>
                    <a:pt x="24" y="242"/>
                    <a:pt x="23" y="244"/>
                    <a:pt x="22" y="246"/>
                  </a:cubicBezTo>
                  <a:cubicBezTo>
                    <a:pt x="19" y="256"/>
                    <a:pt x="15" y="264"/>
                    <a:pt x="10" y="273"/>
                  </a:cubicBezTo>
                  <a:cubicBezTo>
                    <a:pt x="8" y="281"/>
                    <a:pt x="5" y="289"/>
                    <a:pt x="2" y="297"/>
                  </a:cubicBezTo>
                  <a:cubicBezTo>
                    <a:pt x="1" y="312"/>
                    <a:pt x="0" y="327"/>
                    <a:pt x="0" y="342"/>
                  </a:cubicBezTo>
                  <a:cubicBezTo>
                    <a:pt x="0" y="342"/>
                    <a:pt x="39" y="177"/>
                    <a:pt x="198" y="85"/>
                  </a:cubicBezTo>
                  <a:cubicBezTo>
                    <a:pt x="302" y="25"/>
                    <a:pt x="442" y="16"/>
                    <a:pt x="513" y="16"/>
                  </a:cubicBezTo>
                  <a:cubicBezTo>
                    <a:pt x="513" y="16"/>
                    <a:pt x="513" y="16"/>
                    <a:pt x="513" y="16"/>
                  </a:cubicBezTo>
                  <a:cubicBezTo>
                    <a:pt x="542" y="16"/>
                    <a:pt x="559" y="17"/>
                    <a:pt x="559" y="17"/>
                  </a:cubicBezTo>
                  <a:cubicBezTo>
                    <a:pt x="1209" y="17"/>
                    <a:pt x="1209" y="17"/>
                    <a:pt x="1209" y="17"/>
                  </a:cubicBezTo>
                  <a:cubicBezTo>
                    <a:pt x="1209" y="17"/>
                    <a:pt x="1209" y="12"/>
                    <a:pt x="1210" y="1"/>
                  </a:cubicBezTo>
                  <a:cubicBezTo>
                    <a:pt x="1205" y="2"/>
                    <a:pt x="1201" y="2"/>
                    <a:pt x="1197" y="2"/>
                  </a:cubicBezTo>
                  <a:cubicBezTo>
                    <a:pt x="1192" y="2"/>
                    <a:pt x="1187" y="2"/>
                    <a:pt x="1182" y="1"/>
                  </a:cubicBezTo>
                  <a:cubicBezTo>
                    <a:pt x="560" y="1"/>
                    <a:pt x="560" y="1"/>
                    <a:pt x="560" y="1"/>
                  </a:cubicBezTo>
                  <a:cubicBezTo>
                    <a:pt x="556" y="1"/>
                    <a:pt x="539" y="0"/>
                    <a:pt x="51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Box 1"/>
            <p:cNvSpPr txBox="1"/>
            <p:nvPr/>
          </p:nvSpPr>
          <p:spPr>
            <a:xfrm>
              <a:off x="3597036" y="3553883"/>
              <a:ext cx="1779850" cy="42375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 smtClean="0">
                  <a:solidFill>
                    <a:srgbClr val="000000"/>
                  </a:solidFill>
                </a:rPr>
                <a:t>Pay</a:t>
              </a:r>
              <a:endParaRPr lang="en-US" sz="4800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Box 1"/>
            <p:cNvSpPr txBox="1"/>
            <p:nvPr/>
          </p:nvSpPr>
          <p:spPr>
            <a:xfrm>
              <a:off x="5174865" y="3145697"/>
              <a:ext cx="1779850" cy="42375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Benefits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1"/>
            <p:cNvSpPr txBox="1"/>
            <p:nvPr/>
          </p:nvSpPr>
          <p:spPr>
            <a:xfrm>
              <a:off x="3183993" y="2027333"/>
              <a:ext cx="1779850" cy="42375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Career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1"/>
            <p:cNvSpPr txBox="1"/>
            <p:nvPr/>
          </p:nvSpPr>
          <p:spPr>
            <a:xfrm>
              <a:off x="3919059" y="5126020"/>
              <a:ext cx="1779850" cy="42375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Culture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1"/>
            <p:cNvSpPr txBox="1"/>
            <p:nvPr/>
          </p:nvSpPr>
          <p:spPr>
            <a:xfrm>
              <a:off x="2115288" y="3610087"/>
              <a:ext cx="1398139" cy="982729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Work Content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1954661" y="2878256"/>
              <a:ext cx="3392032" cy="958643"/>
            </a:xfrm>
            <a:custGeom>
              <a:avLst/>
              <a:gdLst>
                <a:gd name="T0" fmla="*/ 1210 w 1210"/>
                <a:gd name="T1" fmla="*/ 1 h 342"/>
                <a:gd name="T2" fmla="*/ 1210 w 1210"/>
                <a:gd name="T3" fmla="*/ 1 h 342"/>
                <a:gd name="T4" fmla="*/ 1210 w 1210"/>
                <a:gd name="T5" fmla="*/ 1 h 342"/>
                <a:gd name="T6" fmla="*/ 513 w 1210"/>
                <a:gd name="T7" fmla="*/ 0 h 342"/>
                <a:gd name="T8" fmla="*/ 189 w 1210"/>
                <a:gd name="T9" fmla="*/ 71 h 342"/>
                <a:gd name="T10" fmla="*/ 26 w 1210"/>
                <a:gd name="T11" fmla="*/ 240 h 342"/>
                <a:gd name="T12" fmla="*/ 22 w 1210"/>
                <a:gd name="T13" fmla="*/ 246 h 342"/>
                <a:gd name="T14" fmla="*/ 10 w 1210"/>
                <a:gd name="T15" fmla="*/ 273 h 342"/>
                <a:gd name="T16" fmla="*/ 2 w 1210"/>
                <a:gd name="T17" fmla="*/ 297 h 342"/>
                <a:gd name="T18" fmla="*/ 0 w 1210"/>
                <a:gd name="T19" fmla="*/ 342 h 342"/>
                <a:gd name="T20" fmla="*/ 198 w 1210"/>
                <a:gd name="T21" fmla="*/ 85 h 342"/>
                <a:gd name="T22" fmla="*/ 513 w 1210"/>
                <a:gd name="T23" fmla="*/ 16 h 342"/>
                <a:gd name="T24" fmla="*/ 513 w 1210"/>
                <a:gd name="T25" fmla="*/ 16 h 342"/>
                <a:gd name="T26" fmla="*/ 559 w 1210"/>
                <a:gd name="T27" fmla="*/ 17 h 342"/>
                <a:gd name="T28" fmla="*/ 1209 w 1210"/>
                <a:gd name="T29" fmla="*/ 17 h 342"/>
                <a:gd name="T30" fmla="*/ 1210 w 1210"/>
                <a:gd name="T31" fmla="*/ 1 h 342"/>
                <a:gd name="T32" fmla="*/ 1197 w 1210"/>
                <a:gd name="T33" fmla="*/ 2 h 342"/>
                <a:gd name="T34" fmla="*/ 1182 w 1210"/>
                <a:gd name="T35" fmla="*/ 1 h 342"/>
                <a:gd name="T36" fmla="*/ 560 w 1210"/>
                <a:gd name="T37" fmla="*/ 1 h 342"/>
                <a:gd name="T38" fmla="*/ 513 w 1210"/>
                <a:gd name="T3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0" h="342">
                  <a:moveTo>
                    <a:pt x="1210" y="1"/>
                  </a:moveTo>
                  <a:cubicBezTo>
                    <a:pt x="1210" y="1"/>
                    <a:pt x="1210" y="1"/>
                    <a:pt x="1210" y="1"/>
                  </a:cubicBezTo>
                  <a:cubicBezTo>
                    <a:pt x="1210" y="1"/>
                    <a:pt x="1210" y="1"/>
                    <a:pt x="1210" y="1"/>
                  </a:cubicBezTo>
                  <a:moveTo>
                    <a:pt x="513" y="0"/>
                  </a:moveTo>
                  <a:cubicBezTo>
                    <a:pt x="438" y="0"/>
                    <a:pt x="297" y="9"/>
                    <a:pt x="189" y="71"/>
                  </a:cubicBezTo>
                  <a:cubicBezTo>
                    <a:pt x="105" y="121"/>
                    <a:pt x="54" y="190"/>
                    <a:pt x="26" y="240"/>
                  </a:cubicBezTo>
                  <a:cubicBezTo>
                    <a:pt x="24" y="242"/>
                    <a:pt x="23" y="244"/>
                    <a:pt x="22" y="246"/>
                  </a:cubicBezTo>
                  <a:cubicBezTo>
                    <a:pt x="19" y="256"/>
                    <a:pt x="15" y="264"/>
                    <a:pt x="10" y="273"/>
                  </a:cubicBezTo>
                  <a:cubicBezTo>
                    <a:pt x="8" y="281"/>
                    <a:pt x="5" y="289"/>
                    <a:pt x="2" y="297"/>
                  </a:cubicBezTo>
                  <a:cubicBezTo>
                    <a:pt x="1" y="312"/>
                    <a:pt x="0" y="327"/>
                    <a:pt x="0" y="342"/>
                  </a:cubicBezTo>
                  <a:cubicBezTo>
                    <a:pt x="0" y="342"/>
                    <a:pt x="39" y="177"/>
                    <a:pt x="198" y="85"/>
                  </a:cubicBezTo>
                  <a:cubicBezTo>
                    <a:pt x="302" y="25"/>
                    <a:pt x="442" y="16"/>
                    <a:pt x="513" y="16"/>
                  </a:cubicBezTo>
                  <a:cubicBezTo>
                    <a:pt x="513" y="16"/>
                    <a:pt x="513" y="16"/>
                    <a:pt x="513" y="16"/>
                  </a:cubicBezTo>
                  <a:cubicBezTo>
                    <a:pt x="542" y="16"/>
                    <a:pt x="559" y="17"/>
                    <a:pt x="559" y="17"/>
                  </a:cubicBezTo>
                  <a:cubicBezTo>
                    <a:pt x="1209" y="17"/>
                    <a:pt x="1209" y="17"/>
                    <a:pt x="1209" y="17"/>
                  </a:cubicBezTo>
                  <a:cubicBezTo>
                    <a:pt x="1209" y="17"/>
                    <a:pt x="1209" y="12"/>
                    <a:pt x="1210" y="1"/>
                  </a:cubicBezTo>
                  <a:cubicBezTo>
                    <a:pt x="1205" y="2"/>
                    <a:pt x="1201" y="2"/>
                    <a:pt x="1197" y="2"/>
                  </a:cubicBezTo>
                  <a:cubicBezTo>
                    <a:pt x="1192" y="2"/>
                    <a:pt x="1187" y="2"/>
                    <a:pt x="1182" y="1"/>
                  </a:cubicBezTo>
                  <a:cubicBezTo>
                    <a:pt x="560" y="1"/>
                    <a:pt x="560" y="1"/>
                    <a:pt x="560" y="1"/>
                  </a:cubicBezTo>
                  <a:cubicBezTo>
                    <a:pt x="556" y="1"/>
                    <a:pt x="539" y="0"/>
                    <a:pt x="513" y="0"/>
                  </a:cubicBezTo>
                </a:path>
              </a:pathLst>
            </a:custGeom>
            <a:solidFill>
              <a:srgbClr val="1DAC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692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424363" y="3832225"/>
            <a:ext cx="2459037" cy="2459038"/>
          </a:xfrm>
          <a:prstGeom prst="ellipse">
            <a:avLst/>
          </a:prstGeom>
          <a:gradFill flip="none" rotWithShape="1">
            <a:gsLst>
              <a:gs pos="0">
                <a:srgbClr val="E6111A">
                  <a:shade val="30000"/>
                  <a:satMod val="115000"/>
                </a:srgbClr>
              </a:gs>
              <a:gs pos="50000">
                <a:srgbClr val="E6111A">
                  <a:shade val="67500"/>
                  <a:satMod val="115000"/>
                </a:srgbClr>
              </a:gs>
              <a:gs pos="100000">
                <a:srgbClr val="E6111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dirty="0"/>
              <a:t>Employee Feedback</a:t>
            </a: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-84" charset="-128"/>
              </a:rPr>
              <a:t>The issues </a:t>
            </a:r>
            <a:r>
              <a:rPr lang="en-US" altLang="en-US" dirty="0">
                <a:ea typeface="ヒラギノ角ゴ Pro W3" pitchFamily="-84" charset="-128"/>
              </a:rPr>
              <a:t>w</a:t>
            </a:r>
            <a:r>
              <a:rPr lang="en-US" altLang="en-US" dirty="0" smtClean="0">
                <a:ea typeface="ヒラギノ角ゴ Pro W3" pitchFamily="-84" charset="-128"/>
              </a:rPr>
              <a:t>e </a:t>
            </a:r>
            <a:r>
              <a:rPr lang="en-US" altLang="en-US" dirty="0">
                <a:ea typeface="ヒラギノ角ゴ Pro W3" pitchFamily="-84" charset="-128"/>
              </a:rPr>
              <a:t>f</a:t>
            </a:r>
            <a:r>
              <a:rPr lang="en-US" altLang="en-US" dirty="0" smtClean="0">
                <a:ea typeface="ヒラギノ角ゴ Pro W3" pitchFamily="-84" charset="-128"/>
              </a:rPr>
              <a:t>ace</a:t>
            </a: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933450" y="2017713"/>
            <a:ext cx="2395538" cy="2392362"/>
          </a:xfrm>
          <a:prstGeom prst="ellipse">
            <a:avLst/>
          </a:prstGeom>
          <a:gradFill>
            <a:gsLst>
              <a:gs pos="35000">
                <a:srgbClr val="05437C"/>
              </a:gs>
              <a:gs pos="100000">
                <a:srgbClr val="1DACDF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dirty="0"/>
              <a:t>Legislative/</a:t>
            </a:r>
          </a:p>
          <a:p>
            <a:pPr algn="ctr">
              <a:lnSpc>
                <a:spcPct val="70000"/>
              </a:lnSpc>
              <a:defRPr/>
            </a:pPr>
            <a:r>
              <a:rPr lang="en-US" dirty="0"/>
              <a:t>Regulatory Changes</a:t>
            </a:r>
          </a:p>
        </p:txBody>
      </p:sp>
      <p:sp>
        <p:nvSpPr>
          <p:cNvPr id="9" name="Oval 8"/>
          <p:cNvSpPr/>
          <p:nvPr/>
        </p:nvSpPr>
        <p:spPr>
          <a:xfrm>
            <a:off x="2264391" y="1698603"/>
            <a:ext cx="1817687" cy="1795462"/>
          </a:xfrm>
          <a:prstGeom prst="ellipse">
            <a:avLst/>
          </a:prstGeom>
          <a:gradFill>
            <a:gsLst>
              <a:gs pos="0">
                <a:srgbClr val="1DACDF"/>
              </a:gs>
              <a:gs pos="100000">
                <a:srgbClr val="1DACDF">
                  <a:alpha val="6000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dirty="0"/>
              <a:t>Change in </a:t>
            </a:r>
            <a:r>
              <a:rPr lang="en-US" dirty="0" smtClean="0"/>
              <a:t>Financial </a:t>
            </a:r>
            <a:r>
              <a:rPr lang="en-US" dirty="0"/>
              <a:t>Reporting</a:t>
            </a:r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4191000" y="5060950"/>
            <a:ext cx="1889125" cy="1797050"/>
          </a:xfrm>
          <a:prstGeom prst="ellipse">
            <a:avLst/>
          </a:prstGeom>
          <a:gradFill>
            <a:gsLst>
              <a:gs pos="0">
                <a:srgbClr val="E6111A"/>
              </a:gs>
              <a:gs pos="100000">
                <a:srgbClr val="E6111A">
                  <a:alpha val="78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dirty="0"/>
              <a:t>Pay is top for recruitment and retention</a:t>
            </a:r>
          </a:p>
        </p:txBody>
      </p:sp>
      <p:sp>
        <p:nvSpPr>
          <p:cNvPr id="12" name="Oval 11"/>
          <p:cNvSpPr/>
          <p:nvPr/>
        </p:nvSpPr>
        <p:spPr>
          <a:xfrm>
            <a:off x="5395913" y="665163"/>
            <a:ext cx="2460625" cy="2459037"/>
          </a:xfrm>
          <a:prstGeom prst="ellipse">
            <a:avLst/>
          </a:prstGeom>
          <a:gradFill flip="none" rotWithShape="1">
            <a:gsLst>
              <a:gs pos="100000">
                <a:srgbClr val="0DA256"/>
              </a:gs>
              <a:gs pos="0">
                <a:srgbClr val="008000"/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Employee Demographics</a:t>
            </a:r>
          </a:p>
        </p:txBody>
      </p:sp>
      <p:sp>
        <p:nvSpPr>
          <p:cNvPr id="13" name="Oval 12"/>
          <p:cNvSpPr/>
          <p:nvPr/>
        </p:nvSpPr>
        <p:spPr>
          <a:xfrm>
            <a:off x="4219575" y="1374775"/>
            <a:ext cx="1860550" cy="1862138"/>
          </a:xfrm>
          <a:prstGeom prst="ellipse">
            <a:avLst/>
          </a:prstGeom>
          <a:gradFill>
            <a:gsLst>
              <a:gs pos="0">
                <a:srgbClr val="008000"/>
              </a:gs>
              <a:gs pos="100000">
                <a:srgbClr val="008000">
                  <a:alpha val="60000"/>
                </a:srgb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dirty="0"/>
              <a:t>25% of Faculty Retirement Eligible</a:t>
            </a:r>
          </a:p>
        </p:txBody>
      </p:sp>
      <p:sp>
        <p:nvSpPr>
          <p:cNvPr id="4" name="Oval 3"/>
          <p:cNvSpPr/>
          <p:nvPr/>
        </p:nvSpPr>
        <p:spPr>
          <a:xfrm>
            <a:off x="2286000" y="1828800"/>
            <a:ext cx="4303697" cy="4058567"/>
          </a:xfrm>
          <a:prstGeom prst="ellipse">
            <a:avLst/>
          </a:prstGeom>
          <a:gradFill flip="none" rotWithShape="1">
            <a:gsLst>
              <a:gs pos="0">
                <a:srgbClr val="F1A62E">
                  <a:shade val="30000"/>
                  <a:satMod val="115000"/>
                </a:srgbClr>
              </a:gs>
              <a:gs pos="50000">
                <a:srgbClr val="F1A62E">
                  <a:shade val="67500"/>
                  <a:satMod val="115000"/>
                </a:srgbClr>
              </a:gs>
              <a:gs pos="100000">
                <a:srgbClr val="F1A62E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dirty="0" smtClean="0"/>
              <a:t>So what are we going to do about it?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08000" y="1690688"/>
            <a:ext cx="1624013" cy="1524000"/>
          </a:xfrm>
          <a:prstGeom prst="ellipse">
            <a:avLst/>
          </a:prstGeom>
          <a:gradFill>
            <a:gsLst>
              <a:gs pos="0">
                <a:srgbClr val="1DACDF"/>
              </a:gs>
              <a:gs pos="100000">
                <a:srgbClr val="1DACDF">
                  <a:alpha val="6000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dirty="0"/>
              <a:t>Declining State Funding</a:t>
            </a:r>
          </a:p>
        </p:txBody>
      </p:sp>
      <p:sp>
        <p:nvSpPr>
          <p:cNvPr id="17" name="Oval 16"/>
          <p:cNvSpPr/>
          <p:nvPr/>
        </p:nvSpPr>
        <p:spPr>
          <a:xfrm>
            <a:off x="1319212" y="3752850"/>
            <a:ext cx="1804987" cy="1657350"/>
          </a:xfrm>
          <a:prstGeom prst="ellipse">
            <a:avLst/>
          </a:prstGeom>
          <a:gradFill>
            <a:gsLst>
              <a:gs pos="0">
                <a:srgbClr val="1DACDF"/>
              </a:gs>
              <a:gs pos="100000">
                <a:srgbClr val="1DACDF">
                  <a:alpha val="6000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dirty="0"/>
              <a:t>Patient Protection and Affordable Care Act </a:t>
            </a:r>
            <a:r>
              <a:rPr lang="en-US" dirty="0" smtClean="0"/>
              <a:t>(</a:t>
            </a:r>
            <a:r>
              <a:rPr lang="en-US" dirty="0" err="1" smtClean="0"/>
              <a:t>PPACA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162800" y="1392238"/>
            <a:ext cx="1689100" cy="1677987"/>
          </a:xfrm>
          <a:prstGeom prst="ellipse">
            <a:avLst/>
          </a:prstGeom>
          <a:gradFill>
            <a:gsLst>
              <a:gs pos="0">
                <a:srgbClr val="008000"/>
              </a:gs>
              <a:gs pos="100000">
                <a:srgbClr val="008000">
                  <a:alpha val="60000"/>
                </a:srgb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dirty="0"/>
              <a:t>Turnover is highest in 1</a:t>
            </a:r>
            <a:r>
              <a:rPr lang="en-US" baseline="30000" dirty="0"/>
              <a:t>st</a:t>
            </a:r>
            <a:r>
              <a:rPr lang="en-US" dirty="0"/>
              <a:t> year</a:t>
            </a:r>
          </a:p>
        </p:txBody>
      </p:sp>
      <p:sp>
        <p:nvSpPr>
          <p:cNvPr id="19" name="Oval 18"/>
          <p:cNvSpPr/>
          <p:nvPr/>
        </p:nvSpPr>
        <p:spPr>
          <a:xfrm>
            <a:off x="5654675" y="173038"/>
            <a:ext cx="1687513" cy="1677987"/>
          </a:xfrm>
          <a:prstGeom prst="ellipse">
            <a:avLst/>
          </a:prstGeom>
          <a:gradFill>
            <a:gsLst>
              <a:gs pos="0">
                <a:srgbClr val="008000"/>
              </a:gs>
              <a:gs pos="100000">
                <a:srgbClr val="008000">
                  <a:alpha val="60000"/>
                </a:srgb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dirty="0"/>
              <a:t>57% have pay less than $50,000</a:t>
            </a:r>
          </a:p>
        </p:txBody>
      </p:sp>
      <p:sp>
        <p:nvSpPr>
          <p:cNvPr id="22" name="Oval 21"/>
          <p:cNvSpPr>
            <a:spLocks/>
          </p:cNvSpPr>
          <p:nvPr/>
        </p:nvSpPr>
        <p:spPr>
          <a:xfrm>
            <a:off x="5938838" y="3452813"/>
            <a:ext cx="1889125" cy="1797050"/>
          </a:xfrm>
          <a:prstGeom prst="ellipse">
            <a:avLst/>
          </a:prstGeom>
          <a:gradFill>
            <a:gsLst>
              <a:gs pos="0">
                <a:srgbClr val="E6111A"/>
              </a:gs>
              <a:gs pos="100000">
                <a:srgbClr val="E6111A">
                  <a:alpha val="78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dirty="0"/>
              <a:t>Benefits are more than pay and insurance</a:t>
            </a:r>
          </a:p>
        </p:txBody>
      </p:sp>
      <p:sp>
        <p:nvSpPr>
          <p:cNvPr id="24" name="Oval 23"/>
          <p:cNvSpPr>
            <a:spLocks/>
          </p:cNvSpPr>
          <p:nvPr/>
        </p:nvSpPr>
        <p:spPr>
          <a:xfrm>
            <a:off x="3763963" y="3192463"/>
            <a:ext cx="1890712" cy="1795462"/>
          </a:xfrm>
          <a:prstGeom prst="ellipse">
            <a:avLst/>
          </a:prstGeom>
          <a:gradFill>
            <a:gsLst>
              <a:gs pos="0">
                <a:srgbClr val="E6111A"/>
              </a:gs>
              <a:gs pos="100000">
                <a:srgbClr val="E6111A">
                  <a:alpha val="78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dirty="0"/>
              <a:t>Don’t understand the options available to them</a:t>
            </a:r>
          </a:p>
        </p:txBody>
      </p:sp>
    </p:spTree>
    <p:extLst>
      <p:ext uri="{BB962C8B-B14F-4D97-AF65-F5344CB8AC3E}">
        <p14:creationId xmlns:p14="http://schemas.microsoft.com/office/powerpoint/2010/main" val="2385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4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us an excellent place to work</a:t>
            </a:r>
            <a:endParaRPr lang="en-US" dirty="0"/>
          </a:p>
        </p:txBody>
      </p:sp>
      <p:pic>
        <p:nvPicPr>
          <p:cNvPr id="5" name="Picture 1" descr="ppt_header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4" t="92484"/>
          <a:stretch/>
        </p:blipFill>
        <p:spPr bwMode="auto">
          <a:xfrm>
            <a:off x="6870168" y="6348648"/>
            <a:ext cx="2273831" cy="51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ppt_header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0" r="84167"/>
          <a:stretch/>
        </p:blipFill>
        <p:spPr bwMode="auto">
          <a:xfrm>
            <a:off x="0" y="6515100"/>
            <a:ext cx="1447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-4865" y="1174376"/>
            <a:ext cx="9144000" cy="161365"/>
          </a:xfrm>
          <a:custGeom>
            <a:avLst/>
            <a:gdLst>
              <a:gd name="connsiteX0" fmla="*/ 0 w 9144000"/>
              <a:gd name="connsiteY0" fmla="*/ 161365 h 161365"/>
              <a:gd name="connsiteX1" fmla="*/ 3200400 w 9144000"/>
              <a:gd name="connsiteY1" fmla="*/ 161365 h 161365"/>
              <a:gd name="connsiteX2" fmla="*/ 3361765 w 9144000"/>
              <a:gd name="connsiteY2" fmla="*/ 0 h 161365"/>
              <a:gd name="connsiteX3" fmla="*/ 9144000 w 9144000"/>
              <a:gd name="connsiteY3" fmla="*/ 0 h 161365"/>
              <a:gd name="connsiteX4" fmla="*/ 9144000 w 9144000"/>
              <a:gd name="connsiteY4" fmla="*/ 89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61365">
                <a:moveTo>
                  <a:pt x="0" y="161365"/>
                </a:moveTo>
                <a:lnTo>
                  <a:pt x="3200400" y="161365"/>
                </a:lnTo>
                <a:lnTo>
                  <a:pt x="3361765" y="0"/>
                </a:lnTo>
                <a:lnTo>
                  <a:pt x="9144000" y="0"/>
                </a:lnTo>
                <a:lnTo>
                  <a:pt x="9144000" y="8965"/>
                </a:ln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6232550"/>
            <a:ext cx="9151315" cy="197510"/>
          </a:xfrm>
          <a:custGeom>
            <a:avLst/>
            <a:gdLst>
              <a:gd name="connsiteX0" fmla="*/ 9151315 w 9151315"/>
              <a:gd name="connsiteY0" fmla="*/ 0 h 197510"/>
              <a:gd name="connsiteX1" fmla="*/ 6912864 w 9151315"/>
              <a:gd name="connsiteY1" fmla="*/ 0 h 197510"/>
              <a:gd name="connsiteX2" fmla="*/ 6715354 w 9151315"/>
              <a:gd name="connsiteY2" fmla="*/ 197510 h 197510"/>
              <a:gd name="connsiteX3" fmla="*/ 0 w 9151315"/>
              <a:gd name="connsiteY3" fmla="*/ 197510 h 19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1315" h="197510">
                <a:moveTo>
                  <a:pt x="9151315" y="0"/>
                </a:moveTo>
                <a:lnTo>
                  <a:pt x="6912864" y="0"/>
                </a:lnTo>
                <a:lnTo>
                  <a:pt x="6715354" y="197510"/>
                </a:lnTo>
                <a:lnTo>
                  <a:pt x="0" y="197510"/>
                </a:ln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defRPr/>
            </a:pPr>
            <a:fld id="{9F4C2203-F1CF-4FD9-A017-E41EC6FDD7D1}" type="slidenum">
              <a:rPr lang="en-US" altLang="en-US" sz="1200" b="1" smtClean="0">
                <a:solidFill>
                  <a:srgbClr val="000000"/>
                </a:solidFill>
                <a:latin typeface="Calibri" pitchFamily="34" charset="0"/>
              </a:rPr>
              <a:pPr algn="ctr" eaLnBrk="1" hangingPunct="1">
                <a:defRPr/>
              </a:pPr>
              <a:t>6</a:t>
            </a:fld>
            <a:endParaRPr lang="en-US" altLang="en-US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Force charge:</a:t>
            </a:r>
            <a:br>
              <a:rPr lang="en-US" smtClean="0"/>
            </a:br>
            <a:r>
              <a:rPr lang="en-US" smtClean="0"/>
              <a:t>Balance two key areas of concern 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886200" cy="4678363"/>
          </a:xfrm>
        </p:spPr>
        <p:txBody>
          <a:bodyPr/>
          <a:lstStyle/>
          <a:p>
            <a:r>
              <a:rPr lang="en-US" sz="2000" dirty="0" smtClean="0"/>
              <a:t>Non-competitive pay levels</a:t>
            </a:r>
          </a:p>
          <a:p>
            <a:r>
              <a:rPr lang="en-US" sz="2000" dirty="0" smtClean="0"/>
              <a:t>Many employees rate themselves as “unhealthy”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5029200" y="1447800"/>
            <a:ext cx="3581400" cy="4678363"/>
          </a:xfrm>
        </p:spPr>
        <p:txBody>
          <a:bodyPr/>
          <a:lstStyle/>
          <a:p>
            <a:r>
              <a:rPr lang="en-US" sz="2000" dirty="0" smtClean="0"/>
              <a:t>Liabilities over $1 billion</a:t>
            </a:r>
          </a:p>
          <a:p>
            <a:r>
              <a:rPr lang="en-US" sz="2000" dirty="0" smtClean="0"/>
              <a:t>Unsustainable growth in benefits costs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705600" cy="4682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4255552"/>
            <a:ext cx="16002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100" b="1" dirty="0" smtClean="0">
                <a:solidFill>
                  <a:schemeClr val="accent2"/>
                </a:solidFill>
                <a:latin typeface="+mj-lt"/>
                <a:ea typeface="ヒラギノ角ゴ Pro W3" charset="0"/>
                <a:cs typeface="ヒラギノ角ゴ Pro W3" charset="0"/>
              </a:rPr>
              <a:t>ATTRACT AND RETAIN THE BEST PEOPLE</a:t>
            </a:r>
            <a:endParaRPr lang="en-US" sz="2400" b="1" dirty="0">
              <a:solidFill>
                <a:schemeClr val="accent2"/>
              </a:solidFill>
              <a:latin typeface="+mj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000" y="4546400"/>
            <a:ext cx="1600200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100" b="1" dirty="0" smtClean="0">
                <a:solidFill>
                  <a:schemeClr val="accent2"/>
                </a:solidFill>
                <a:latin typeface="+mj-lt"/>
                <a:ea typeface="ヒラギノ角ゴ Pro W3" charset="0"/>
                <a:cs typeface="ヒラギノ角ゴ Pro W3" charset="0"/>
              </a:rPr>
              <a:t>MANAGE COSTS EFFECTIVELY</a:t>
            </a:r>
            <a:endParaRPr lang="en-US" sz="2400" b="1" dirty="0">
              <a:solidFill>
                <a:schemeClr val="accent2"/>
              </a:solidFill>
              <a:latin typeface="+mj-lt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541548" y="4469374"/>
            <a:ext cx="2931628" cy="1855226"/>
            <a:chOff x="4541548" y="4469374"/>
            <a:chExt cx="2931628" cy="1855226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>
              <a:off x="4541548" y="4469374"/>
              <a:ext cx="1179028" cy="674227"/>
            </a:xfrm>
            <a:prstGeom prst="straightConnector1">
              <a:avLst/>
            </a:prstGeom>
            <a:noFill/>
            <a:ln w="6350" cap="flat" cmpd="sng" algn="ctr">
              <a:solidFill>
                <a:srgbClr val="B2B4B3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" name="Group 10"/>
            <p:cNvGrpSpPr/>
            <p:nvPr/>
          </p:nvGrpSpPr>
          <p:grpSpPr>
            <a:xfrm>
              <a:off x="5720576" y="4572000"/>
              <a:ext cx="1752600" cy="1752600"/>
              <a:chOff x="5720576" y="4572000"/>
              <a:chExt cx="1752600" cy="1752600"/>
            </a:xfrm>
          </p:grpSpPr>
          <p:sp>
            <p:nvSpPr>
              <p:cNvPr id="89" name="Oval 88"/>
              <p:cNvSpPr/>
              <p:nvPr/>
            </p:nvSpPr>
            <p:spPr bwMode="auto">
              <a:xfrm>
                <a:off x="5720576" y="4572000"/>
                <a:ext cx="1752600" cy="1752600"/>
              </a:xfrm>
              <a:prstGeom prst="ellipse">
                <a:avLst/>
              </a:prstGeom>
              <a:solidFill>
                <a:srgbClr val="B2B4B3">
                  <a:lumMod val="40000"/>
                  <a:lumOff val="60000"/>
                </a:srgbClr>
              </a:solidFill>
              <a:ln>
                <a:noFill/>
              </a:ln>
              <a:effectLst>
                <a:glow rad="139700">
                  <a:srgbClr val="B2B4B3">
                    <a:lumMod val="60000"/>
                    <a:lumOff val="40000"/>
                    <a:alpha val="40000"/>
                  </a:srgbClr>
                </a:glow>
              </a:effectLst>
              <a:ex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5835540" y="4686964"/>
                <a:ext cx="1522672" cy="1522672"/>
              </a:xfrm>
              <a:prstGeom prst="ellipse">
                <a:avLst/>
              </a:prstGeom>
              <a:gradFill flip="none" rotWithShape="1">
                <a:gsLst>
                  <a:gs pos="54000">
                    <a:srgbClr val="1DACDF"/>
                  </a:gs>
                  <a:gs pos="100000">
                    <a:srgbClr val="F1A62E"/>
                  </a:gs>
                </a:gsLst>
                <a:lin ang="54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0000"/>
                  </a:lnSpc>
                </a:pPr>
                <a:endParaRPr lang="en-US" sz="1600" b="1" spc="-3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784352" y="5057424"/>
                <a:ext cx="1625047" cy="78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70000"/>
                  </a:lnSpc>
                </a:pPr>
                <a:r>
                  <a:rPr lang="en-US" sz="1600" b="1" dirty="0" smtClean="0">
                    <a:solidFill>
                      <a:srgbClr val="FFFFFF"/>
                    </a:solidFill>
                    <a:latin typeface="+mj-lt"/>
                  </a:rPr>
                  <a:t>Interplay </a:t>
                </a:r>
                <a:r>
                  <a:rPr lang="en-US" sz="1600" b="1" dirty="0">
                    <a:solidFill>
                      <a:srgbClr val="FFFFFF"/>
                    </a:solidFill>
                    <a:latin typeface="+mj-lt"/>
                  </a:rPr>
                  <a:t>between </a:t>
                </a:r>
                <a:br>
                  <a:rPr lang="en-US" sz="1600" b="1" dirty="0">
                    <a:solidFill>
                      <a:srgbClr val="FFFFFF"/>
                    </a:solidFill>
                    <a:latin typeface="+mj-lt"/>
                  </a:rPr>
                </a:br>
                <a:r>
                  <a:rPr lang="en-US" sz="1600" b="1" dirty="0">
                    <a:solidFill>
                      <a:srgbClr val="FFFFFF"/>
                    </a:solidFill>
                    <a:latin typeface="+mj-lt"/>
                  </a:rPr>
                  <a:t>Pay and </a:t>
                </a:r>
                <a:r>
                  <a:rPr lang="en-US" sz="1600" b="1" dirty="0" smtClean="0">
                    <a:solidFill>
                      <a:srgbClr val="FFFFFF"/>
                    </a:solidFill>
                    <a:latin typeface="+mj-lt"/>
                  </a:rPr>
                  <a:t/>
                </a:r>
                <a:br>
                  <a:rPr lang="en-US" sz="1600" b="1" dirty="0" smtClean="0">
                    <a:solidFill>
                      <a:srgbClr val="FFFFFF"/>
                    </a:solidFill>
                    <a:latin typeface="+mj-lt"/>
                  </a:rPr>
                </a:br>
                <a:r>
                  <a:rPr lang="en-US" sz="1600" b="1" dirty="0" smtClean="0">
                    <a:solidFill>
                      <a:srgbClr val="FFFFFF"/>
                    </a:solidFill>
                    <a:latin typeface="+mj-lt"/>
                  </a:rPr>
                  <a:t>Benefits</a:t>
                </a:r>
                <a:endParaRPr lang="en-US" sz="16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3702318" y="2698838"/>
            <a:ext cx="3947419" cy="2081144"/>
            <a:chOff x="3702318" y="2698838"/>
            <a:chExt cx="3947419" cy="2081144"/>
          </a:xfrm>
        </p:grpSpPr>
        <p:cxnSp>
          <p:nvCxnSpPr>
            <p:cNvPr id="76" name="Straight Arrow Connector 75"/>
            <p:cNvCxnSpPr/>
            <p:nvPr/>
          </p:nvCxnSpPr>
          <p:spPr bwMode="auto">
            <a:xfrm flipV="1">
              <a:off x="3702318" y="3850828"/>
              <a:ext cx="2170658" cy="929154"/>
            </a:xfrm>
            <a:prstGeom prst="straightConnector1">
              <a:avLst/>
            </a:prstGeom>
            <a:noFill/>
            <a:ln w="6350" cap="flat" cmpd="sng" algn="ctr">
              <a:solidFill>
                <a:srgbClr val="B2B4B3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" name="Group 9"/>
            <p:cNvGrpSpPr/>
            <p:nvPr/>
          </p:nvGrpSpPr>
          <p:grpSpPr>
            <a:xfrm>
              <a:off x="5897137" y="2698838"/>
              <a:ext cx="1752600" cy="1752600"/>
              <a:chOff x="5897137" y="2698838"/>
              <a:chExt cx="1752600" cy="1752600"/>
            </a:xfrm>
          </p:grpSpPr>
          <p:sp>
            <p:nvSpPr>
              <p:cNvPr id="86" name="Oval 85"/>
              <p:cNvSpPr/>
              <p:nvPr/>
            </p:nvSpPr>
            <p:spPr bwMode="auto">
              <a:xfrm>
                <a:off x="5897137" y="2698838"/>
                <a:ext cx="1752600" cy="1752600"/>
              </a:xfrm>
              <a:prstGeom prst="ellipse">
                <a:avLst/>
              </a:prstGeom>
              <a:solidFill>
                <a:srgbClr val="B2B4B3">
                  <a:lumMod val="40000"/>
                  <a:lumOff val="60000"/>
                </a:srgbClr>
              </a:solidFill>
              <a:ln>
                <a:noFill/>
              </a:ln>
              <a:effectLst>
                <a:glow rad="139700">
                  <a:srgbClr val="B2B4B3">
                    <a:lumMod val="60000"/>
                    <a:lumOff val="40000"/>
                    <a:alpha val="40000"/>
                  </a:srgbClr>
                </a:glow>
              </a:effectLst>
              <a:ex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6012101" y="2813802"/>
                <a:ext cx="1522672" cy="1522672"/>
              </a:xfrm>
              <a:prstGeom prst="ellipse">
                <a:avLst/>
              </a:prstGeom>
              <a:gradFill flip="none" rotWithShape="1">
                <a:gsLst>
                  <a:gs pos="54000">
                    <a:srgbClr val="1DACDF"/>
                  </a:gs>
                  <a:gs pos="100000">
                    <a:srgbClr val="F1A62E"/>
                  </a:gs>
                </a:gsLst>
                <a:lin ang="54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0000"/>
                  </a:lnSpc>
                </a:pPr>
                <a:endParaRPr lang="en-US" sz="1600" b="1" spc="-3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960913" y="3334219"/>
                <a:ext cx="1625047" cy="448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600" b="1" dirty="0" smtClean="0">
                    <a:solidFill>
                      <a:srgbClr val="FFFFFF"/>
                    </a:solidFill>
                    <a:latin typeface="+mj-lt"/>
                  </a:rPr>
                  <a:t>Education/</a:t>
                </a:r>
                <a:br>
                  <a:rPr lang="en-US" sz="1600" b="1" dirty="0" smtClean="0">
                    <a:solidFill>
                      <a:srgbClr val="FFFFFF"/>
                    </a:solidFill>
                    <a:latin typeface="+mj-lt"/>
                  </a:rPr>
                </a:br>
                <a:r>
                  <a:rPr lang="en-US" sz="1600" b="1" dirty="0" smtClean="0">
                    <a:solidFill>
                      <a:srgbClr val="FFFFFF"/>
                    </a:solidFill>
                    <a:latin typeface="+mj-lt"/>
                  </a:rPr>
                  <a:t>Communication</a:t>
                </a:r>
                <a:endParaRPr lang="en-US" sz="16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507518" y="1321142"/>
            <a:ext cx="1936958" cy="3085436"/>
            <a:chOff x="4507518" y="1321142"/>
            <a:chExt cx="1936958" cy="3085436"/>
          </a:xfrm>
        </p:grpSpPr>
        <p:cxnSp>
          <p:nvCxnSpPr>
            <p:cNvPr id="75" name="Straight Arrow Connector 74"/>
            <p:cNvCxnSpPr/>
            <p:nvPr/>
          </p:nvCxnSpPr>
          <p:spPr bwMode="auto">
            <a:xfrm flipV="1">
              <a:off x="4507518" y="3041838"/>
              <a:ext cx="678423" cy="1364740"/>
            </a:xfrm>
            <a:prstGeom prst="straightConnector1">
              <a:avLst/>
            </a:prstGeom>
            <a:noFill/>
            <a:ln w="6350" cap="flat" cmpd="sng" algn="ctr">
              <a:solidFill>
                <a:srgbClr val="B2B4B3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" name="Group 8"/>
            <p:cNvGrpSpPr/>
            <p:nvPr/>
          </p:nvGrpSpPr>
          <p:grpSpPr>
            <a:xfrm>
              <a:off x="4691876" y="1321142"/>
              <a:ext cx="1752600" cy="1752600"/>
              <a:chOff x="4691876" y="1321142"/>
              <a:chExt cx="1752600" cy="1752600"/>
            </a:xfrm>
          </p:grpSpPr>
          <p:sp>
            <p:nvSpPr>
              <p:cNvPr id="83" name="Oval 82"/>
              <p:cNvSpPr/>
              <p:nvPr/>
            </p:nvSpPr>
            <p:spPr bwMode="auto">
              <a:xfrm>
                <a:off x="4691876" y="1321142"/>
                <a:ext cx="1752600" cy="1752600"/>
              </a:xfrm>
              <a:prstGeom prst="ellipse">
                <a:avLst/>
              </a:prstGeom>
              <a:solidFill>
                <a:srgbClr val="B2B4B3">
                  <a:lumMod val="40000"/>
                  <a:lumOff val="60000"/>
                </a:srgbClr>
              </a:solidFill>
              <a:ln>
                <a:noFill/>
              </a:ln>
              <a:effectLst>
                <a:glow rad="139700">
                  <a:srgbClr val="B2B4B3">
                    <a:lumMod val="60000"/>
                    <a:lumOff val="40000"/>
                    <a:alpha val="40000"/>
                  </a:srgbClr>
                </a:glow>
              </a:effectLst>
              <a:ex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4806840" y="1436106"/>
                <a:ext cx="1522672" cy="1522672"/>
              </a:xfrm>
              <a:prstGeom prst="ellipse">
                <a:avLst/>
              </a:prstGeom>
              <a:gradFill flip="none" rotWithShape="1">
                <a:gsLst>
                  <a:gs pos="54000">
                    <a:srgbClr val="1DACDF"/>
                  </a:gs>
                  <a:gs pos="100000">
                    <a:srgbClr val="F1A62E"/>
                  </a:gs>
                </a:gsLst>
                <a:lin ang="54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0000"/>
                  </a:lnSpc>
                </a:pPr>
                <a:endParaRPr lang="en-US" sz="1600" b="1" spc="-3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750851" y="1973406"/>
                <a:ext cx="1625047" cy="448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70000"/>
                  </a:lnSpc>
                </a:pPr>
                <a:r>
                  <a:rPr lang="en-US" sz="1600" b="1" dirty="0">
                    <a:solidFill>
                      <a:srgbClr val="FFFFFF"/>
                    </a:solidFill>
                    <a:latin typeface="+mj-lt"/>
                  </a:rPr>
                  <a:t>Strategic </a:t>
                </a:r>
                <a:br>
                  <a:rPr lang="en-US" sz="1600" b="1" dirty="0">
                    <a:solidFill>
                      <a:srgbClr val="FFFFFF"/>
                    </a:solidFill>
                    <a:latin typeface="+mj-lt"/>
                  </a:rPr>
                </a:br>
                <a:r>
                  <a:rPr lang="en-US" sz="1600" b="1" spc="-40" dirty="0">
                    <a:solidFill>
                      <a:srgbClr val="FFFFFF"/>
                    </a:solidFill>
                    <a:latin typeface="+mj-lt"/>
                  </a:rPr>
                  <a:t>Competitiveness</a:t>
                </a:r>
                <a:r>
                  <a:rPr lang="en-US" sz="1600" b="1" dirty="0">
                    <a:solidFill>
                      <a:srgbClr val="FFFFFF"/>
                    </a:solidFill>
                    <a:latin typeface="+mj-lt"/>
                  </a:rPr>
                  <a:t> 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371600" y="2768942"/>
            <a:ext cx="3169948" cy="1752600"/>
            <a:chOff x="1371600" y="2768942"/>
            <a:chExt cx="3169948" cy="1752600"/>
          </a:xfrm>
        </p:grpSpPr>
        <p:grpSp>
          <p:nvGrpSpPr>
            <p:cNvPr id="7" name="Group 6"/>
            <p:cNvGrpSpPr/>
            <p:nvPr/>
          </p:nvGrpSpPr>
          <p:grpSpPr>
            <a:xfrm>
              <a:off x="1371600" y="2768942"/>
              <a:ext cx="1752600" cy="1752600"/>
              <a:chOff x="1371600" y="2768942"/>
              <a:chExt cx="1752600" cy="1752600"/>
            </a:xfrm>
          </p:grpSpPr>
          <p:sp>
            <p:nvSpPr>
              <p:cNvPr id="92" name="Oval 91"/>
              <p:cNvSpPr/>
              <p:nvPr/>
            </p:nvSpPr>
            <p:spPr bwMode="auto">
              <a:xfrm>
                <a:off x="1371600" y="2768942"/>
                <a:ext cx="1752600" cy="1752600"/>
              </a:xfrm>
              <a:prstGeom prst="ellipse">
                <a:avLst/>
              </a:prstGeom>
              <a:solidFill>
                <a:srgbClr val="B2B4B3">
                  <a:lumMod val="40000"/>
                  <a:lumOff val="60000"/>
                </a:srgbClr>
              </a:solidFill>
              <a:ln>
                <a:noFill/>
              </a:ln>
              <a:effectLst>
                <a:glow rad="139700">
                  <a:srgbClr val="B2B4B3">
                    <a:lumMod val="60000"/>
                    <a:lumOff val="40000"/>
                    <a:alpha val="40000"/>
                  </a:srgbClr>
                </a:glow>
              </a:effectLst>
              <a:ex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1486564" y="2883906"/>
                <a:ext cx="1522672" cy="1522672"/>
              </a:xfrm>
              <a:prstGeom prst="ellipse">
                <a:avLst/>
              </a:prstGeom>
              <a:gradFill flip="none" rotWithShape="1">
                <a:gsLst>
                  <a:gs pos="54000">
                    <a:srgbClr val="1DACDF"/>
                  </a:gs>
                  <a:gs pos="100000">
                    <a:srgbClr val="F1A62E"/>
                  </a:gs>
                </a:gsLst>
                <a:lin ang="54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0000"/>
                  </a:lnSpc>
                </a:pPr>
                <a:endParaRPr lang="en-US" sz="1600" b="1" spc="-3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447800" y="3438129"/>
                <a:ext cx="1625047" cy="448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600" b="1" dirty="0" smtClean="0">
                    <a:solidFill>
                      <a:srgbClr val="FFFFFF"/>
                    </a:solidFill>
                    <a:latin typeface="+mj-lt"/>
                  </a:rPr>
                  <a:t>Shared Responsibility</a:t>
                </a: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 bwMode="auto">
            <a:xfrm flipH="1" flipV="1">
              <a:off x="3009236" y="3998835"/>
              <a:ext cx="1532312" cy="470539"/>
            </a:xfrm>
            <a:prstGeom prst="straightConnector1">
              <a:avLst/>
            </a:prstGeom>
            <a:noFill/>
            <a:ln w="6350" cap="flat" cmpd="sng" algn="ctr">
              <a:solidFill>
                <a:srgbClr val="B2B4B3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2443976" y="1321142"/>
            <a:ext cx="2343671" cy="3148232"/>
            <a:chOff x="2443976" y="1321142"/>
            <a:chExt cx="2343671" cy="3148232"/>
          </a:xfrm>
        </p:grpSpPr>
        <p:cxnSp>
          <p:nvCxnSpPr>
            <p:cNvPr id="74" name="Straight Arrow Connector 73"/>
            <p:cNvCxnSpPr/>
            <p:nvPr/>
          </p:nvCxnSpPr>
          <p:spPr bwMode="auto">
            <a:xfrm flipH="1" flipV="1">
              <a:off x="3775392" y="2958778"/>
              <a:ext cx="1012255" cy="1510596"/>
            </a:xfrm>
            <a:prstGeom prst="straightConnector1">
              <a:avLst/>
            </a:prstGeom>
            <a:noFill/>
            <a:ln w="6350" cap="flat" cmpd="sng" algn="ctr">
              <a:solidFill>
                <a:srgbClr val="B2B4B3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" name="Group 7"/>
            <p:cNvGrpSpPr/>
            <p:nvPr/>
          </p:nvGrpSpPr>
          <p:grpSpPr>
            <a:xfrm>
              <a:off x="2443976" y="1321142"/>
              <a:ext cx="1752600" cy="1752600"/>
              <a:chOff x="2443976" y="1321142"/>
              <a:chExt cx="1752600" cy="1752600"/>
            </a:xfrm>
          </p:grpSpPr>
          <p:sp>
            <p:nvSpPr>
              <p:cNvPr id="79" name="Oval 78"/>
              <p:cNvSpPr/>
              <p:nvPr/>
            </p:nvSpPr>
            <p:spPr bwMode="auto">
              <a:xfrm>
                <a:off x="2443976" y="1321142"/>
                <a:ext cx="1752600" cy="1752600"/>
              </a:xfrm>
              <a:prstGeom prst="ellipse">
                <a:avLst/>
              </a:prstGeom>
              <a:solidFill>
                <a:srgbClr val="B2B4B3">
                  <a:lumMod val="40000"/>
                  <a:lumOff val="60000"/>
                </a:srgbClr>
              </a:solidFill>
              <a:ln>
                <a:noFill/>
              </a:ln>
              <a:effectLst>
                <a:glow rad="139700">
                  <a:srgbClr val="B2B4B3">
                    <a:lumMod val="60000"/>
                    <a:lumOff val="40000"/>
                    <a:alpha val="40000"/>
                  </a:srgbClr>
                </a:glow>
              </a:effectLst>
              <a:ex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2558940" y="1436106"/>
                <a:ext cx="1522672" cy="1522672"/>
              </a:xfrm>
              <a:prstGeom prst="ellipse">
                <a:avLst/>
              </a:prstGeom>
              <a:gradFill flip="none" rotWithShape="1">
                <a:gsLst>
                  <a:gs pos="54000">
                    <a:srgbClr val="1DACDF"/>
                  </a:gs>
                  <a:gs pos="100000">
                    <a:srgbClr val="F1A62E"/>
                  </a:gs>
                </a:gsLst>
                <a:lin ang="54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0000"/>
                  </a:lnSpc>
                </a:pPr>
                <a:endParaRPr lang="en-US" sz="16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593167" y="1976483"/>
                <a:ext cx="1488445" cy="448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600" b="1" dirty="0" smtClean="0">
                    <a:solidFill>
                      <a:srgbClr val="FFFFFF"/>
                    </a:solidFill>
                    <a:latin typeface="+mj-lt"/>
                  </a:rPr>
                  <a:t>Efficiency/ </a:t>
                </a:r>
                <a:r>
                  <a:rPr lang="en-US" sz="1600" b="1" dirty="0">
                    <a:solidFill>
                      <a:srgbClr val="FFFFFF"/>
                    </a:solidFill>
                    <a:latin typeface="+mj-lt"/>
                  </a:rPr>
                  <a:t>Sustainability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605776" y="3909546"/>
            <a:ext cx="3657602" cy="2415054"/>
            <a:chOff x="1605776" y="3909546"/>
            <a:chExt cx="3657602" cy="2415054"/>
          </a:xfrm>
        </p:grpSpPr>
        <p:cxnSp>
          <p:nvCxnSpPr>
            <p:cNvPr id="72" name="Straight Arrow Connector 71"/>
            <p:cNvCxnSpPr/>
            <p:nvPr/>
          </p:nvCxnSpPr>
          <p:spPr bwMode="auto">
            <a:xfrm flipH="1">
              <a:off x="3275352" y="3909546"/>
              <a:ext cx="1988026" cy="1147878"/>
            </a:xfrm>
            <a:prstGeom prst="straightConnector1">
              <a:avLst/>
            </a:prstGeom>
            <a:noFill/>
            <a:ln w="6350" cap="flat" cmpd="sng" algn="ctr">
              <a:solidFill>
                <a:srgbClr val="B2B4B3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" name="Group 5"/>
            <p:cNvGrpSpPr/>
            <p:nvPr/>
          </p:nvGrpSpPr>
          <p:grpSpPr>
            <a:xfrm>
              <a:off x="1605776" y="4572000"/>
              <a:ext cx="1752600" cy="1752600"/>
              <a:chOff x="1605776" y="4572000"/>
              <a:chExt cx="1752600" cy="1752600"/>
            </a:xfrm>
          </p:grpSpPr>
          <p:sp>
            <p:nvSpPr>
              <p:cNvPr id="95" name="Oval 94"/>
              <p:cNvSpPr/>
              <p:nvPr/>
            </p:nvSpPr>
            <p:spPr bwMode="auto">
              <a:xfrm>
                <a:off x="1605776" y="4572000"/>
                <a:ext cx="1752600" cy="1752600"/>
              </a:xfrm>
              <a:prstGeom prst="ellipse">
                <a:avLst/>
              </a:prstGeom>
              <a:solidFill>
                <a:srgbClr val="B2B4B3">
                  <a:lumMod val="40000"/>
                  <a:lumOff val="60000"/>
                </a:srgbClr>
              </a:solidFill>
              <a:ln>
                <a:noFill/>
              </a:ln>
              <a:effectLst>
                <a:glow rad="139700">
                  <a:srgbClr val="B2B4B3">
                    <a:lumMod val="60000"/>
                    <a:lumOff val="40000"/>
                    <a:alpha val="40000"/>
                  </a:srgbClr>
                </a:glow>
              </a:effectLst>
              <a:ex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1720740" y="4686964"/>
                <a:ext cx="1522672" cy="1522672"/>
              </a:xfrm>
              <a:prstGeom prst="ellipse">
                <a:avLst/>
              </a:prstGeom>
              <a:gradFill flip="none" rotWithShape="1">
                <a:gsLst>
                  <a:gs pos="54000">
                    <a:srgbClr val="1DACDF"/>
                  </a:gs>
                  <a:gs pos="100000">
                    <a:srgbClr val="F1A62E"/>
                  </a:gs>
                </a:gsLst>
                <a:lin ang="54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0000"/>
                  </a:lnSpc>
                </a:pPr>
                <a:endParaRPr lang="en-US" sz="1600" b="1" spc="-3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650305" y="5143601"/>
                <a:ext cx="1625047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70000"/>
                  </a:lnSpc>
                </a:pPr>
                <a:r>
                  <a:rPr lang="en-US" sz="1600" b="1" dirty="0" smtClean="0">
                    <a:solidFill>
                      <a:srgbClr val="FFFFFF"/>
                    </a:solidFill>
                    <a:latin typeface="+mj-lt"/>
                  </a:rPr>
                  <a:t>Flexibility to Address Diverse Needs</a:t>
                </a:r>
                <a:endParaRPr lang="en-US" sz="16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61" y="76200"/>
            <a:ext cx="8991600" cy="11430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300" dirty="0" smtClean="0"/>
              <a:t>Key themes for reimagining our </a:t>
            </a:r>
            <a:br>
              <a:rPr lang="en-US" sz="3300" dirty="0" smtClean="0"/>
            </a:br>
            <a:r>
              <a:rPr lang="en-US" sz="3300" dirty="0" smtClean="0"/>
              <a:t>University experience</a:t>
            </a:r>
            <a:endParaRPr lang="en-US" sz="33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46860" y="3269510"/>
            <a:ext cx="2152801" cy="2121316"/>
            <a:chOff x="3446860" y="3269510"/>
            <a:chExt cx="2152801" cy="2121316"/>
          </a:xfrm>
        </p:grpSpPr>
        <p:sp>
          <p:nvSpPr>
            <p:cNvPr id="78" name="Oval 77"/>
            <p:cNvSpPr/>
            <p:nvPr/>
          </p:nvSpPr>
          <p:spPr bwMode="auto">
            <a:xfrm>
              <a:off x="3446860" y="3269510"/>
              <a:ext cx="2121316" cy="2121316"/>
            </a:xfrm>
            <a:prstGeom prst="ellipse">
              <a:avLst/>
            </a:prstGeom>
            <a:solidFill>
              <a:srgbClr val="B2B4B3">
                <a:lumMod val="40000"/>
                <a:lumOff val="60000"/>
              </a:srgbClr>
            </a:solidFill>
            <a:ln>
              <a:noFill/>
            </a:ln>
            <a:effectLst>
              <a:glow rad="139700">
                <a:srgbClr val="B2B4B3">
                  <a:lumMod val="60000"/>
                  <a:lumOff val="40000"/>
                  <a:alpha val="40000"/>
                </a:srgbClr>
              </a:glow>
            </a:effectLst>
            <a:ex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81" name="Picture 2" descr="C:\Users\cyc\Documents\Artwork\carolyn_previews\individual in a crowd AA05333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00" t="5133" r="9135" b="52417"/>
            <a:stretch/>
          </p:blipFill>
          <p:spPr bwMode="auto">
            <a:xfrm>
              <a:off x="3516238" y="3302964"/>
              <a:ext cx="1989195" cy="2017748"/>
            </a:xfrm>
            <a:prstGeom prst="ellipse">
              <a:avLst/>
            </a:prstGeom>
            <a:noFill/>
            <a:ln w="57150">
              <a:solidFill>
                <a:srgbClr val="1DACD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3483434" y="3998835"/>
              <a:ext cx="2116227" cy="626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en-US" sz="2400" b="1" dirty="0" smtClean="0">
                  <a:solidFill>
                    <a:srgbClr val="1DACDF"/>
                  </a:solidFill>
                  <a:latin typeface="Calibri"/>
                </a:rPr>
                <a:t>Task Force Discussions</a:t>
              </a:r>
              <a:endParaRPr lang="en-US" sz="2400" b="1" dirty="0">
                <a:solidFill>
                  <a:srgbClr val="1DACDF"/>
                </a:solidFill>
                <a:latin typeface="Calibri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819429" y="1924802"/>
            <a:ext cx="1488445" cy="27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70000"/>
              </a:lnSpc>
            </a:pPr>
            <a:endParaRPr lang="en-US" sz="16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51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34" charset="2"/>
              <a:buNone/>
            </a:pPr>
            <a:endParaRPr lang="en-US" altLang="en-US" dirty="0" smtClean="0">
              <a:ea typeface="ヒラギノ角ゴ Pro W3" pitchFamily="-84" charset="-128"/>
            </a:endParaRPr>
          </a:p>
          <a:p>
            <a:pPr marL="0" indent="0" algn="ctr">
              <a:buFont typeface="Wingdings" pitchFamily="34" charset="2"/>
              <a:buNone/>
            </a:pPr>
            <a:endParaRPr lang="en-US" altLang="en-US" dirty="0" smtClean="0">
              <a:solidFill>
                <a:srgbClr val="FF0000"/>
              </a:solidFill>
              <a:ea typeface="ヒラギノ角ゴ Pro W3" pitchFamily="-84" charset="-128"/>
            </a:endParaRPr>
          </a:p>
          <a:p>
            <a:pPr marL="0" indent="0" algn="ctr">
              <a:buFont typeface="Wingdings" pitchFamily="34" charset="2"/>
              <a:buNone/>
            </a:pPr>
            <a:r>
              <a:rPr lang="en-US" altLang="en-US" sz="4400" b="1" dirty="0" smtClean="0">
                <a:ea typeface="ヒラギノ角ゴ Pro W3" pitchFamily="-84" charset="-128"/>
              </a:rPr>
              <a:t>Total Rewards Task Force </a:t>
            </a:r>
            <a:br>
              <a:rPr lang="en-US" altLang="en-US" sz="4400" b="1" dirty="0" smtClean="0">
                <a:ea typeface="ヒラギノ角ゴ Pro W3" pitchFamily="-84" charset="-128"/>
              </a:rPr>
            </a:br>
            <a:r>
              <a:rPr lang="en-US" altLang="en-US" sz="4400" b="1" dirty="0" smtClean="0">
                <a:ea typeface="ヒラギノ角ゴ Pro W3" pitchFamily="-84" charset="-128"/>
              </a:rPr>
              <a:t>Directional Recommendations</a:t>
            </a:r>
            <a:endParaRPr lang="en-US" altLang="en-US" sz="4000" b="1" dirty="0" smtClean="0">
              <a:ea typeface="ヒラギノ角ゴ Pro W3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F79646"/>
      </a:accent4>
      <a:accent5>
        <a:srgbClr val="4BACC6"/>
      </a:accent5>
      <a:accent6>
        <a:srgbClr val="FFC000"/>
      </a:accent6>
      <a:hlink>
        <a:srgbClr val="BFBFB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16130</TotalTime>
  <Words>774</Words>
  <Application>Microsoft Office PowerPoint</Application>
  <PresentationFormat>On-screen Show (4:3)</PresentationFormat>
  <Paragraphs>175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Reimagining Our  University Experience</vt:lpstr>
      <vt:lpstr>About the Task Force</vt:lpstr>
      <vt:lpstr>Who we are…</vt:lpstr>
      <vt:lpstr>What we value</vt:lpstr>
      <vt:lpstr>The issues we face</vt:lpstr>
      <vt:lpstr>What makes us an excellent place to work</vt:lpstr>
      <vt:lpstr>Task Force charge: Balance two key areas of concern </vt:lpstr>
      <vt:lpstr>Key themes for reimagining our  University experience</vt:lpstr>
      <vt:lpstr>PowerPoint Presentation</vt:lpstr>
      <vt:lpstr>Treat benefits and pay as  interrelated parts of overall  Total Rewards strategy</vt:lpstr>
      <vt:lpstr>PowerPoint Presentation</vt:lpstr>
      <vt:lpstr>Establish a benefits rate cap</vt:lpstr>
      <vt:lpstr>Increase flexibility within Total  Rewards programs</vt:lpstr>
      <vt:lpstr>Increase flexibility within Total  Rewards programs</vt:lpstr>
      <vt:lpstr>Utilize medical plan options to  lower costs and encourage  healthy behavior </vt:lpstr>
      <vt:lpstr>Utilize medical plan options to  lower costs and encourage  healthy behavior </vt:lpstr>
      <vt:lpstr>Leverage marketplace  opportunities for retiree  medical benefits</vt:lpstr>
      <vt:lpstr>Leverage marketplace  opportunities for retiree  medical benefits</vt:lpstr>
      <vt:lpstr>Evaluate additional  Retirement Plan options</vt:lpstr>
      <vt:lpstr>Evaluate additional  Retirement Plan options</vt:lpstr>
      <vt:lpstr>Evaluate time-off plans for Staff</vt:lpstr>
      <vt:lpstr>Invest in communication,  education and behavior change</vt:lpstr>
      <vt:lpstr>Next steps</vt:lpstr>
      <vt:lpstr>Want to know more?</vt:lpstr>
      <vt:lpstr>Q&amp;A</vt:lpstr>
      <vt:lpstr>Presentation Feedback</vt:lpstr>
    </vt:vector>
  </TitlesOfParts>
  <Company>University of Missouri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hillmp</dc:creator>
  <cp:lastModifiedBy>Bales, Leanna M.  (UMKC-Student)</cp:lastModifiedBy>
  <cp:revision>955</cp:revision>
  <cp:lastPrinted>2014-04-04T22:13:01Z</cp:lastPrinted>
  <dcterms:created xsi:type="dcterms:W3CDTF">2010-09-22T15:52:49Z</dcterms:created>
  <dcterms:modified xsi:type="dcterms:W3CDTF">2014-04-18T18:14:09Z</dcterms:modified>
</cp:coreProperties>
</file>