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6"/>
  </p:notesMasterIdLst>
  <p:sldIdLst>
    <p:sldId id="256" r:id="rId3"/>
    <p:sldId id="258" r:id="rId4"/>
    <p:sldId id="259" r:id="rId5"/>
    <p:sldId id="261" r:id="rId6"/>
    <p:sldId id="265" r:id="rId7"/>
    <p:sldId id="260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88" r:id="rId16"/>
    <p:sldId id="283" r:id="rId17"/>
    <p:sldId id="284" r:id="rId18"/>
    <p:sldId id="285" r:id="rId19"/>
    <p:sldId id="287" r:id="rId20"/>
    <p:sldId id="286" r:id="rId21"/>
    <p:sldId id="289" r:id="rId22"/>
    <p:sldId id="290" r:id="rId23"/>
    <p:sldId id="308" r:id="rId24"/>
    <p:sldId id="313" r:id="rId25"/>
    <p:sldId id="292" r:id="rId26"/>
    <p:sldId id="293" r:id="rId27"/>
    <p:sldId id="314" r:id="rId28"/>
    <p:sldId id="295" r:id="rId29"/>
    <p:sldId id="296" r:id="rId30"/>
    <p:sldId id="297" r:id="rId31"/>
    <p:sldId id="298" r:id="rId32"/>
    <p:sldId id="299" r:id="rId33"/>
    <p:sldId id="30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10" r:id="rId43"/>
    <p:sldId id="311" r:id="rId44"/>
    <p:sldId id="312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70" autoAdjust="0"/>
    <p:restoredTop sz="96110" autoAdjust="0"/>
  </p:normalViewPr>
  <p:slideViewPr>
    <p:cSldViewPr snapToGrid="0" snapToObjects="1">
      <p:cViewPr varScale="1">
        <p:scale>
          <a:sx n="95" d="100"/>
          <a:sy n="95" d="100"/>
        </p:scale>
        <p:origin x="84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833214479845609E-2"/>
          <c:y val="0.14427102379720405"/>
          <c:w val="0.96516678552015445"/>
          <c:h val="0.78751578716299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496</c:v>
                </c:pt>
                <c:pt idx="1">
                  <c:v>2077</c:v>
                </c:pt>
                <c:pt idx="2">
                  <c:v>394</c:v>
                </c:pt>
                <c:pt idx="3">
                  <c:v>153</c:v>
                </c:pt>
                <c:pt idx="4">
                  <c:v>381</c:v>
                </c:pt>
                <c:pt idx="5">
                  <c:v>216</c:v>
                </c:pt>
                <c:pt idx="6">
                  <c:v>496</c:v>
                </c:pt>
                <c:pt idx="7">
                  <c:v>272</c:v>
                </c:pt>
                <c:pt idx="8">
                  <c:v>828</c:v>
                </c:pt>
                <c:pt idx="9">
                  <c:v>314</c:v>
                </c:pt>
                <c:pt idx="10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0-4299-B64C-EBBE6E42FB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491</c:v>
                </c:pt>
                <c:pt idx="1">
                  <c:v>2115</c:v>
                </c:pt>
                <c:pt idx="2">
                  <c:v>403</c:v>
                </c:pt>
                <c:pt idx="3">
                  <c:v>158</c:v>
                </c:pt>
                <c:pt idx="4">
                  <c:v>403</c:v>
                </c:pt>
                <c:pt idx="5">
                  <c:v>208</c:v>
                </c:pt>
                <c:pt idx="6">
                  <c:v>397</c:v>
                </c:pt>
                <c:pt idx="7">
                  <c:v>259</c:v>
                </c:pt>
                <c:pt idx="8">
                  <c:v>846</c:v>
                </c:pt>
                <c:pt idx="9">
                  <c:v>321</c:v>
                </c:pt>
                <c:pt idx="10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20-4299-B64C-EBBE6E42FB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Sheet1!$D$2:$D$12</c:f>
              <c:numCache>
                <c:formatCode>0</c:formatCode>
                <c:ptCount val="11"/>
                <c:pt idx="0">
                  <c:v>480</c:v>
                </c:pt>
                <c:pt idx="1">
                  <c:v>2021</c:v>
                </c:pt>
                <c:pt idx="2">
                  <c:v>388</c:v>
                </c:pt>
                <c:pt idx="3">
                  <c:v>160</c:v>
                </c:pt>
                <c:pt idx="4">
                  <c:v>400</c:v>
                </c:pt>
                <c:pt idx="5">
                  <c:v>203</c:v>
                </c:pt>
                <c:pt idx="6">
                  <c:v>360</c:v>
                </c:pt>
                <c:pt idx="7">
                  <c:v>278</c:v>
                </c:pt>
                <c:pt idx="8">
                  <c:v>892</c:v>
                </c:pt>
                <c:pt idx="9">
                  <c:v>331</c:v>
                </c:pt>
                <c:pt idx="10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20-4299-B64C-EBBE6E42FB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5909920"/>
        <c:axId val="445910248"/>
      </c:barChart>
      <c:catAx>
        <c:axId val="44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10248"/>
        <c:crosses val="autoZero"/>
        <c:auto val="1"/>
        <c:lblAlgn val="ctr"/>
        <c:lblOffset val="100"/>
        <c:noMultiLvlLbl val="0"/>
      </c:catAx>
      <c:valAx>
        <c:axId val="445910248"/>
        <c:scaling>
          <c:orientation val="minMax"/>
          <c:max val="255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4459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Undergraduate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SOE</c:v>
                </c:pt>
                <c:pt idx="6">
                  <c:v>SONHS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69.099999999999994</c:v>
                </c:pt>
                <c:pt idx="1">
                  <c:v>72.900000000000006</c:v>
                </c:pt>
                <c:pt idx="2">
                  <c:v>55.2</c:v>
                </c:pt>
                <c:pt idx="3">
                  <c:v>83.4</c:v>
                </c:pt>
                <c:pt idx="4">
                  <c:v>71</c:v>
                </c:pt>
                <c:pt idx="5">
                  <c:v>48.7</c:v>
                </c:pt>
                <c:pt idx="6">
                  <c:v>62.50314655172415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0-4299-B64C-EBBE6E42FB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SOE</c:v>
                </c:pt>
                <c:pt idx="6">
                  <c:v>SONHS</c:v>
                </c:pt>
              </c:strCache>
            </c:strRef>
          </c:cat>
          <c:val>
            <c:numRef>
              <c:f>Sheet1!$C$2:$C$8</c:f>
              <c:numCache>
                <c:formatCode>0.0</c:formatCode>
                <c:ptCount val="7"/>
                <c:pt idx="0">
                  <c:v>42.9</c:v>
                </c:pt>
                <c:pt idx="1">
                  <c:v>55.3</c:v>
                </c:pt>
                <c:pt idx="2">
                  <c:v>46.1</c:v>
                </c:pt>
                <c:pt idx="3">
                  <c:v>58.9</c:v>
                </c:pt>
                <c:pt idx="4">
                  <c:v>58.6</c:v>
                </c:pt>
                <c:pt idx="5">
                  <c:v>50</c:v>
                </c:pt>
                <c:pt idx="6">
                  <c:v>65.824740566037718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20-4299-B64C-EBBE6E42FB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5909920"/>
        <c:axId val="445910248"/>
      </c:barChart>
      <c:catAx>
        <c:axId val="44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10248"/>
        <c:crosses val="autoZero"/>
        <c:auto val="1"/>
        <c:lblAlgn val="ctr"/>
        <c:lblOffset val="100"/>
        <c:noMultiLvlLbl val="0"/>
      </c:catAx>
      <c:valAx>
        <c:axId val="445910248"/>
        <c:scaling>
          <c:orientation val="minMax"/>
          <c:max val="100"/>
        </c:scaling>
        <c:delete val="1"/>
        <c:axPos val="l"/>
        <c:numFmt formatCode="0.0" sourceLinked="1"/>
        <c:majorTickMark val="none"/>
        <c:minorTickMark val="none"/>
        <c:tickLblPos val="nextTo"/>
        <c:crossAx val="4459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Undergraduate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31.567961165048544</c:v>
                </c:pt>
                <c:pt idx="1">
                  <c:v>19.936502603729213</c:v>
                </c:pt>
                <c:pt idx="2">
                  <c:v>12.273743016759777</c:v>
                </c:pt>
                <c:pt idx="3">
                  <c:v>42.302173913043475</c:v>
                </c:pt>
                <c:pt idx="4">
                  <c:v>20.648648648648649</c:v>
                </c:pt>
                <c:pt idx="5">
                  <c:v>20.889830508474578</c:v>
                </c:pt>
                <c:pt idx="6">
                  <c:v>11.625</c:v>
                </c:pt>
                <c:pt idx="9">
                  <c:v>26.454022988505749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0-4299-B64C-EBBE6E42FB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15.034433285509326</c:v>
                </c:pt>
                <c:pt idx="1">
                  <c:v>7.1235247836349327</c:v>
                </c:pt>
                <c:pt idx="2">
                  <c:v>7.4838709677419351</c:v>
                </c:pt>
                <c:pt idx="3">
                  <c:v>10.711864406779661</c:v>
                </c:pt>
                <c:pt idx="4">
                  <c:v>21.629856850715747</c:v>
                </c:pt>
                <c:pt idx="5">
                  <c:v>3.1518324607329844</c:v>
                </c:pt>
                <c:pt idx="6">
                  <c:v>9.0333333333333332</c:v>
                </c:pt>
                <c:pt idx="8">
                  <c:v>6.3597246127366613</c:v>
                </c:pt>
                <c:pt idx="9">
                  <c:v>15.575471698113208</c:v>
                </c:pt>
                <c:pt idx="10">
                  <c:v>7.4545454545454541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20-4299-B64C-EBBE6E42FB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5" formatCode="0.0">
                  <c:v>105.64150943396227</c:v>
                </c:pt>
                <c:pt idx="7" formatCode="0.0">
                  <c:v>18.804400977995112</c:v>
                </c:pt>
                <c:pt idx="8" formatCode="0.0">
                  <c:v>9.5947521865889218</c:v>
                </c:pt>
                <c:pt idx="10" formatCode="0.0">
                  <c:v>33.888036809815951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20-4299-B64C-EBBE6E42FB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5909920"/>
        <c:axId val="445910248"/>
      </c:barChart>
      <c:catAx>
        <c:axId val="44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10248"/>
        <c:crosses val="autoZero"/>
        <c:auto val="1"/>
        <c:lblAlgn val="ctr"/>
        <c:lblOffset val="100"/>
        <c:noMultiLvlLbl val="0"/>
      </c:catAx>
      <c:valAx>
        <c:axId val="445910248"/>
        <c:scaling>
          <c:orientation val="minMax"/>
          <c:max val="120"/>
        </c:scaling>
        <c:delete val="1"/>
        <c:axPos val="l"/>
        <c:numFmt formatCode="0.0" sourceLinked="1"/>
        <c:majorTickMark val="out"/>
        <c:minorTickMark val="none"/>
        <c:tickLblPos val="nextTo"/>
        <c:crossAx val="4459099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Undergraduate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94.631067961165044</c:v>
                </c:pt>
                <c:pt idx="1">
                  <c:v>59.168150512346713</c:v>
                </c:pt>
                <c:pt idx="2">
                  <c:v>26.522905027932961</c:v>
                </c:pt>
                <c:pt idx="3">
                  <c:v>108.99347826086957</c:v>
                </c:pt>
                <c:pt idx="4">
                  <c:v>58.134095634095637</c:v>
                </c:pt>
                <c:pt idx="5">
                  <c:v>48.279661016949156</c:v>
                </c:pt>
                <c:pt idx="6">
                  <c:v>32.301056338028168</c:v>
                </c:pt>
                <c:pt idx="9">
                  <c:v>79.512931034482762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0-4299-B64C-EBBE6E42FB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36.766857962697273</c:v>
                </c:pt>
                <c:pt idx="1">
                  <c:v>20.767112509834774</c:v>
                </c:pt>
                <c:pt idx="2">
                  <c:v>16.7</c:v>
                </c:pt>
                <c:pt idx="3">
                  <c:v>27.576271186440678</c:v>
                </c:pt>
                <c:pt idx="4">
                  <c:v>62.689161554192232</c:v>
                </c:pt>
                <c:pt idx="5">
                  <c:v>6.0575916230366493</c:v>
                </c:pt>
                <c:pt idx="6">
                  <c:v>26.55952380952381</c:v>
                </c:pt>
                <c:pt idx="8">
                  <c:v>22.822719449225474</c:v>
                </c:pt>
                <c:pt idx="9">
                  <c:v>42.25</c:v>
                </c:pt>
                <c:pt idx="10">
                  <c:v>22.204545454545453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20-4299-B64C-EBBE6E42FB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5" formatCode="0.0">
                  <c:v>176.29402515723271</c:v>
                </c:pt>
                <c:pt idx="7" formatCode="0.0">
                  <c:v>47.165036674816626</c:v>
                </c:pt>
                <c:pt idx="8" formatCode="0.0">
                  <c:v>45.406948493683188</c:v>
                </c:pt>
                <c:pt idx="10" formatCode="0.0">
                  <c:v>83.177914110429441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20-4299-B64C-EBBE6E42FB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5909920"/>
        <c:axId val="445910248"/>
      </c:barChart>
      <c:catAx>
        <c:axId val="44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10248"/>
        <c:crosses val="autoZero"/>
        <c:auto val="1"/>
        <c:lblAlgn val="ctr"/>
        <c:lblOffset val="100"/>
        <c:noMultiLvlLbl val="0"/>
      </c:catAx>
      <c:valAx>
        <c:axId val="445910248"/>
        <c:scaling>
          <c:orientation val="minMax"/>
          <c:max val="200"/>
        </c:scaling>
        <c:delete val="1"/>
        <c:axPos val="l"/>
        <c:numFmt formatCode="0.0" sourceLinked="1"/>
        <c:majorTickMark val="out"/>
        <c:minorTickMark val="none"/>
        <c:tickLblPos val="nextTo"/>
        <c:crossAx val="4459099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57785888023627E-2"/>
          <c:y val="2.5462962962962962E-2"/>
          <c:w val="0.96958574592294167"/>
          <c:h val="0.887814960629921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Full-time FTE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694</c:v>
                </c:pt>
                <c:pt idx="1">
                  <c:v>714</c:v>
                </c:pt>
                <c:pt idx="2">
                  <c:v>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CC-4678-988D-874E259F6A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Part-time FTE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148.1</c:v>
                </c:pt>
                <c:pt idx="1">
                  <c:v>184.5</c:v>
                </c:pt>
                <c:pt idx="2">
                  <c:v>181.1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CC-4678-988D-874E259F6A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Courtesy FTE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160.80000000000001</c:v>
                </c:pt>
                <c:pt idx="1">
                  <c:v>132.1</c:v>
                </c:pt>
                <c:pt idx="2">
                  <c:v>103.2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CC-4678-988D-874E259F6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1529088"/>
        <c:axId val="618566568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Total SCH</c:v>
                </c:pt>
              </c:strCache>
            </c:strRef>
          </c:tx>
          <c:spPr>
            <a:ln w="381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lt1"/>
              </a:solidFill>
              <a:ln w="15875" cap="sq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Sheet1!$E$2:$E$4</c:f>
              <c:numCache>
                <c:formatCode>#,##0</c:formatCode>
                <c:ptCount val="3"/>
                <c:pt idx="0">
                  <c:v>359168</c:v>
                </c:pt>
                <c:pt idx="1">
                  <c:v>354779.5</c:v>
                </c:pt>
                <c:pt idx="2">
                  <c:v>351156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CC-4678-988D-874E259F6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366272"/>
        <c:axId val="524129520"/>
      </c:lineChart>
      <c:catAx>
        <c:axId val="61152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66568"/>
        <c:crosses val="autoZero"/>
        <c:auto val="1"/>
        <c:lblAlgn val="ctr"/>
        <c:lblOffset val="100"/>
        <c:noMultiLvlLbl val="0"/>
      </c:catAx>
      <c:valAx>
        <c:axId val="618566568"/>
        <c:scaling>
          <c:orientation val="minMax"/>
          <c:max val="13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529088"/>
        <c:crosses val="autoZero"/>
        <c:crossBetween val="between"/>
      </c:valAx>
      <c:valAx>
        <c:axId val="524129520"/>
        <c:scaling>
          <c:orientation val="minMax"/>
          <c:max val="375000"/>
          <c:min val="0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366272"/>
        <c:crosses val="max"/>
        <c:crossBetween val="between"/>
      </c:valAx>
      <c:catAx>
        <c:axId val="611366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4129520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 SCH per Student FTE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Med</c:v>
                </c:pt>
                <c:pt idx="1">
                  <c:v>SOD</c:v>
                </c:pt>
                <c:pt idx="2">
                  <c:v>Pharm</c:v>
                </c:pt>
                <c:pt idx="3">
                  <c:v>Law</c:v>
                </c:pt>
                <c:pt idx="4">
                  <c:v>SBS</c:v>
                </c:pt>
                <c:pt idx="5">
                  <c:v>CAS</c:v>
                </c:pt>
                <c:pt idx="6">
                  <c:v>SONHS</c:v>
                </c:pt>
                <c:pt idx="7">
                  <c:v>Bloch</c:v>
                </c:pt>
                <c:pt idx="8">
                  <c:v>Consv</c:v>
                </c:pt>
                <c:pt idx="9">
                  <c:v>SCE</c:v>
                </c:pt>
                <c:pt idx="10">
                  <c:v>SOE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57.113570925842986</c:v>
                </c:pt>
                <c:pt idx="1">
                  <c:v>40.254501193468329</c:v>
                </c:pt>
                <c:pt idx="2">
                  <c:v>39.310619910254282</c:v>
                </c:pt>
                <c:pt idx="3">
                  <c:v>30.265519820493644</c:v>
                </c:pt>
                <c:pt idx="4">
                  <c:v>29.72506996301453</c:v>
                </c:pt>
                <c:pt idx="5">
                  <c:v>29.406588545175801</c:v>
                </c:pt>
                <c:pt idx="6">
                  <c:v>28.287909426763822</c:v>
                </c:pt>
                <c:pt idx="7">
                  <c:v>28.2239286096573</c:v>
                </c:pt>
                <c:pt idx="8">
                  <c:v>28.200054659743099</c:v>
                </c:pt>
                <c:pt idx="9">
                  <c:v>27.478743798938023</c:v>
                </c:pt>
                <c:pt idx="10">
                  <c:v>26.279927448609431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0-4299-B64C-EBBE6E42FB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overlap val="-90"/>
        <c:axId val="445909920"/>
        <c:axId val="445910248"/>
      </c:barChart>
      <c:catAx>
        <c:axId val="44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10248"/>
        <c:crosses val="autoZero"/>
        <c:auto val="1"/>
        <c:lblAlgn val="ctr"/>
        <c:lblOffset val="100"/>
        <c:noMultiLvlLbl val="0"/>
      </c:catAx>
      <c:valAx>
        <c:axId val="445910248"/>
        <c:scaling>
          <c:orientation val="minMax"/>
          <c:max val="60"/>
        </c:scaling>
        <c:delete val="1"/>
        <c:axPos val="l"/>
        <c:numFmt formatCode="0.0" sourceLinked="1"/>
        <c:majorTickMark val="out"/>
        <c:minorTickMark val="none"/>
        <c:tickLblPos val="nextTo"/>
        <c:crossAx val="4459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503.66403607666285</c:v>
                </c:pt>
                <c:pt idx="1">
                  <c:v>467.0348711284384</c:v>
                </c:pt>
                <c:pt idx="2">
                  <c:v>184.11729681452812</c:v>
                </c:pt>
                <c:pt idx="3">
                  <c:v>524.76635514018687</c:v>
                </c:pt>
                <c:pt idx="4">
                  <c:v>600.17354415734667</c:v>
                </c:pt>
                <c:pt idx="5">
                  <c:v>186.1261576096453</c:v>
                </c:pt>
                <c:pt idx="6">
                  <c:v>316.24209575429086</c:v>
                </c:pt>
                <c:pt idx="7">
                  <c:v>380.24434624382639</c:v>
                </c:pt>
                <c:pt idx="8">
                  <c:v>221.27344521224089</c:v>
                </c:pt>
                <c:pt idx="9">
                  <c:v>408.64099299809044</c:v>
                </c:pt>
                <c:pt idx="10">
                  <c:v>265.51381998582565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0-4299-B64C-EBBE6E42FB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439.14753266522899</c:v>
                </c:pt>
                <c:pt idx="1">
                  <c:v>431.33969694946933</c:v>
                </c:pt>
                <c:pt idx="2">
                  <c:v>190.16105417276717</c:v>
                </c:pt>
                <c:pt idx="3">
                  <c:v>541.88087774294672</c:v>
                </c:pt>
                <c:pt idx="4">
                  <c:v>536.82534064767299</c:v>
                </c:pt>
                <c:pt idx="5">
                  <c:v>186.84776068082184</c:v>
                </c:pt>
                <c:pt idx="6">
                  <c:v>255.55555555555557</c:v>
                </c:pt>
                <c:pt idx="7">
                  <c:v>324.12066438690766</c:v>
                </c:pt>
                <c:pt idx="8">
                  <c:v>254.62193530664101</c:v>
                </c:pt>
                <c:pt idx="9">
                  <c:v>366.82270333528379</c:v>
                </c:pt>
                <c:pt idx="10">
                  <c:v>275.46465784286119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20-4299-B64C-EBBE6E42FB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Sheet1!$D$2:$D$12</c:f>
              <c:numCache>
                <c:formatCode>0.0</c:formatCode>
                <c:ptCount val="11"/>
                <c:pt idx="0">
                  <c:v>457.53968253968253</c:v>
                </c:pt>
                <c:pt idx="1">
                  <c:v>442.65685488089838</c:v>
                </c:pt>
                <c:pt idx="2">
                  <c:v>211.86656076250992</c:v>
                </c:pt>
                <c:pt idx="3">
                  <c:v>527.09859154929575</c:v>
                </c:pt>
                <c:pt idx="4">
                  <c:v>501.17328519855596</c:v>
                </c:pt>
                <c:pt idx="5">
                  <c:v>174.58308643020402</c:v>
                </c:pt>
                <c:pt idx="6">
                  <c:v>249.99999999999997</c:v>
                </c:pt>
                <c:pt idx="7">
                  <c:v>292.67582673497907</c:v>
                </c:pt>
                <c:pt idx="8">
                  <c:v>323.04155170972325</c:v>
                </c:pt>
                <c:pt idx="9">
                  <c:v>368.61377506538798</c:v>
                </c:pt>
                <c:pt idx="10">
                  <c:v>284.04443838604146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20-4299-B64C-EBBE6E42FB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5909920"/>
        <c:axId val="445910248"/>
      </c:barChart>
      <c:catAx>
        <c:axId val="44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10248"/>
        <c:crosses val="autoZero"/>
        <c:auto val="1"/>
        <c:lblAlgn val="ctr"/>
        <c:lblOffset val="100"/>
        <c:noMultiLvlLbl val="0"/>
      </c:catAx>
      <c:valAx>
        <c:axId val="445910248"/>
        <c:scaling>
          <c:orientation val="minMax"/>
          <c:max val="700"/>
        </c:scaling>
        <c:delete val="1"/>
        <c:axPos val="l"/>
        <c:numFmt formatCode="0.0" sourceLinked="1"/>
        <c:majorTickMark val="out"/>
        <c:minorTickMark val="none"/>
        <c:tickLblPos val="nextTo"/>
        <c:crossAx val="4459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Student/Faculty FTE Ratio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SCE</c:v>
                </c:pt>
                <c:pt idx="1">
                  <c:v>SBS</c:v>
                </c:pt>
                <c:pt idx="2">
                  <c:v>Bloch</c:v>
                </c:pt>
                <c:pt idx="3">
                  <c:v>CAS</c:v>
                </c:pt>
                <c:pt idx="4">
                  <c:v>SONHS</c:v>
                </c:pt>
                <c:pt idx="5">
                  <c:v>Law</c:v>
                </c:pt>
                <c:pt idx="6">
                  <c:v>SOE</c:v>
                </c:pt>
                <c:pt idx="7">
                  <c:v>Pharm</c:v>
                </c:pt>
                <c:pt idx="8">
                  <c:v>Consv</c:v>
                </c:pt>
                <c:pt idx="9">
                  <c:v>Med</c:v>
                </c:pt>
                <c:pt idx="10">
                  <c:v>SOD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19.8</c:v>
                </c:pt>
                <c:pt idx="1">
                  <c:v>17.899999999999999</c:v>
                </c:pt>
                <c:pt idx="2">
                  <c:v>16.5</c:v>
                </c:pt>
                <c:pt idx="3">
                  <c:v>15.2</c:v>
                </c:pt>
                <c:pt idx="4">
                  <c:v>13.5</c:v>
                </c:pt>
                <c:pt idx="5">
                  <c:v>10.9</c:v>
                </c:pt>
                <c:pt idx="6">
                  <c:v>10.5</c:v>
                </c:pt>
                <c:pt idx="7">
                  <c:v>7</c:v>
                </c:pt>
                <c:pt idx="8">
                  <c:v>6.9</c:v>
                </c:pt>
                <c:pt idx="9">
                  <c:v>4.5999999999999996</c:v>
                </c:pt>
                <c:pt idx="1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0-4299-B64C-EBBE6E42FB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overlap val="-90"/>
        <c:axId val="445909920"/>
        <c:axId val="445910248"/>
      </c:barChart>
      <c:catAx>
        <c:axId val="44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10248"/>
        <c:crosses val="autoZero"/>
        <c:auto val="1"/>
        <c:lblAlgn val="ctr"/>
        <c:lblOffset val="100"/>
        <c:noMultiLvlLbl val="0"/>
      </c:catAx>
      <c:valAx>
        <c:axId val="445910248"/>
        <c:scaling>
          <c:orientation val="minMax"/>
          <c:max val="25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17.902809094325438</c:v>
                </c:pt>
                <c:pt idx="1">
                  <c:v>15.886277765744953</c:v>
                </c:pt>
                <c:pt idx="2">
                  <c:v>6.5410092289371828</c:v>
                </c:pt>
                <c:pt idx="3">
                  <c:v>17.675233644859812</c:v>
                </c:pt>
                <c:pt idx="4">
                  <c:v>22.148573081372927</c:v>
                </c:pt>
                <c:pt idx="5">
                  <c:v>4.5475129594035764</c:v>
                </c:pt>
                <c:pt idx="6">
                  <c:v>12.070159590484792</c:v>
                </c:pt>
                <c:pt idx="7">
                  <c:v>12.295295035092281</c:v>
                </c:pt>
                <c:pt idx="8">
                  <c:v>3.8487938055281345</c:v>
                </c:pt>
                <c:pt idx="9">
                  <c:v>14.246631657118609</c:v>
                </c:pt>
                <c:pt idx="10">
                  <c:v>6.8656980864635013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0-4299-B64C-EBBE6E42FB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15.582371347625694</c:v>
                </c:pt>
                <c:pt idx="1">
                  <c:v>14.667968315421756</c:v>
                </c:pt>
                <c:pt idx="2">
                  <c:v>6.7420693020985833</c:v>
                </c:pt>
                <c:pt idx="3">
                  <c:v>18.227011494252878</c:v>
                </c:pt>
                <c:pt idx="4">
                  <c:v>19.61732436736861</c:v>
                </c:pt>
                <c:pt idx="5">
                  <c:v>4.6064357144903871</c:v>
                </c:pt>
                <c:pt idx="6">
                  <c:v>9.6846211693927433</c:v>
                </c:pt>
                <c:pt idx="7">
                  <c:v>10.796287249633611</c:v>
                </c:pt>
                <c:pt idx="8">
                  <c:v>4.5192065563262593</c:v>
                </c:pt>
                <c:pt idx="9">
                  <c:v>12.951896820752877</c:v>
                </c:pt>
                <c:pt idx="10">
                  <c:v>7.0121092649957761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20-4299-B64C-EBBE6E42FB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Bloch</c:v>
                </c:pt>
                <c:pt idx="1">
                  <c:v>CAS</c:v>
                </c:pt>
                <c:pt idx="2">
                  <c:v>Consv</c:v>
                </c:pt>
                <c:pt idx="3">
                  <c:v>SBS</c:v>
                </c:pt>
                <c:pt idx="4">
                  <c:v>SCE</c:v>
                </c:pt>
                <c:pt idx="5">
                  <c:v>SOD</c:v>
                </c:pt>
                <c:pt idx="6">
                  <c:v>SOE</c:v>
                </c:pt>
                <c:pt idx="7">
                  <c:v>Law</c:v>
                </c:pt>
                <c:pt idx="8">
                  <c:v>Med</c:v>
                </c:pt>
                <c:pt idx="9">
                  <c:v>SONHS</c:v>
                </c:pt>
                <c:pt idx="10">
                  <c:v>Pharm</c:v>
                </c:pt>
              </c:strCache>
            </c:strRef>
          </c:cat>
          <c:val>
            <c:numRef>
              <c:f>Sheet1!$D$2:$D$12</c:f>
              <c:numCache>
                <c:formatCode>0.0</c:formatCode>
                <c:ptCount val="11"/>
                <c:pt idx="0">
                  <c:v>16.131793112725315</c:v>
                </c:pt>
                <c:pt idx="1">
                  <c:v>15.049000802148361</c:v>
                </c:pt>
                <c:pt idx="2">
                  <c:v>7.5014561821551489</c:v>
                </c:pt>
                <c:pt idx="3">
                  <c:v>17.715727699530515</c:v>
                </c:pt>
                <c:pt idx="4">
                  <c:v>17.868080625752107</c:v>
                </c:pt>
                <c:pt idx="5">
                  <c:v>4.4455261152967074</c:v>
                </c:pt>
                <c:pt idx="6">
                  <c:v>9.5147871193748319</c:v>
                </c:pt>
                <c:pt idx="7">
                  <c:v>9.8276665114112713</c:v>
                </c:pt>
                <c:pt idx="8">
                  <c:v>5.6163433938076528</c:v>
                </c:pt>
                <c:pt idx="9">
                  <c:v>13.228107139397464</c:v>
                </c:pt>
                <c:pt idx="10">
                  <c:v>7.1138904034896404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20-4299-B64C-EBBE6E42FB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5909920"/>
        <c:axId val="445910248"/>
      </c:barChart>
      <c:catAx>
        <c:axId val="44590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10248"/>
        <c:crosses val="autoZero"/>
        <c:auto val="1"/>
        <c:lblAlgn val="ctr"/>
        <c:lblOffset val="100"/>
        <c:noMultiLvlLbl val="0"/>
      </c:catAx>
      <c:valAx>
        <c:axId val="445910248"/>
        <c:scaling>
          <c:orientation val="minMax"/>
          <c:max val="25"/>
        </c:scaling>
        <c:delete val="1"/>
        <c:axPos val="l"/>
        <c:numFmt formatCode="0.0" sourceLinked="1"/>
        <c:majorTickMark val="out"/>
        <c:minorTickMark val="none"/>
        <c:tickLblPos val="nextTo"/>
        <c:crossAx val="4459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09869-767D-47F0-9359-2E96024CF4F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9CE77-4F78-4DBB-9161-BFF0182A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5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# of Sections Offered</a:t>
            </a:r>
            <a:r>
              <a:rPr lang="en-US" baseline="0" dirty="0"/>
              <a:t> (selected courses for efficiency analysis) by Academic Unit and AY – Current Data, without RPK comparison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4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</a:t>
            </a:r>
            <a:r>
              <a:rPr lang="en-US" baseline="0" dirty="0"/>
              <a:t> Faculty FTE and SCH by AY – RPK.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E1259-902B-4C29-82F5-87632843BA8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98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Faculty FTE and SCH by AY – Current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E1259-902B-4C29-82F5-87632843BA8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22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 per Student</a:t>
            </a:r>
            <a:r>
              <a:rPr lang="en-US" baseline="0" dirty="0"/>
              <a:t> FTE by Academic Unit – 3 year average – RPK.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E1259-902B-4C29-82F5-87632843BA8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9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SCH per Student</a:t>
            </a:r>
            <a:r>
              <a:rPr lang="en-US" baseline="0" dirty="0"/>
              <a:t> FTE by Academic Unit – 3 year average – Current Data.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E1259-902B-4C29-82F5-87632843BA8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67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Additional detail for SCH per Student</a:t>
            </a:r>
            <a:r>
              <a:rPr lang="en-US" baseline="0" dirty="0"/>
              <a:t> FTE by Academic Unit – 3 year TREND – Current Data.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E1259-902B-4C29-82F5-87632843BA8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41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Student/Faculty FTE Ratio </a:t>
            </a:r>
            <a:r>
              <a:rPr lang="en-US" baseline="0" dirty="0"/>
              <a:t>by Academic Unit – 3 year average – RPK.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E1259-902B-4C29-82F5-87632843BA8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41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Student/Faculty FTE Ratio </a:t>
            </a:r>
            <a:r>
              <a:rPr lang="en-US" baseline="0" dirty="0"/>
              <a:t>by Academic Unit – 3 year average – Current Data.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E1259-902B-4C29-82F5-87632843BA8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69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Additional detail for Student/Faculty FTE Ratio </a:t>
            </a:r>
            <a:r>
              <a:rPr lang="en-US" baseline="0" dirty="0"/>
              <a:t>by Academic Unit – 3 year TREND – Current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E1259-902B-4C29-82F5-87632843BA8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5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Fill Rate UNDERGRADUATE </a:t>
            </a:r>
            <a:r>
              <a:rPr lang="en-US" baseline="0" dirty="0"/>
              <a:t>by Academic Unit – 3 year average – RPK.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63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Fill Rate GRADUATE </a:t>
            </a:r>
            <a:r>
              <a:rPr lang="en-US" baseline="0" dirty="0"/>
              <a:t>by Academic Unit – 3 year average – RPK.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NOTE: RPK did not analyze fill rates for Professional Schools.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Fill Rate </a:t>
            </a:r>
            <a:r>
              <a:rPr lang="en-US" baseline="0" dirty="0"/>
              <a:t>by Academic Unit and Academic Career – 3 year average – Current Data.  All of the Academic Careers are on this one slide, vs. RPK providing different slides by career.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85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Average Section</a:t>
            </a:r>
            <a:r>
              <a:rPr lang="en-US" baseline="0" dirty="0"/>
              <a:t> Size </a:t>
            </a:r>
            <a:r>
              <a:rPr lang="en-US" dirty="0"/>
              <a:t>UNDERGRADUATE </a:t>
            </a:r>
            <a:r>
              <a:rPr lang="en-US" baseline="0" dirty="0"/>
              <a:t>by Academic Unit – 3 year average – RPK.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03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Average Section</a:t>
            </a:r>
            <a:r>
              <a:rPr lang="en-US" baseline="0" dirty="0"/>
              <a:t> Size </a:t>
            </a:r>
            <a:r>
              <a:rPr lang="en-US" dirty="0"/>
              <a:t>GRADUATE </a:t>
            </a:r>
            <a:r>
              <a:rPr lang="en-US" baseline="0" dirty="0"/>
              <a:t>by Academic Unit – 3 year average – RPK.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43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Average Section</a:t>
            </a:r>
            <a:r>
              <a:rPr lang="en-US" baseline="0" dirty="0"/>
              <a:t> Size </a:t>
            </a:r>
            <a:r>
              <a:rPr lang="en-US" dirty="0"/>
              <a:t>PROFESSIONAL </a:t>
            </a:r>
            <a:r>
              <a:rPr lang="en-US" baseline="0" dirty="0"/>
              <a:t>by Academic Unit – 3 year average – RPK.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6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Average Section Size </a:t>
            </a:r>
            <a:r>
              <a:rPr lang="en-US" baseline="0" dirty="0"/>
              <a:t>by Academic Unit and Academic Career – 3 year average – Current Data.  All of the Academic Careers are on this one slide, vs. RPK providing different slides by career.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58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detail with</a:t>
            </a:r>
            <a:r>
              <a:rPr lang="en-US" baseline="0" dirty="0"/>
              <a:t> SCH per Section </a:t>
            </a:r>
            <a:r>
              <a:rPr lang="en-US" dirty="0"/>
              <a:t>by</a:t>
            </a:r>
            <a:r>
              <a:rPr lang="en-US" baseline="0" dirty="0"/>
              <a:t> Academic Unit and Academic Career – Current Data, RPK did not provide a comparable slide for these figures.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E2A3B-1F88-42E6-A3BD-BCD1BC3B36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8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4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5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71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6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79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97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1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9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29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33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3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71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60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3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54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3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6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9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8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9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D64F-A9CB-DF4D-B75B-C0ECCB8D228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2179-9DDD-BD48-B97A-0D039F60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3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2399-3C9C-6B45-A20A-3D6766199C8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EEB8-BBB8-944C-B367-48E70FEB8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7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/>
                <a:cs typeface="Helvetica"/>
              </a:rPr>
              <a:t>Academic Portfolio Review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Helvetica"/>
                <a:cs typeface="Helvetica"/>
              </a:rPr>
              <a:t>Faculty Senate Budget Committee</a:t>
            </a:r>
            <a:endParaRPr lang="en-US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Helvetica"/>
                <a:cs typeface="Helvetica"/>
              </a:rPr>
              <a:t>April 2, 2019</a:t>
            </a:r>
            <a:endParaRPr lang="en-US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0149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Demand &amp; Yield – UG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/>
              <a:t>Maximize – High # of Admits / High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Business Administration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Communication Studies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Criminal Justice &amp; Criminology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Economics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English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Environmental Science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History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Liberal Arts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Political Science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Psychology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Sociology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Mechanical Engineering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Computer Science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Information Technology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Dental Hygiene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Nursing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74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Demand &amp; Yield – UG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808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Elevate Yield – High Demand, low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Accounting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Studio Art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Chemistry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Biology BA &amp;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Civil Engineering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Computer Science BA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Electrical &amp; Computing Engineering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Health Sciences</a:t>
            </a:r>
          </a:p>
        </p:txBody>
      </p:sp>
    </p:spTree>
    <p:extLst>
      <p:ext uri="{BB962C8B-B14F-4D97-AF65-F5344CB8AC3E}">
        <p14:creationId xmlns:p14="http://schemas.microsoft.com/office/powerpoint/2010/main" val="335525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Demand &amp; Yield – UG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/>
              <a:t>Elevate Demand – Low Demand, High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Chemistry BA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Geology BA &amp;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Philosophy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Physics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Theatre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Music Composition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Music Theory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Jazz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Music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Music 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Music Performance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Early Childhood Education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38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Demand &amp; Yield – UG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/>
              <a:t>Mission / Market – Low Demand, Low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Architecture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Urban Planning &amp; 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Urban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Art History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Film &amp; Media Arts {new program}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Environmental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Geography BA &amp;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Mathematics &amp; Statistics BA &amp;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Physics BA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Elementary 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Middle School 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Secondary Education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2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1</a:t>
            </a:r>
            <a:r>
              <a:rPr lang="en-US" baseline="30000" dirty="0"/>
              <a:t>st</a:t>
            </a:r>
            <a:r>
              <a:rPr lang="en-US" dirty="0"/>
              <a:t> Year Retention</a:t>
            </a:r>
          </a:p>
        </p:txBody>
      </p:sp>
    </p:spTree>
    <p:extLst>
      <p:ext uri="{BB962C8B-B14F-4D97-AF65-F5344CB8AC3E}">
        <p14:creationId xmlns:p14="http://schemas.microsoft.com/office/powerpoint/2010/main" val="3990979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925" y="291402"/>
            <a:ext cx="4980150" cy="542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7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925" y="261258"/>
            <a:ext cx="4980150" cy="54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24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861" y="487552"/>
            <a:ext cx="4980150" cy="46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97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1</a:t>
            </a:r>
            <a:r>
              <a:rPr lang="en-US" baseline="30000" dirty="0"/>
              <a:t>st</a:t>
            </a:r>
            <a:r>
              <a:rPr lang="en-US" dirty="0"/>
              <a:t> Year Retention</a:t>
            </a:r>
          </a:p>
        </p:txBody>
      </p:sp>
    </p:spTree>
    <p:extLst>
      <p:ext uri="{BB962C8B-B14F-4D97-AF65-F5344CB8AC3E}">
        <p14:creationId xmlns:p14="http://schemas.microsoft.com/office/powerpoint/2010/main" val="191800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875" y="281354"/>
            <a:ext cx="4730250" cy="554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68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2BC"/>
                </a:solidFill>
              </a:rPr>
              <a:t>Purpose /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564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/>
              <a:t>Review all undergraduate and graduate programs in order to: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400" dirty="0"/>
              <a:t>– Examine the flow of student demand/yield, instructional activity compression, student outcomes, and contribution margin;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– Understand at a more granular level what the University is spending, and the return on investment from that spending;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– Develop a new framework to set targets and determine appropriate lever(s) to utilize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Mix of faculty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Course and section offerings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Section size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Productivity</a:t>
            </a:r>
          </a:p>
        </p:txBody>
      </p:sp>
    </p:spTree>
    <p:extLst>
      <p:ext uri="{BB962C8B-B14F-4D97-AF65-F5344CB8AC3E}">
        <p14:creationId xmlns:p14="http://schemas.microsoft.com/office/powerpoint/2010/main" val="1502166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875" y="361740"/>
            <a:ext cx="4730250" cy="545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94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875" y="443050"/>
            <a:ext cx="4730250" cy="534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89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Analysis: AY 16-18</a:t>
            </a:r>
          </a:p>
        </p:txBody>
      </p:sp>
    </p:spTree>
    <p:extLst>
      <p:ext uri="{BB962C8B-B14F-4D97-AF65-F5344CB8AC3E}">
        <p14:creationId xmlns:p14="http://schemas.microsoft.com/office/powerpoint/2010/main" val="121253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Total Sections (#) by Academic Unit</a:t>
            </a:r>
            <a:br>
              <a:rPr lang="en-US" sz="3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3-year trend (AY16-18)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499802"/>
          <a:ext cx="8021080" cy="395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4588" y="5682564"/>
            <a:ext cx="807514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Note: Data retrieved from UMKC Student Information System.  Prior fill rate analysis adjusted fill rates based on ‘revised enrollment cap’ data collected from AU’s.</a:t>
            </a:r>
          </a:p>
        </p:txBody>
      </p:sp>
    </p:spTree>
    <p:extLst>
      <p:ext uri="{BB962C8B-B14F-4D97-AF65-F5344CB8AC3E}">
        <p14:creationId xmlns:p14="http://schemas.microsoft.com/office/powerpoint/2010/main" val="1136481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Average Fill Rate – Undergraduate (from 2014-16 RPK Analysis)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6286" y="1415660"/>
            <a:ext cx="6544491" cy="448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54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Average Fill Rate – Graduate (from 2014-16 RPK Analysis)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8537" y="1352154"/>
            <a:ext cx="6446520" cy="456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65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839" y="754102"/>
            <a:ext cx="7886700" cy="31928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Class Fill Rate (%) by Academic Unit &amp; Career – 3-year average  (AY16-18)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499802"/>
          <a:ext cx="8021080" cy="395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1619" y="5596067"/>
            <a:ext cx="80751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Professional schools excluded due to cohorted program structure and fixed enrollment caps. </a:t>
            </a:r>
          </a:p>
          <a:p>
            <a:endParaRPr lang="en-US" sz="750" dirty="0"/>
          </a:p>
          <a:p>
            <a:r>
              <a:rPr lang="en-US" sz="750" dirty="0"/>
              <a:t>Note: Data retrieved from UMKC Student Information System.  Prior fill rate analysis adjusted fill rates based on ‘revised enrollment cap’ data collected from AU’s.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7823" y="1592478"/>
            <a:ext cx="1515248" cy="577081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 cmpd="dbl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>
                <a:solidFill>
                  <a:schemeClr val="bg1"/>
                </a:solidFill>
              </a:rPr>
              <a:t>UMKC Overall Avg.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UG = 66.6%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GR = 45.2%</a:t>
            </a:r>
          </a:p>
        </p:txBody>
      </p:sp>
    </p:spTree>
    <p:extLst>
      <p:ext uri="{BB962C8B-B14F-4D97-AF65-F5344CB8AC3E}">
        <p14:creationId xmlns:p14="http://schemas.microsoft.com/office/powerpoint/2010/main" val="2767235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Average Section Size – Undergraduate (from 2014-16 RPK Analysis)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8315" y="1342383"/>
            <a:ext cx="6786153" cy="455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69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Average Section Size – Graduate (from 2014-16 RPK Analysis)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0769" y="1345541"/>
            <a:ext cx="6642462" cy="456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57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Average Section Size – Professional (from 2014-16 RPK Analysis)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12817" y="1322843"/>
            <a:ext cx="6426926" cy="451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73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Become more efficient and effective which in turn increases student success, overall morale, and creates opportunities to grow</a:t>
            </a:r>
          </a:p>
        </p:txBody>
      </p:sp>
    </p:spTree>
    <p:extLst>
      <p:ext uri="{BB962C8B-B14F-4D97-AF65-F5344CB8AC3E}">
        <p14:creationId xmlns:p14="http://schemas.microsoft.com/office/powerpoint/2010/main" val="3757477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95" y="1066222"/>
            <a:ext cx="8804189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Section Size (# enrolled) by Academic Unit &amp; Career – 3-year average (AY16-18)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499802"/>
          <a:ext cx="8021080" cy="395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4588" y="5682564"/>
            <a:ext cx="807514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Note: Data retrieved from UMKC Student Information System.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7823" y="1592478"/>
            <a:ext cx="1515248" cy="738664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 cmpd="dbl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>
                <a:solidFill>
                  <a:schemeClr val="bg1"/>
                </a:solidFill>
              </a:rPr>
              <a:t>UMKC Overall Avg.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UG = 21.2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GR = 10.6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PR = 23.6</a:t>
            </a:r>
          </a:p>
        </p:txBody>
      </p:sp>
    </p:spTree>
    <p:extLst>
      <p:ext uri="{BB962C8B-B14F-4D97-AF65-F5344CB8AC3E}">
        <p14:creationId xmlns:p14="http://schemas.microsoft.com/office/powerpoint/2010/main" val="3023773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73" y="1066222"/>
            <a:ext cx="8773298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SCH per Section (# SCH) by Academic Unit &amp; Career – 3-year average (AY16-18)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499802"/>
          <a:ext cx="8021080" cy="395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4588" y="5682564"/>
            <a:ext cx="807514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Note: Data retrieved from UMKC Student Information System.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7823" y="1592478"/>
            <a:ext cx="1515248" cy="738664"/>
          </a:xfrm>
          <a:prstGeom prst="rect">
            <a:avLst/>
          </a:prstGeom>
          <a:solidFill>
            <a:schemeClr val="bg1">
              <a:lumMod val="65000"/>
            </a:schemeClr>
          </a:solidFill>
          <a:ln w="63500" cmpd="dbl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>
                <a:solidFill>
                  <a:schemeClr val="bg1"/>
                </a:solidFill>
              </a:rPr>
              <a:t>UMKC Overall Avg.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UG = 61.0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GR = 29.6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PR = 63.0</a:t>
            </a:r>
          </a:p>
        </p:txBody>
      </p:sp>
    </p:spTree>
    <p:extLst>
      <p:ext uri="{BB962C8B-B14F-4D97-AF65-F5344CB8AC3E}">
        <p14:creationId xmlns:p14="http://schemas.microsoft.com/office/powerpoint/2010/main" val="8940683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Analysis: AY 16-18</a:t>
            </a:r>
          </a:p>
        </p:txBody>
      </p:sp>
    </p:spTree>
    <p:extLst>
      <p:ext uri="{BB962C8B-B14F-4D97-AF65-F5344CB8AC3E}">
        <p14:creationId xmlns:p14="http://schemas.microsoft.com/office/powerpoint/2010/main" val="4216088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Total Faculty FTE and Student Credit Hours (from 2014-16 RPK Analysis)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1378" y="1352153"/>
            <a:ext cx="6590211" cy="453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40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03" y="1038419"/>
            <a:ext cx="8106047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Total Faculty FTE and Student Credit Hours – 3-year trend (AY16-18)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4588" y="5682564"/>
            <a:ext cx="807514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Note: Data retrieved from UMKC Student Information System and Human Resources Data System.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28309" y="1455502"/>
          <a:ext cx="841199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97072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Student Credit Hours per Student FTE (from 2014-16 RPK Analysis)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34441" y="1361924"/>
            <a:ext cx="6426926" cy="44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15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SCH per Student FTE (# SCH) by Academic Unit – 3-year average (AY16-18)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499802"/>
          <a:ext cx="8021080" cy="395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8649" y="5635373"/>
            <a:ext cx="807514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Note: Data retrieved from UMKC Student Information System and Human Resources Data System.</a:t>
            </a:r>
          </a:p>
        </p:txBody>
      </p:sp>
      <p:cxnSp>
        <p:nvCxnSpPr>
          <p:cNvPr id="4" name="Straight Connector 3"/>
          <p:cNvCxnSpPr>
            <a:endCxn id="13" idx="3"/>
          </p:cNvCxnSpPr>
          <p:nvPr/>
        </p:nvCxnSpPr>
        <p:spPr>
          <a:xfrm flipV="1">
            <a:off x="999517" y="3476883"/>
            <a:ext cx="7650212" cy="6835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5"/>
          <p:cNvSpPr/>
          <p:nvPr/>
        </p:nvSpPr>
        <p:spPr>
          <a:xfrm>
            <a:off x="7708447" y="3006669"/>
            <a:ext cx="1241854" cy="328111"/>
          </a:xfrm>
          <a:prstGeom prst="wedgeRoundRectCallout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accent5">
                    <a:lumMod val="50000"/>
                  </a:schemeClr>
                </a:solidFill>
              </a:rPr>
              <a:t>UMKC AVG = 31.4</a:t>
            </a:r>
          </a:p>
        </p:txBody>
      </p:sp>
    </p:spTree>
    <p:extLst>
      <p:ext uri="{BB962C8B-B14F-4D97-AF65-F5344CB8AC3E}">
        <p14:creationId xmlns:p14="http://schemas.microsoft.com/office/powerpoint/2010/main" val="1386882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SCH per Faculty FTE (# SCH) by Academic Unit – 3-year trend (AY16-18)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499802"/>
          <a:ext cx="8021080" cy="395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4588" y="5682564"/>
            <a:ext cx="807514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Note: Data retrieved from UMKC Student Information System and Human Resources Data System.</a:t>
            </a:r>
          </a:p>
        </p:txBody>
      </p:sp>
    </p:spTree>
    <p:extLst>
      <p:ext uri="{BB962C8B-B14F-4D97-AF65-F5344CB8AC3E}">
        <p14:creationId xmlns:p14="http://schemas.microsoft.com/office/powerpoint/2010/main" val="2147663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Student/Faculty FTE Ratio (from 2014-16 RPK Analysis)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12817" y="1357038"/>
            <a:ext cx="6453052" cy="450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482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89490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Student/Faculty FTE Ratio(# Student FTE) by Academic Unit – </a:t>
            </a:r>
            <a:br>
              <a:rPr lang="en-US" sz="225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3-year average (AY16-18)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688965"/>
          <a:ext cx="8021080" cy="376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8649" y="5635373"/>
            <a:ext cx="807514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Note: Data retrieved from UMKC Student Information System and Human Resources Data System.</a:t>
            </a:r>
          </a:p>
        </p:txBody>
      </p:sp>
      <p:cxnSp>
        <p:nvCxnSpPr>
          <p:cNvPr id="4" name="Straight Connector 3"/>
          <p:cNvCxnSpPr>
            <a:endCxn id="13" idx="3"/>
          </p:cNvCxnSpPr>
          <p:nvPr/>
        </p:nvCxnSpPr>
        <p:spPr>
          <a:xfrm flipV="1">
            <a:off x="999517" y="3476883"/>
            <a:ext cx="7650212" cy="683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5"/>
          <p:cNvSpPr/>
          <p:nvPr/>
        </p:nvSpPr>
        <p:spPr>
          <a:xfrm>
            <a:off x="7708447" y="3006669"/>
            <a:ext cx="1241854" cy="328111"/>
          </a:xfrm>
          <a:prstGeom prst="wedgeRoundRectCallou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accent6">
                    <a:lumMod val="75000"/>
                  </a:schemeClr>
                </a:solidFill>
              </a:rPr>
              <a:t>UMKC AVG = 11.2</a:t>
            </a:r>
          </a:p>
        </p:txBody>
      </p:sp>
    </p:spTree>
    <p:extLst>
      <p:ext uri="{BB962C8B-B14F-4D97-AF65-F5344CB8AC3E}">
        <p14:creationId xmlns:p14="http://schemas.microsoft.com/office/powerpoint/2010/main" val="245096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Program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45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this presentation, focused on:</a:t>
            </a:r>
          </a:p>
          <a:p>
            <a:pPr lvl="1"/>
            <a:r>
              <a:rPr lang="en-US" dirty="0"/>
              <a:t>AY 2016-2018 data</a:t>
            </a:r>
          </a:p>
          <a:p>
            <a:pPr lvl="1"/>
            <a:r>
              <a:rPr lang="en-US" dirty="0"/>
              <a:t>Yield = Admits to Enrolled</a:t>
            </a:r>
          </a:p>
          <a:p>
            <a:pPr lvl="1"/>
            <a:r>
              <a:rPr lang="en-US" dirty="0"/>
              <a:t>Retention compared to Strategic Plan</a:t>
            </a:r>
          </a:p>
          <a:p>
            <a:pPr lvl="1"/>
            <a:r>
              <a:rPr lang="en-US" dirty="0"/>
              <a:t>Course data</a:t>
            </a:r>
          </a:p>
          <a:p>
            <a:pPr lvl="1"/>
            <a:r>
              <a:rPr lang="en-US" dirty="0"/>
              <a:t>Faculty 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Additional data available to review:</a:t>
            </a:r>
          </a:p>
          <a:p>
            <a:pPr lvl="1"/>
            <a:r>
              <a:rPr lang="en-US" dirty="0"/>
              <a:t>SCH generation by program &amp; AU</a:t>
            </a:r>
          </a:p>
          <a:p>
            <a:pPr lvl="1"/>
            <a:r>
              <a:rPr lang="en-US" dirty="0"/>
              <a:t>Enrolled – AY – Primary and Distributed</a:t>
            </a:r>
          </a:p>
          <a:p>
            <a:pPr lvl="1"/>
            <a:r>
              <a:rPr lang="en-US" dirty="0"/>
              <a:t>Degrees compared to MDHE standard</a:t>
            </a:r>
          </a:p>
          <a:p>
            <a:pPr lvl="1"/>
            <a:r>
              <a:rPr lang="en-US" dirty="0"/>
              <a:t>Graduation Rates compared to Strategic Plan</a:t>
            </a:r>
          </a:p>
          <a:p>
            <a:pPr lvl="1"/>
            <a:r>
              <a:rPr lang="en-US" dirty="0"/>
              <a:t>Time to degree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221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419"/>
            <a:ext cx="7886700" cy="3192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Student/Faculty FTE Ratio (# Student FTE) by Academic Unit – </a:t>
            </a:r>
            <a:br>
              <a:rPr lang="en-US" sz="225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250" dirty="0">
                <a:solidFill>
                  <a:schemeClr val="tx2">
                    <a:lumMod val="75000"/>
                  </a:schemeClr>
                </a:solidFill>
              </a:rPr>
              <a:t>3-year trend (AY16-18)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543050"/>
          <a:ext cx="8021080" cy="395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4588" y="5682564"/>
            <a:ext cx="807514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Note: Data retrieved from UMKC Student Information System and Human Resources Data System.</a:t>
            </a:r>
          </a:p>
        </p:txBody>
      </p:sp>
    </p:spTree>
    <p:extLst>
      <p:ext uri="{BB962C8B-B14F-4D97-AF65-F5344CB8AC3E}">
        <p14:creationId xmlns:p14="http://schemas.microsoft.com/office/powerpoint/2010/main" val="1413979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22B5-F3C4-4DCE-97E9-3C2755D7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43DF0-A271-4728-BD9E-28A0408A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Compiling and analyzing revenue and expenditure data</a:t>
            </a:r>
          </a:p>
          <a:p>
            <a:r>
              <a:rPr lang="en-US" dirty="0"/>
              <a:t>Combining the cost data with the productivity data</a:t>
            </a:r>
          </a:p>
          <a:p>
            <a:r>
              <a:rPr lang="en-US" dirty="0"/>
              <a:t>Providing recommendations to increase efficiencies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728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2966-338D-47CF-AB8D-53AA472E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2D71-3B65-4D6F-A9FA-D89FDC530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Deans – Academic Unit</a:t>
            </a:r>
          </a:p>
          <a:p>
            <a:pPr lvl="1"/>
            <a:r>
              <a:rPr lang="en-US" dirty="0"/>
              <a:t>Identify programs that support growth and meet mission</a:t>
            </a:r>
          </a:p>
          <a:p>
            <a:pPr lvl="1"/>
            <a:r>
              <a:rPr lang="en-US" dirty="0"/>
              <a:t>Identify programs to be reconfigured or new investments to better capture demand (program mergers)</a:t>
            </a:r>
          </a:p>
          <a:p>
            <a:pPr lvl="1"/>
            <a:r>
              <a:rPr lang="en-US" dirty="0"/>
              <a:t>Strategize on methods to increase yield</a:t>
            </a:r>
          </a:p>
          <a:p>
            <a:pPr lvl="1"/>
            <a:r>
              <a:rPr lang="en-US" dirty="0"/>
              <a:t>Examine retention rates by program and identify the road blocks / obstacles for students</a:t>
            </a:r>
          </a:p>
          <a:p>
            <a:pPr lvl="2"/>
            <a:r>
              <a:rPr lang="en-US" dirty="0"/>
              <a:t>Major maps</a:t>
            </a:r>
          </a:p>
          <a:p>
            <a:pPr lvl="2"/>
            <a:r>
              <a:rPr lang="en-US" dirty="0"/>
              <a:t>Curriculum &amp; Personnel Planning (as discussed in Dept. Chairs and Directors meeting)</a:t>
            </a:r>
          </a:p>
          <a:p>
            <a:pPr lvl="2"/>
            <a:r>
              <a:rPr lang="en-US" dirty="0"/>
              <a:t>Use </a:t>
            </a:r>
            <a:r>
              <a:rPr lang="en-US" dirty="0" err="1"/>
              <a:t>Civatas</a:t>
            </a:r>
            <a:r>
              <a:rPr lang="en-US" dirty="0"/>
              <a:t> courses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10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51DFB-AF0B-4D37-BF3A-0895F132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B2ACF-5504-43EC-AD33-F082E532A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Chairs – Specific Programs</a:t>
            </a:r>
          </a:p>
          <a:p>
            <a:pPr lvl="1"/>
            <a:r>
              <a:rPr lang="en-US" dirty="0"/>
              <a:t>Review all course offerings – which courses should no longer be offered</a:t>
            </a:r>
          </a:p>
          <a:p>
            <a:pPr lvl="1"/>
            <a:r>
              <a:rPr lang="en-US" dirty="0"/>
              <a:t>Consolidation of sections / frequency of offerings</a:t>
            </a:r>
          </a:p>
          <a:p>
            <a:pPr lvl="1"/>
            <a:r>
              <a:rPr lang="en-US" dirty="0"/>
              <a:t>Demand for courses / cycle courses</a:t>
            </a:r>
          </a:p>
          <a:p>
            <a:pPr lvl="2"/>
            <a:r>
              <a:rPr lang="en-US" dirty="0"/>
              <a:t>Refer to January Dept. Chairs and Directors meeting</a:t>
            </a:r>
          </a:p>
          <a:p>
            <a:pPr lvl="2"/>
            <a:r>
              <a:rPr lang="en-US" dirty="0"/>
              <a:t>Use </a:t>
            </a:r>
            <a:r>
              <a:rPr lang="en-US" dirty="0" err="1"/>
              <a:t>Civatas</a:t>
            </a:r>
            <a:r>
              <a:rPr lang="en-US" dirty="0"/>
              <a:t> Courses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8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649" y="321614"/>
            <a:ext cx="6818701" cy="537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Demand &amp; Yield – UG FTC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Maximize – High # of Admits / High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Business Admin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Studio Art – moved from Elevate Demand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Communications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Political Science – moved from Elevate Demand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Music BA – moved from Elevate Demand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Music ED – moved from Elevate Demand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Performance BM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C000"/>
                </a:solidFill>
              </a:rPr>
              <a:t>Biology BA - moved from Elevate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Computer Science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Electrical &amp; Computing Engineering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6-Year Med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5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Demand &amp; Yield – UG FTC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808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Elevate Yield – High Demand, low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Accounting – moved from Maximize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Architecture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C000"/>
                </a:solidFill>
              </a:rPr>
              <a:t>Chemistry BS – moved from Maximize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Criminal Justice &amp; Criminology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English – moved from Maximize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Psychology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Theatre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Biology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Civil Engineering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Mechanical Engineering – moved from Maximize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C000"/>
                </a:solidFill>
              </a:rPr>
              <a:t>Computer Science BA – moved from Maximize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Health Sciences</a:t>
            </a:r>
          </a:p>
        </p:txBody>
      </p:sp>
    </p:spTree>
    <p:extLst>
      <p:ext uri="{BB962C8B-B14F-4D97-AF65-F5344CB8AC3E}">
        <p14:creationId xmlns:p14="http://schemas.microsoft.com/office/powerpoint/2010/main" val="154757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Demand &amp; Yield – UG FTC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Elevate Demand – Low Demand, High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Art History BA – moved from Mission / Market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C000"/>
                </a:solidFill>
              </a:rPr>
              <a:t>Chemistry BA - moved from Maximize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Film and Media Arts – {new program}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Languages &amp; Literatures (Foreign Languages)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Environmental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Geography BA and BS – moved from Mission / Market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Geology BA and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History – moved from Mission / Market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Liberal Arts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/>
              <a:t>6-Year Law Scholars – {new program}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Physics 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Music Composition – moved from Mission / Market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Music Theory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Jazz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Information Technology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5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Demand &amp; Yield – UG FTC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Mission / Market – Low Demand, Low Yield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Urban Planning &amp; 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Urban Studies – Moved from Elevate Demand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Economics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Environmental Sciences BS – Moved from Elevate Demand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Mathematics &amp; Statistics BS &amp; BA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Philosophy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Physics BA – moved from Elevate Demand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Sociology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7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1455</Words>
  <Application>Microsoft Office PowerPoint</Application>
  <PresentationFormat>On-screen Show (4:3)</PresentationFormat>
  <Paragraphs>240</Paragraphs>
  <Slides>43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Helvetica</vt:lpstr>
      <vt:lpstr>Wingdings</vt:lpstr>
      <vt:lpstr>Office Theme</vt:lpstr>
      <vt:lpstr>Custom Design</vt:lpstr>
      <vt:lpstr>Academic Portfolio Review</vt:lpstr>
      <vt:lpstr>Purpose / Goals</vt:lpstr>
      <vt:lpstr>PowerPoint Presentation</vt:lpstr>
      <vt:lpstr>Academic Program Review</vt:lpstr>
      <vt:lpstr>PowerPoint Presentation</vt:lpstr>
      <vt:lpstr>Demand &amp; Yield – UG FTC</vt:lpstr>
      <vt:lpstr>Demand &amp; Yield – UG FTC</vt:lpstr>
      <vt:lpstr>Demand &amp; Yield – UG FTC</vt:lpstr>
      <vt:lpstr>Demand &amp; Yield – UG FTC</vt:lpstr>
      <vt:lpstr>Demand &amp; Yield – UG Transfer</vt:lpstr>
      <vt:lpstr>Demand &amp; Yield – UG Transfer</vt:lpstr>
      <vt:lpstr>Demand &amp; Yield – UG Transfer</vt:lpstr>
      <vt:lpstr>Demand &amp; Yield – UG Transfer</vt:lpstr>
      <vt:lpstr>FTC 1st Year Retention</vt:lpstr>
      <vt:lpstr>PowerPoint Presentation</vt:lpstr>
      <vt:lpstr>PowerPoint Presentation</vt:lpstr>
      <vt:lpstr>PowerPoint Presentation</vt:lpstr>
      <vt:lpstr>Transfer 1st Year Retention</vt:lpstr>
      <vt:lpstr>PowerPoint Presentation</vt:lpstr>
      <vt:lpstr>PowerPoint Presentation</vt:lpstr>
      <vt:lpstr>PowerPoint Presentation</vt:lpstr>
      <vt:lpstr>Course Analysis: AY 16-18</vt:lpstr>
      <vt:lpstr>Total Sections (#) by Academic Unit 3-year trend (AY16-18)</vt:lpstr>
      <vt:lpstr>Average Fill Rate – Undergraduate (from 2014-16 RPK Analysis)</vt:lpstr>
      <vt:lpstr>Average Fill Rate – Graduate (from 2014-16 RPK Analysis)</vt:lpstr>
      <vt:lpstr>Class Fill Rate (%) by Academic Unit &amp; Career – 3-year average  (AY16-18)</vt:lpstr>
      <vt:lpstr>Average Section Size – Undergraduate (from 2014-16 RPK Analysis)</vt:lpstr>
      <vt:lpstr>Average Section Size – Graduate (from 2014-16 RPK Analysis)</vt:lpstr>
      <vt:lpstr>Average Section Size – Professional (from 2014-16 RPK Analysis)</vt:lpstr>
      <vt:lpstr>Section Size (# enrolled) by Academic Unit &amp; Career – 3-year average (AY16-18)</vt:lpstr>
      <vt:lpstr>SCH per Section (# SCH) by Academic Unit &amp; Career – 3-year average (AY16-18)</vt:lpstr>
      <vt:lpstr>Faculty Analysis: AY 16-18</vt:lpstr>
      <vt:lpstr>Total Faculty FTE and Student Credit Hours (from 2014-16 RPK Analysis)</vt:lpstr>
      <vt:lpstr>Total Faculty FTE and Student Credit Hours – 3-year trend (AY16-18)</vt:lpstr>
      <vt:lpstr>Student Credit Hours per Student FTE (from 2014-16 RPK Analysis)</vt:lpstr>
      <vt:lpstr>SCH per Student FTE (# SCH) by Academic Unit – 3-year average (AY16-18)</vt:lpstr>
      <vt:lpstr>SCH per Faculty FTE (# SCH) by Academic Unit – 3-year trend (AY16-18)</vt:lpstr>
      <vt:lpstr>Student/Faculty FTE Ratio (from 2014-16 RPK Analysis)</vt:lpstr>
      <vt:lpstr>Student/Faculty FTE Ratio(# Student FTE) by Academic Unit –  3-year average (AY16-18)</vt:lpstr>
      <vt:lpstr>Student/Faculty FTE Ratio (# Student FTE) by Academic Unit –  3-year trend (AY16-18)</vt:lpstr>
      <vt:lpstr>Additional Data</vt:lpstr>
      <vt:lpstr>Next Steps</vt:lpstr>
      <vt:lpstr>Next Steps Continued</vt:lpstr>
    </vt:vector>
  </TitlesOfParts>
  <Company>University of Missouri - Kansas City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UMKC Faculty and Staff</dc:creator>
  <cp:lastModifiedBy>Cox, Kelline</cp:lastModifiedBy>
  <cp:revision>46</cp:revision>
  <dcterms:created xsi:type="dcterms:W3CDTF">2014-01-29T16:33:56Z</dcterms:created>
  <dcterms:modified xsi:type="dcterms:W3CDTF">2019-04-02T13:25:33Z</dcterms:modified>
</cp:coreProperties>
</file>