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74" r:id="rId2"/>
    <p:sldId id="367" r:id="rId3"/>
    <p:sldId id="365" r:id="rId4"/>
    <p:sldId id="366" r:id="rId5"/>
    <p:sldId id="368" r:id="rId6"/>
    <p:sldId id="369" r:id="rId7"/>
    <p:sldId id="370" r:id="rId8"/>
    <p:sldId id="371" r:id="rId9"/>
    <p:sldId id="372" r:id="rId10"/>
    <p:sldId id="373" r:id="rId11"/>
    <p:sldId id="374" r:id="rId12"/>
    <p:sldId id="375" r:id="rId13"/>
  </p:sldIdLst>
  <p:sldSz cx="9144000" cy="6858000" type="screen4x3"/>
  <p:notesSz cx="6954838"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1">
          <p15:clr>
            <a:srgbClr val="A4A3A4"/>
          </p15:clr>
        </p15:guide>
        <p15:guide id="2" pos="219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99"/>
    <a:srgbClr val="0066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608" autoAdjust="0"/>
  </p:normalViewPr>
  <p:slideViewPr>
    <p:cSldViewPr>
      <p:cViewPr varScale="1">
        <p:scale>
          <a:sx n="106" d="100"/>
          <a:sy n="106" d="100"/>
        </p:scale>
        <p:origin x="1764" y="114"/>
      </p:cViewPr>
      <p:guideLst>
        <p:guide orient="horz" pos="2160"/>
        <p:guide pos="2880"/>
      </p:guideLst>
    </p:cSldViewPr>
  </p:slideViewPr>
  <p:notesTextViewPr>
    <p:cViewPr>
      <p:scale>
        <a:sx n="100" d="100"/>
        <a:sy n="100" d="100"/>
      </p:scale>
      <p:origin x="0" y="0"/>
    </p:cViewPr>
  </p:notesTextViewPr>
  <p:sorterViewPr>
    <p:cViewPr>
      <p:scale>
        <a:sx n="122" d="100"/>
        <a:sy n="122" d="100"/>
      </p:scale>
      <p:origin x="0" y="0"/>
    </p:cViewPr>
  </p:sorterViewPr>
  <p:notesViewPr>
    <p:cSldViewPr>
      <p:cViewPr varScale="1">
        <p:scale>
          <a:sx n="85" d="100"/>
          <a:sy n="85" d="100"/>
        </p:scale>
        <p:origin x="-1908" y="-90"/>
      </p:cViewPr>
      <p:guideLst>
        <p:guide orient="horz" pos="2911"/>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2042"/>
          </a:xfrm>
          <a:prstGeom prst="rect">
            <a:avLst/>
          </a:prstGeom>
        </p:spPr>
        <p:txBody>
          <a:bodyPr vert="horz" lIns="93175" tIns="46588" rIns="93175" bIns="46588" rtlCol="0"/>
          <a:lstStyle>
            <a:lvl1pPr algn="l">
              <a:defRPr sz="1200"/>
            </a:lvl1pPr>
          </a:lstStyle>
          <a:p>
            <a:endParaRPr lang="en-US"/>
          </a:p>
        </p:txBody>
      </p:sp>
      <p:sp>
        <p:nvSpPr>
          <p:cNvPr id="3" name="Date Placeholder 2"/>
          <p:cNvSpPr>
            <a:spLocks noGrp="1"/>
          </p:cNvSpPr>
          <p:nvPr>
            <p:ph type="dt" sz="quarter" idx="1"/>
          </p:nvPr>
        </p:nvSpPr>
        <p:spPr>
          <a:xfrm>
            <a:off x="3939467" y="0"/>
            <a:ext cx="3013763" cy="462042"/>
          </a:xfrm>
          <a:prstGeom prst="rect">
            <a:avLst/>
          </a:prstGeom>
        </p:spPr>
        <p:txBody>
          <a:bodyPr vert="horz" lIns="93175" tIns="46588" rIns="93175" bIns="46588" rtlCol="0"/>
          <a:lstStyle>
            <a:lvl1pPr algn="r">
              <a:defRPr sz="1200"/>
            </a:lvl1pPr>
          </a:lstStyle>
          <a:p>
            <a:fld id="{6D3F82B9-B13B-4984-9E25-C13CB0D3AD4E}" type="datetimeFigureOut">
              <a:rPr lang="en-US" smtClean="0"/>
              <a:pPr/>
              <a:t>6/1/2016</a:t>
            </a:fld>
            <a:endParaRPr lang="en-US"/>
          </a:p>
        </p:txBody>
      </p:sp>
      <p:sp>
        <p:nvSpPr>
          <p:cNvPr id="4" name="Footer Placeholder 3"/>
          <p:cNvSpPr>
            <a:spLocks noGrp="1"/>
          </p:cNvSpPr>
          <p:nvPr>
            <p:ph type="ftr" sz="quarter" idx="2"/>
          </p:nvPr>
        </p:nvSpPr>
        <p:spPr>
          <a:xfrm>
            <a:off x="0" y="8777192"/>
            <a:ext cx="3013763" cy="462042"/>
          </a:xfrm>
          <a:prstGeom prst="rect">
            <a:avLst/>
          </a:prstGeom>
        </p:spPr>
        <p:txBody>
          <a:bodyPr vert="horz" lIns="93175" tIns="46588" rIns="93175" bIns="46588" rtlCol="0" anchor="b"/>
          <a:lstStyle>
            <a:lvl1pPr algn="l">
              <a:defRPr sz="1200"/>
            </a:lvl1pPr>
          </a:lstStyle>
          <a:p>
            <a:endParaRPr lang="en-US"/>
          </a:p>
        </p:txBody>
      </p:sp>
      <p:sp>
        <p:nvSpPr>
          <p:cNvPr id="5" name="Slide Number Placeholder 4"/>
          <p:cNvSpPr>
            <a:spLocks noGrp="1"/>
          </p:cNvSpPr>
          <p:nvPr>
            <p:ph type="sldNum" sz="quarter" idx="3"/>
          </p:nvPr>
        </p:nvSpPr>
        <p:spPr>
          <a:xfrm>
            <a:off x="3939467" y="8777192"/>
            <a:ext cx="3013763" cy="462042"/>
          </a:xfrm>
          <a:prstGeom prst="rect">
            <a:avLst/>
          </a:prstGeom>
        </p:spPr>
        <p:txBody>
          <a:bodyPr vert="horz" lIns="93175" tIns="46588" rIns="93175" bIns="46588" rtlCol="0" anchor="b"/>
          <a:lstStyle>
            <a:lvl1pPr algn="r">
              <a:defRPr sz="1200"/>
            </a:lvl1pPr>
          </a:lstStyle>
          <a:p>
            <a:fld id="{6E2C8449-5B31-46E7-8258-50E608C909E0}" type="slidenum">
              <a:rPr lang="en-US" smtClean="0"/>
              <a:pPr/>
              <a:t>‹#›</a:t>
            </a:fld>
            <a:endParaRPr lang="en-US"/>
          </a:p>
        </p:txBody>
      </p:sp>
    </p:spTree>
    <p:extLst>
      <p:ext uri="{BB962C8B-B14F-4D97-AF65-F5344CB8AC3E}">
        <p14:creationId xmlns:p14="http://schemas.microsoft.com/office/powerpoint/2010/main" val="1427035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2042"/>
          </a:xfrm>
          <a:prstGeom prst="rect">
            <a:avLst/>
          </a:prstGeom>
        </p:spPr>
        <p:txBody>
          <a:bodyPr vert="horz" lIns="93175" tIns="46588" rIns="93175" bIns="46588" rtlCol="0"/>
          <a:lstStyle>
            <a:lvl1pPr algn="l">
              <a:defRPr sz="1200"/>
            </a:lvl1pPr>
          </a:lstStyle>
          <a:p>
            <a:endParaRPr lang="en-US"/>
          </a:p>
        </p:txBody>
      </p:sp>
      <p:sp>
        <p:nvSpPr>
          <p:cNvPr id="3" name="Date Placeholder 2"/>
          <p:cNvSpPr>
            <a:spLocks noGrp="1"/>
          </p:cNvSpPr>
          <p:nvPr>
            <p:ph type="dt" idx="1"/>
          </p:nvPr>
        </p:nvSpPr>
        <p:spPr>
          <a:xfrm>
            <a:off x="3939467" y="0"/>
            <a:ext cx="3013763" cy="462042"/>
          </a:xfrm>
          <a:prstGeom prst="rect">
            <a:avLst/>
          </a:prstGeom>
        </p:spPr>
        <p:txBody>
          <a:bodyPr vert="horz" lIns="93175" tIns="46588" rIns="93175" bIns="46588" rtlCol="0"/>
          <a:lstStyle>
            <a:lvl1pPr algn="r">
              <a:defRPr sz="1200"/>
            </a:lvl1pPr>
          </a:lstStyle>
          <a:p>
            <a:fld id="{FB4F7C31-22AC-4549-9C49-3B713AE8232E}" type="datetimeFigureOut">
              <a:rPr lang="en-US" smtClean="0"/>
              <a:pPr/>
              <a:t>6/1/2016</a:t>
            </a:fld>
            <a:endParaRPr lang="en-US"/>
          </a:p>
        </p:txBody>
      </p:sp>
      <p:sp>
        <p:nvSpPr>
          <p:cNvPr id="4" name="Slide Image Placeholder 3"/>
          <p:cNvSpPr>
            <a:spLocks noGrp="1" noRot="1" noChangeAspect="1"/>
          </p:cNvSpPr>
          <p:nvPr>
            <p:ph type="sldImg" idx="2"/>
          </p:nvPr>
        </p:nvSpPr>
        <p:spPr>
          <a:xfrm>
            <a:off x="1168400" y="693738"/>
            <a:ext cx="4618038" cy="3463925"/>
          </a:xfrm>
          <a:prstGeom prst="rect">
            <a:avLst/>
          </a:prstGeom>
          <a:noFill/>
          <a:ln w="12700">
            <a:solidFill>
              <a:prstClr val="black"/>
            </a:solidFill>
          </a:ln>
        </p:spPr>
        <p:txBody>
          <a:bodyPr vert="horz" lIns="93175" tIns="46588" rIns="93175" bIns="46588" rtlCol="0" anchor="ctr"/>
          <a:lstStyle/>
          <a:p>
            <a:endParaRPr lang="en-US"/>
          </a:p>
        </p:txBody>
      </p:sp>
      <p:sp>
        <p:nvSpPr>
          <p:cNvPr id="5" name="Notes Placeholder 4"/>
          <p:cNvSpPr>
            <a:spLocks noGrp="1"/>
          </p:cNvSpPr>
          <p:nvPr>
            <p:ph type="body" sz="quarter" idx="3"/>
          </p:nvPr>
        </p:nvSpPr>
        <p:spPr>
          <a:xfrm>
            <a:off x="695484" y="4389398"/>
            <a:ext cx="5563870" cy="4158377"/>
          </a:xfrm>
          <a:prstGeom prst="rect">
            <a:avLst/>
          </a:prstGeom>
        </p:spPr>
        <p:txBody>
          <a:bodyPr vert="horz" lIns="93175" tIns="46588" rIns="93175" bIns="4658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7192"/>
            <a:ext cx="3013763" cy="462042"/>
          </a:xfrm>
          <a:prstGeom prst="rect">
            <a:avLst/>
          </a:prstGeom>
        </p:spPr>
        <p:txBody>
          <a:bodyPr vert="horz" lIns="93175" tIns="46588" rIns="93175" bIns="46588" rtlCol="0" anchor="b"/>
          <a:lstStyle>
            <a:lvl1pPr algn="l">
              <a:defRPr sz="1200"/>
            </a:lvl1pPr>
          </a:lstStyle>
          <a:p>
            <a:endParaRPr lang="en-US"/>
          </a:p>
        </p:txBody>
      </p:sp>
      <p:sp>
        <p:nvSpPr>
          <p:cNvPr id="7" name="Slide Number Placeholder 6"/>
          <p:cNvSpPr>
            <a:spLocks noGrp="1"/>
          </p:cNvSpPr>
          <p:nvPr>
            <p:ph type="sldNum" sz="quarter" idx="5"/>
          </p:nvPr>
        </p:nvSpPr>
        <p:spPr>
          <a:xfrm>
            <a:off x="3939467" y="8777192"/>
            <a:ext cx="3013763" cy="462042"/>
          </a:xfrm>
          <a:prstGeom prst="rect">
            <a:avLst/>
          </a:prstGeom>
        </p:spPr>
        <p:txBody>
          <a:bodyPr vert="horz" lIns="93175" tIns="46588" rIns="93175" bIns="46588" rtlCol="0" anchor="b"/>
          <a:lstStyle>
            <a:lvl1pPr algn="r">
              <a:defRPr sz="1200"/>
            </a:lvl1pPr>
          </a:lstStyle>
          <a:p>
            <a:fld id="{EE1B8EB5-6F33-4190-A415-FA52E5BE494A}" type="slidenum">
              <a:rPr lang="en-US" smtClean="0"/>
              <a:pPr/>
              <a:t>‹#›</a:t>
            </a:fld>
            <a:endParaRPr lang="en-US"/>
          </a:p>
        </p:txBody>
      </p:sp>
    </p:spTree>
    <p:extLst>
      <p:ext uri="{BB962C8B-B14F-4D97-AF65-F5344CB8AC3E}">
        <p14:creationId xmlns:p14="http://schemas.microsoft.com/office/powerpoint/2010/main" val="551532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1B8EB5-6F33-4190-A415-FA52E5BE494A}" type="slidenum">
              <a:rPr lang="en-US" smtClean="0"/>
              <a:pPr/>
              <a:t>1</a:t>
            </a:fld>
            <a:endParaRPr lang="en-US"/>
          </a:p>
        </p:txBody>
      </p:sp>
    </p:spTree>
    <p:extLst>
      <p:ext uri="{BB962C8B-B14F-4D97-AF65-F5344CB8AC3E}">
        <p14:creationId xmlns:p14="http://schemas.microsoft.com/office/powerpoint/2010/main" val="3453317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1B8EB5-6F33-4190-A415-FA52E5BE494A}" type="slidenum">
              <a:rPr lang="en-US" smtClean="0"/>
              <a:pPr/>
              <a:t>3</a:t>
            </a:fld>
            <a:endParaRPr lang="en-US"/>
          </a:p>
        </p:txBody>
      </p:sp>
    </p:spTree>
    <p:extLst>
      <p:ext uri="{BB962C8B-B14F-4D97-AF65-F5344CB8AC3E}">
        <p14:creationId xmlns:p14="http://schemas.microsoft.com/office/powerpoint/2010/main" val="1512746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3600" b="1">
                <a:solidFill>
                  <a:srgbClr val="0066A4"/>
                </a:solidFill>
                <a:latin typeface="Franklin Gothic Book"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b="1">
                <a:solidFill>
                  <a:schemeClr val="tx1">
                    <a:lumMod val="65000"/>
                    <a:lumOff val="35000"/>
                  </a:schemeClr>
                </a:solidFill>
                <a:latin typeface="Franklin Gothic Book"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7C0F8792-09F5-49EA-9D37-012C8B05F281}" type="datetimeFigureOut">
              <a:rPr lang="en-US" smtClean="0"/>
              <a:pPr/>
              <a:t>6/1/2016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D8848-158F-4CD0-8F91-D4597D1A6CC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743200" y="152400"/>
            <a:ext cx="5943600" cy="762000"/>
          </a:xfrm>
        </p:spPr>
        <p:txBody>
          <a:bodyPr>
            <a:normAutofit/>
          </a:bodyPr>
          <a:lstStyle>
            <a:lvl1pPr algn="r">
              <a:defRPr sz="36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95400"/>
            <a:ext cx="8229600" cy="4525963"/>
          </a:xfrm>
        </p:spPr>
        <p:txBody>
          <a:bodyPr/>
          <a:lstStyle>
            <a:lvl1pPr>
              <a:buClr>
                <a:srgbClr val="0066A4"/>
              </a:buClr>
              <a:buFont typeface="Wingdings" pitchFamily="2" charset="2"/>
              <a:buChar char="§"/>
              <a:defRPr sz="2800" b="1">
                <a:latin typeface="+mj-lt"/>
              </a:defRPr>
            </a:lvl1pPr>
            <a:lvl2pPr>
              <a:buClr>
                <a:srgbClr val="FFDE05"/>
              </a:buClr>
              <a:buFont typeface="Arial" pitchFamily="34" charset="0"/>
              <a:buChar char="•"/>
              <a:defRPr sz="2400" b="1">
                <a:latin typeface="+mj-lt"/>
              </a:defRPr>
            </a:lvl2pPr>
            <a:lvl3pPr>
              <a:buClr>
                <a:srgbClr val="0066A4"/>
              </a:buClr>
              <a:buFont typeface="Wingdings" pitchFamily="2" charset="2"/>
              <a:buChar char="§"/>
              <a:defRPr sz="2200" b="1">
                <a:latin typeface="+mj-lt"/>
              </a:defRPr>
            </a:lvl3pPr>
            <a:lvl4pPr>
              <a:buClr>
                <a:srgbClr val="0066A4"/>
              </a:buClr>
              <a:buFont typeface="Wingdings" pitchFamily="2" charset="2"/>
              <a:buChar char="§"/>
              <a:defRPr b="1">
                <a:latin typeface="+mj-lt"/>
              </a:defRPr>
            </a:lvl4pPr>
            <a:lvl5pPr>
              <a:buClr>
                <a:srgbClr val="0066A4"/>
              </a:buClr>
              <a:buFont typeface="Wingdings" pitchFamily="2" charset="2"/>
              <a:buChar char="§"/>
              <a:defRPr b="1">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7C0F8792-09F5-49EA-9D37-012C8B05F281}" type="datetimeFigureOut">
              <a:rPr lang="en-US" smtClean="0"/>
              <a:pPr/>
              <a:t>6/1/2016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D8848-158F-4CD0-8F91-D4597D1A6CC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0F8792-09F5-49EA-9D37-012C8B05F281}" type="datetimeFigureOut">
              <a:rPr lang="en-US" smtClean="0"/>
              <a:pPr/>
              <a:t>6/1/2016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D8848-158F-4CD0-8F91-D4597D1A6CC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r">
              <a:defRPr sz="3600"/>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0F8792-09F5-49EA-9D37-012C8B05F281}" type="datetimeFigureOut">
              <a:rPr lang="en-US" smtClean="0"/>
              <a:pPr/>
              <a:t>6/1/2016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9D8848-158F-4CD0-8F91-D4597D1A6CC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743200" y="152400"/>
            <a:ext cx="5943600" cy="762000"/>
          </a:xfrm>
        </p:spPr>
        <p:txBody>
          <a:bodyPr>
            <a:normAutofit/>
          </a:bodyPr>
          <a:lstStyle>
            <a:lvl1pPr algn="r">
              <a:defRPr sz="3600" b="1"/>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1430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78276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1430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78276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0F8792-09F5-49EA-9D37-012C8B05F281}" type="datetimeFigureOut">
              <a:rPr lang="en-US" smtClean="0"/>
              <a:pPr/>
              <a:t>6/1/2016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9D8848-158F-4CD0-8F91-D4597D1A6CC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743200" y="76200"/>
            <a:ext cx="6248400" cy="762000"/>
          </a:xfrm>
        </p:spPr>
        <p:txBody>
          <a:bodyPr>
            <a:normAutofit/>
          </a:bodyPr>
          <a:lstStyle>
            <a:lvl1pPr algn="r">
              <a:defRPr sz="3600" b="1"/>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7C0F8792-09F5-49EA-9D37-012C8B05F281}" type="datetimeFigureOut">
              <a:rPr lang="en-US" smtClean="0"/>
              <a:pPr/>
              <a:t>6/1/2016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9D8848-158F-4CD0-8F91-D4597D1A6CC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0F8792-09F5-49EA-9D37-012C8B05F281}" type="datetimeFigureOut">
              <a:rPr lang="en-US" smtClean="0"/>
              <a:pPr/>
              <a:t>6/1/2016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9D8848-158F-4CD0-8F91-D4597D1A6CC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0F8792-09F5-49EA-9D37-012C8B05F281}" type="datetimeFigureOut">
              <a:rPr lang="en-US" smtClean="0"/>
              <a:pPr/>
              <a:t>6/1/2016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9D8848-158F-4CD0-8F91-D4597D1A6CC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ity-silhouette-bkgrd.jpg"/>
          <p:cNvPicPr>
            <a:picLocks noChangeAspect="1"/>
          </p:cNvPicPr>
          <p:nvPr userDrawn="1"/>
        </p:nvPicPr>
        <p:blipFill>
          <a:blip r:embed="rId10" cstate="screen"/>
          <a:stretch>
            <a:fillRect/>
          </a:stretch>
        </p:blipFill>
        <p:spPr>
          <a:xfrm>
            <a:off x="0" y="0"/>
            <a:ext cx="9144000" cy="6858000"/>
          </a:xfrm>
          <a:prstGeom prst="rect">
            <a:avLst/>
          </a:prstGeom>
        </p:spPr>
      </p:pic>
      <p:sp>
        <p:nvSpPr>
          <p:cNvPr id="2" name="Title Placeholder 1"/>
          <p:cNvSpPr>
            <a:spLocks noGrp="1"/>
          </p:cNvSpPr>
          <p:nvPr>
            <p:ph type="title"/>
          </p:nvPr>
        </p:nvSpPr>
        <p:spPr>
          <a:xfrm>
            <a:off x="2743200" y="152400"/>
            <a:ext cx="5943600" cy="6858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0F8792-09F5-49EA-9D37-012C8B05F281}" type="datetimeFigureOut">
              <a:rPr lang="en-US" smtClean="0"/>
              <a:pPr/>
              <a:t>6/1/2016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9D8848-158F-4CD0-8F91-D4597D1A6CCB}" type="slidenum">
              <a:rPr lang="en-US" smtClean="0"/>
              <a:pPr/>
              <a:t>‹#›</a:t>
            </a:fld>
            <a:endParaRPr lang="en-US"/>
          </a:p>
        </p:txBody>
      </p:sp>
      <p:pic>
        <p:nvPicPr>
          <p:cNvPr id="8" name="Picture 7" descr="homepage_skyline.png"/>
          <p:cNvPicPr>
            <a:picLocks noChangeAspect="1"/>
          </p:cNvPicPr>
          <p:nvPr userDrawn="1"/>
        </p:nvPicPr>
        <p:blipFill>
          <a:blip r:embed="rId11" cstate="screen"/>
          <a:stretch>
            <a:fillRect/>
          </a:stretch>
        </p:blipFill>
        <p:spPr>
          <a:xfrm>
            <a:off x="3200400" y="6035607"/>
            <a:ext cx="5742447" cy="822392"/>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Lst>
  <p:txStyles>
    <p:titleStyle>
      <a:lvl1pPr algn="l" defTabSz="914400" rtl="0" eaLnBrk="1" latinLnBrk="0" hangingPunct="1">
        <a:spcBef>
          <a:spcPct val="0"/>
        </a:spcBef>
        <a:buNone/>
        <a:defRPr sz="2800" b="1"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rgbClr val="0066A4"/>
        </a:buClr>
        <a:buFont typeface="Wingdings" pitchFamily="2" charset="2"/>
        <a:buChar char="§"/>
        <a:defRPr sz="2800" kern="1200">
          <a:solidFill>
            <a:schemeClr val="tx1"/>
          </a:solidFill>
          <a:latin typeface="+mn-lt"/>
          <a:ea typeface="+mn-ea"/>
          <a:cs typeface="+mn-cs"/>
        </a:defRPr>
      </a:lvl1pPr>
      <a:lvl2pPr marL="742950" indent="-285750" algn="l" defTabSz="914400" rtl="0" eaLnBrk="1" latinLnBrk="0" hangingPunct="1">
        <a:spcBef>
          <a:spcPct val="20000"/>
        </a:spcBef>
        <a:buClr>
          <a:srgbClr val="FFDE05"/>
        </a:buClr>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www.umkc.edu/provost/gen-ed/default.asp"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umkc.edu/provost/committees/general-education-advisory-task-force/matrix.asp"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www.aacu.org/leap"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download.hlcommission.org/policy/CRRT.B.10.010.pdf"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www.umkc.edu/Accreditation/documents/HLC_2009_FinalReport.pdf"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28750"/>
            <a:ext cx="7772400" cy="3600450"/>
          </a:xfrm>
        </p:spPr>
        <p:txBody>
          <a:bodyPr>
            <a:normAutofit/>
          </a:bodyPr>
          <a:lstStyle/>
          <a:p>
            <a:pPr algn="ctr"/>
            <a:r>
              <a:rPr lang="en-US" sz="4400" dirty="0" smtClean="0">
                <a:solidFill>
                  <a:schemeClr val="tx1"/>
                </a:solidFill>
              </a:rPr>
              <a:t>UMKC General Education Revision - Background</a:t>
            </a:r>
            <a:r>
              <a:rPr lang="en-US" sz="4400" dirty="0" smtClean="0">
                <a:solidFill>
                  <a:schemeClr val="tx1"/>
                </a:solidFill>
              </a:rPr>
              <a:t/>
            </a:r>
            <a:br>
              <a:rPr lang="en-US" sz="4400" dirty="0" smtClean="0">
                <a:solidFill>
                  <a:schemeClr val="tx1"/>
                </a:solidFill>
              </a:rPr>
            </a:br>
            <a:r>
              <a:rPr lang="en-US" sz="4400" dirty="0" smtClean="0">
                <a:solidFill>
                  <a:schemeClr val="tx1"/>
                </a:solidFill>
              </a:rPr>
              <a:t/>
            </a:r>
            <a:br>
              <a:rPr lang="en-US" sz="4400" dirty="0" smtClean="0">
                <a:solidFill>
                  <a:schemeClr val="tx1"/>
                </a:solidFill>
              </a:rPr>
            </a:br>
            <a:r>
              <a:rPr lang="en-US" sz="2800" dirty="0" smtClean="0">
                <a:solidFill>
                  <a:schemeClr val="tx1"/>
                </a:solidFill>
              </a:rPr>
              <a:t/>
            </a:r>
            <a:br>
              <a:rPr lang="en-US" sz="2800" dirty="0" smtClean="0">
                <a:solidFill>
                  <a:schemeClr val="tx1"/>
                </a:solidFill>
              </a:rPr>
            </a:br>
            <a:r>
              <a:rPr lang="en-US" sz="2800" dirty="0">
                <a:solidFill>
                  <a:schemeClr val="tx1"/>
                </a:solidFill>
              </a:rPr>
              <a:t/>
            </a:r>
            <a:br>
              <a:rPr lang="en-US" sz="2800" dirty="0">
                <a:solidFill>
                  <a:schemeClr val="tx1"/>
                </a:solidFill>
              </a:rPr>
            </a:br>
            <a:r>
              <a:rPr lang="en-US" sz="2800" dirty="0" smtClean="0">
                <a:solidFill>
                  <a:schemeClr val="tx1"/>
                </a:solidFill>
              </a:rPr>
              <a:t>June</a:t>
            </a:r>
            <a:r>
              <a:rPr lang="en-US" sz="2800" dirty="0" smtClean="0">
                <a:solidFill>
                  <a:schemeClr val="tx1"/>
                </a:solidFill>
              </a:rPr>
              <a:t> 7, 2016</a:t>
            </a:r>
            <a:endParaRPr lang="en-US" sz="20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0982" y="1219200"/>
            <a:ext cx="7772400" cy="1273175"/>
          </a:xfrm>
        </p:spPr>
        <p:txBody>
          <a:bodyPr>
            <a:normAutofit/>
          </a:bodyPr>
          <a:lstStyle/>
          <a:p>
            <a:r>
              <a:rPr lang="en-US" sz="3200" dirty="0" smtClean="0"/>
              <a:t>Accreditation review cont.</a:t>
            </a:r>
            <a:endParaRPr lang="en-US" sz="3200" dirty="0"/>
          </a:p>
        </p:txBody>
      </p:sp>
      <p:sp>
        <p:nvSpPr>
          <p:cNvPr id="3" name="Text Placeholder 2"/>
          <p:cNvSpPr>
            <a:spLocks noGrp="1"/>
          </p:cNvSpPr>
          <p:nvPr>
            <p:ph type="body" idx="1"/>
          </p:nvPr>
        </p:nvSpPr>
        <p:spPr>
          <a:xfrm>
            <a:off x="533400" y="2057400"/>
            <a:ext cx="8088218" cy="3554413"/>
          </a:xfrm>
        </p:spPr>
        <p:txBody>
          <a:bodyPr>
            <a:normAutofit fontScale="92500" lnSpcReduction="20000"/>
          </a:bodyPr>
          <a:lstStyle/>
          <a:p>
            <a:pPr>
              <a:lnSpc>
                <a:spcPct val="107000"/>
              </a:lnSpc>
              <a:spcBef>
                <a:spcPts val="0"/>
              </a:spcBef>
            </a:pPr>
            <a:r>
              <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Assurance section – pg. </a:t>
            </a:r>
            <a:r>
              <a:rPr lang="en-US" sz="24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21 - </a:t>
            </a:r>
            <a:r>
              <a:rPr lang="en-US"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“Focus visit team members visit should reveal 1.) a university wide assessment plan linked to the completion of the three phases found in the UMKC Assessment </a:t>
            </a:r>
            <a:r>
              <a:rPr lang="en-US"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Plan including </a:t>
            </a:r>
            <a:r>
              <a:rPr lang="en-US"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 timeline for implementation; 2.) General Education learning outcomes </a:t>
            </a:r>
            <a:r>
              <a:rPr lang="en-US"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clearly stated </a:t>
            </a:r>
            <a:r>
              <a:rPr lang="en-US"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and documented at the University and academic-unit levels; 3.) Documentation </a:t>
            </a:r>
            <a:r>
              <a:rPr lang="en-US"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of student </a:t>
            </a:r>
            <a:r>
              <a:rPr lang="en-US"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learning activities and their application to classroom, program, graduate studies</a:t>
            </a:r>
            <a:r>
              <a:rPr lang="en-US"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and </a:t>
            </a:r>
            <a:r>
              <a:rPr lang="en-US"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professional fields should be available for examination; 4.) Integration of </a:t>
            </a:r>
            <a:r>
              <a:rPr lang="en-US"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Student Assessment </a:t>
            </a:r>
            <a:r>
              <a:rPr lang="en-US"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with Program evaluation activities with illustrations of application to </a:t>
            </a:r>
            <a:r>
              <a:rPr lang="en-US"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improve learning</a:t>
            </a:r>
            <a:r>
              <a:rPr lang="en-US"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5.) Collaboration between academic units to ascertain student learning </a:t>
            </a:r>
            <a:r>
              <a:rPr lang="en-US"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linked to </a:t>
            </a:r>
            <a:r>
              <a:rPr lang="en-US"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student matriculation in program stages. This should include the connections </a:t>
            </a:r>
            <a:r>
              <a:rPr lang="en-US"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between IR</a:t>
            </a:r>
            <a:r>
              <a:rPr lang="en-US"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Assessment, and Academic Affairs review; 6.) centralization of assessment </a:t>
            </a:r>
            <a:r>
              <a:rPr lang="en-US"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activities through </a:t>
            </a:r>
            <a:r>
              <a:rPr lang="en-US"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the Institutional Assessment office.”</a:t>
            </a:r>
            <a:endPar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Bef>
                <a:spcPts val="0"/>
              </a:spcBef>
            </a:pPr>
            <a:endParaRPr lang="en-US" dirty="0"/>
          </a:p>
        </p:txBody>
      </p:sp>
    </p:spTree>
    <p:extLst>
      <p:ext uri="{BB962C8B-B14F-4D97-AF65-F5344CB8AC3E}">
        <p14:creationId xmlns:p14="http://schemas.microsoft.com/office/powerpoint/2010/main" val="6519875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077913"/>
            <a:ext cx="7735887" cy="1055687"/>
          </a:xfrm>
        </p:spPr>
        <p:txBody>
          <a:bodyPr/>
          <a:lstStyle/>
          <a:p>
            <a:r>
              <a:rPr lang="en-US" sz="3200" dirty="0">
                <a:solidFill>
                  <a:prstClr val="black"/>
                </a:solidFill>
              </a:rPr>
              <a:t>Accreditation review cont.</a:t>
            </a:r>
            <a:endParaRPr lang="en-US" dirty="0"/>
          </a:p>
        </p:txBody>
      </p:sp>
      <p:sp>
        <p:nvSpPr>
          <p:cNvPr id="3" name="Text Placeholder 2"/>
          <p:cNvSpPr>
            <a:spLocks noGrp="1"/>
          </p:cNvSpPr>
          <p:nvPr>
            <p:ph type="body" idx="1"/>
          </p:nvPr>
        </p:nvSpPr>
        <p:spPr>
          <a:xfrm>
            <a:off x="609600" y="1981201"/>
            <a:ext cx="7772400" cy="1828800"/>
          </a:xfrm>
        </p:spPr>
        <p:txBody>
          <a:bodyPr/>
          <a:lstStyle/>
          <a:p>
            <a:pPr>
              <a:lnSpc>
                <a:spcPct val="107000"/>
              </a:lnSpc>
              <a:spcBef>
                <a:spcPts val="0"/>
              </a:spcBef>
            </a:pPr>
            <a:r>
              <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Advancement section – pg. 9 &amp; 10 – “</a:t>
            </a:r>
            <a:r>
              <a:rPr lang="en-US"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6. Review and revision of the university general education program requirements and the development of an associated assessment plan; …”</a:t>
            </a:r>
            <a:endPar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endParaRPr lang="en-US" dirty="0">
              <a:solidFill>
                <a:schemeClr val="tx1"/>
              </a:solidFill>
            </a:endParaRPr>
          </a:p>
        </p:txBody>
      </p:sp>
    </p:spTree>
    <p:extLst>
      <p:ext uri="{BB962C8B-B14F-4D97-AF65-F5344CB8AC3E}">
        <p14:creationId xmlns:p14="http://schemas.microsoft.com/office/powerpoint/2010/main" val="18756074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1273175"/>
          </a:xfrm>
        </p:spPr>
        <p:txBody>
          <a:bodyPr>
            <a:normAutofit/>
          </a:bodyPr>
          <a:lstStyle/>
          <a:p>
            <a:r>
              <a:rPr lang="en-US" sz="2400" dirty="0"/>
              <a:t>Missouri Department of Higher Education (MDHE) – Statewide Transfer Articulation agreement</a:t>
            </a:r>
          </a:p>
        </p:txBody>
      </p:sp>
      <p:sp>
        <p:nvSpPr>
          <p:cNvPr id="3" name="Text Placeholder 2"/>
          <p:cNvSpPr>
            <a:spLocks noGrp="1"/>
          </p:cNvSpPr>
          <p:nvPr>
            <p:ph type="body" idx="1"/>
          </p:nvPr>
        </p:nvSpPr>
        <p:spPr>
          <a:xfrm>
            <a:off x="742683" y="3429000"/>
            <a:ext cx="7772400" cy="1518845"/>
          </a:xfrm>
        </p:spPr>
        <p:txBody>
          <a:bodyPr/>
          <a:lstStyle/>
          <a:p>
            <a:r>
              <a:rPr lang="en-US" u="sng" dirty="0" smtClean="0">
                <a:solidFill>
                  <a:srgbClr val="0070C0"/>
                </a:solidFill>
              </a:rPr>
              <a:t>http</a:t>
            </a:r>
            <a:r>
              <a:rPr lang="en-US" u="sng" dirty="0">
                <a:solidFill>
                  <a:srgbClr val="0070C0"/>
                </a:solidFill>
              </a:rPr>
              <a:t>://dhe.mo.gov/files/policies/credittransfer.pdf </a:t>
            </a:r>
            <a:r>
              <a:rPr lang="en-US" u="sng" dirty="0" smtClean="0">
                <a:solidFill>
                  <a:srgbClr val="0070C0"/>
                </a:solidFill>
              </a:rPr>
              <a:t> </a:t>
            </a:r>
          </a:p>
          <a:p>
            <a:endParaRPr lang="en-US" u="sng" dirty="0">
              <a:solidFill>
                <a:srgbClr val="0070C0"/>
              </a:solidFill>
            </a:endParaRPr>
          </a:p>
          <a:p>
            <a:r>
              <a:rPr lang="en-US" dirty="0" smtClean="0">
                <a:solidFill>
                  <a:schemeClr val="tx1"/>
                </a:solidFill>
              </a:rPr>
              <a:t>“42 Hour Block” transfer</a:t>
            </a:r>
          </a:p>
          <a:p>
            <a:endParaRPr lang="en-US" dirty="0"/>
          </a:p>
          <a:p>
            <a:endParaRPr lang="en-US" dirty="0"/>
          </a:p>
        </p:txBody>
      </p:sp>
    </p:spTree>
    <p:extLst>
      <p:ext uri="{BB962C8B-B14F-4D97-AF65-F5344CB8AC3E}">
        <p14:creationId xmlns:p14="http://schemas.microsoft.com/office/powerpoint/2010/main" val="25161301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186601"/>
            <a:ext cx="7772400" cy="1362075"/>
          </a:xfrm>
        </p:spPr>
        <p:txBody>
          <a:bodyPr>
            <a:normAutofit fontScale="90000"/>
          </a:bodyPr>
          <a:lstStyle/>
          <a:p>
            <a:pPr algn="ctr"/>
            <a:r>
              <a:rPr lang="en-US" sz="2700" dirty="0"/>
              <a:t>Context</a:t>
            </a:r>
            <a:r>
              <a:rPr lang="en-US" dirty="0"/>
              <a:t> – </a:t>
            </a:r>
            <a:r>
              <a:rPr lang="en-US" sz="2700" dirty="0"/>
              <a:t>Finalizing work on campus strategic plan – Student Success – retention, graduation and student learning/achievement</a:t>
            </a:r>
            <a:r>
              <a:rPr lang="en-US" dirty="0"/>
              <a:t/>
            </a:r>
            <a:br>
              <a:rPr lang="en-US" dirty="0"/>
            </a:br>
            <a:r>
              <a:rPr lang="en-US" dirty="0"/>
              <a:t> </a:t>
            </a:r>
            <a:br>
              <a:rPr lang="en-US" dirty="0"/>
            </a:br>
            <a:endParaRPr lang="en-US" dirty="0"/>
          </a:p>
        </p:txBody>
      </p:sp>
      <p:sp>
        <p:nvSpPr>
          <p:cNvPr id="3" name="Text Placeholder 2"/>
          <p:cNvSpPr>
            <a:spLocks noGrp="1"/>
          </p:cNvSpPr>
          <p:nvPr>
            <p:ph type="body" idx="1"/>
          </p:nvPr>
        </p:nvSpPr>
        <p:spPr>
          <a:xfrm>
            <a:off x="778598" y="2895600"/>
            <a:ext cx="7772400" cy="1500187"/>
          </a:xfrm>
        </p:spPr>
        <p:txBody>
          <a:bodyPr/>
          <a:lstStyle/>
          <a:p>
            <a:pPr algn="ctr"/>
            <a:r>
              <a:rPr lang="en-US" dirty="0"/>
              <a:t> </a:t>
            </a:r>
            <a:r>
              <a:rPr lang="en-US" dirty="0">
                <a:solidFill>
                  <a:schemeClr val="tx1"/>
                </a:solidFill>
              </a:rPr>
              <a:t>Previous work on General Education at UMKC – </a:t>
            </a:r>
            <a:r>
              <a:rPr lang="en-US" u="sng" dirty="0">
                <a:hlinkClick r:id="rId2"/>
              </a:rPr>
              <a:t>http://www.umkc.edu/provost/gen-ed/default.asp</a:t>
            </a:r>
            <a:endParaRPr lang="en-US" dirty="0"/>
          </a:p>
          <a:p>
            <a:endParaRPr lang="en-US" dirty="0"/>
          </a:p>
        </p:txBody>
      </p:sp>
    </p:spTree>
    <p:extLst>
      <p:ext uri="{BB962C8B-B14F-4D97-AF65-F5344CB8AC3E}">
        <p14:creationId xmlns:p14="http://schemas.microsoft.com/office/powerpoint/2010/main" val="32996386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447800"/>
            <a:ext cx="7772400" cy="3146425"/>
          </a:xfrm>
        </p:spPr>
        <p:txBody>
          <a:bodyPr>
            <a:normAutofit fontScale="90000"/>
          </a:bodyPr>
          <a:lstStyle/>
          <a:p>
            <a:pPr algn="ctr"/>
            <a:r>
              <a:rPr lang="en-US" sz="2800" dirty="0" smtClean="0">
                <a:solidFill>
                  <a:schemeClr val="tx1"/>
                </a:solidFill>
              </a:rPr>
              <a:t/>
            </a:r>
            <a:br>
              <a:rPr lang="en-US" sz="2800" dirty="0" smtClean="0">
                <a:solidFill>
                  <a:schemeClr val="tx1"/>
                </a:solidFill>
              </a:rPr>
            </a:br>
            <a:r>
              <a:rPr lang="en-US" sz="2800" dirty="0">
                <a:solidFill>
                  <a:schemeClr val="tx1"/>
                </a:solidFill>
              </a:rPr>
              <a:t/>
            </a:r>
            <a:br>
              <a:rPr lang="en-US" sz="2800" dirty="0">
                <a:solidFill>
                  <a:schemeClr val="tx1"/>
                </a:solidFill>
              </a:rPr>
            </a:br>
            <a:r>
              <a:rPr lang="en-US" sz="2800" dirty="0" smtClean="0">
                <a:solidFill>
                  <a:schemeClr val="tx1"/>
                </a:solidFill>
              </a:rPr>
              <a:t/>
            </a:r>
            <a:br>
              <a:rPr lang="en-US" sz="2800" dirty="0" smtClean="0">
                <a:solidFill>
                  <a:schemeClr val="tx1"/>
                </a:solidFill>
              </a:rPr>
            </a:br>
            <a:r>
              <a:rPr lang="en-US" sz="2800" dirty="0" smtClean="0">
                <a:solidFill>
                  <a:schemeClr val="tx1"/>
                </a:solidFill>
              </a:rPr>
              <a:t>Prior to university revision of general education program –</a:t>
            </a:r>
            <a:br>
              <a:rPr lang="en-US" sz="2800" dirty="0" smtClean="0">
                <a:solidFill>
                  <a:schemeClr val="tx1"/>
                </a:solidFill>
              </a:rPr>
            </a:br>
            <a:r>
              <a:rPr lang="en-US" sz="2800" dirty="0" smtClean="0">
                <a:solidFill>
                  <a:schemeClr val="tx1"/>
                </a:solidFill>
              </a:rPr>
              <a:t/>
            </a:r>
            <a:br>
              <a:rPr lang="en-US" sz="2800" dirty="0" smtClean="0">
                <a:solidFill>
                  <a:schemeClr val="tx1"/>
                </a:solidFill>
              </a:rPr>
            </a:br>
            <a:r>
              <a:rPr lang="en-US" sz="2800" dirty="0" smtClean="0"/>
              <a:t>MDHE/CBHE </a:t>
            </a:r>
            <a:r>
              <a:rPr lang="en-US" sz="2800" dirty="0"/>
              <a:t>Matrix - </a:t>
            </a:r>
            <a:r>
              <a:rPr lang="en-US" sz="2800" u="sng" dirty="0">
                <a:hlinkClick r:id="rId3"/>
              </a:rPr>
              <a:t>http://www.umkc.edu/provost/committees/general-education-advisory-task-force/matrix.asp</a:t>
            </a:r>
            <a:r>
              <a:rPr lang="en-US" sz="2800" dirty="0"/>
              <a:t/>
            </a:r>
            <a:br>
              <a:rPr lang="en-US" sz="2800" dirty="0"/>
            </a:br>
            <a:r>
              <a:rPr lang="en-US" sz="2800" dirty="0" smtClean="0">
                <a:solidFill>
                  <a:schemeClr val="tx1"/>
                </a:solidFill>
              </a:rPr>
              <a:t/>
            </a:r>
            <a:br>
              <a:rPr lang="en-US" sz="2800" dirty="0" smtClean="0">
                <a:solidFill>
                  <a:schemeClr val="tx1"/>
                </a:solidFill>
              </a:rPr>
            </a:br>
            <a:r>
              <a:rPr lang="en-US" sz="2800" dirty="0">
                <a:solidFill>
                  <a:schemeClr val="tx1"/>
                </a:solidFill>
              </a:rPr>
              <a:t/>
            </a:r>
            <a:br>
              <a:rPr lang="en-US" sz="2800" dirty="0">
                <a:solidFill>
                  <a:schemeClr val="tx1"/>
                </a:solidFill>
              </a:rPr>
            </a:br>
            <a:endParaRPr lang="en-US" sz="2800" dirty="0">
              <a:solidFill>
                <a:schemeClr val="tx1"/>
              </a:solidFill>
            </a:endParaRPr>
          </a:p>
        </p:txBody>
      </p:sp>
    </p:spTree>
    <p:extLst>
      <p:ext uri="{BB962C8B-B14F-4D97-AF65-F5344CB8AC3E}">
        <p14:creationId xmlns:p14="http://schemas.microsoft.com/office/powerpoint/2010/main" val="21506097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186601"/>
            <a:ext cx="7772400" cy="1362075"/>
          </a:xfrm>
        </p:spPr>
        <p:txBody>
          <a:bodyPr>
            <a:normAutofit fontScale="90000"/>
          </a:bodyPr>
          <a:lstStyle/>
          <a:p>
            <a:pPr algn="ctr"/>
            <a:r>
              <a:rPr lang="en-US" sz="2700" dirty="0" smtClean="0"/>
              <a:t>Campus</a:t>
            </a:r>
            <a:r>
              <a:rPr lang="en-US" dirty="0" smtClean="0"/>
              <a:t> </a:t>
            </a:r>
            <a:r>
              <a:rPr lang="en-US" sz="2700" dirty="0"/>
              <a:t>committees working on General Education revision at UMKC –</a:t>
            </a:r>
            <a:br>
              <a:rPr lang="en-US" sz="2700" dirty="0"/>
            </a:br>
            <a:endParaRPr lang="en-US" sz="2700" dirty="0"/>
          </a:p>
        </p:txBody>
      </p:sp>
      <p:sp>
        <p:nvSpPr>
          <p:cNvPr id="3" name="Text Placeholder 2"/>
          <p:cNvSpPr>
            <a:spLocks noGrp="1"/>
          </p:cNvSpPr>
          <p:nvPr>
            <p:ph type="body" idx="1"/>
          </p:nvPr>
        </p:nvSpPr>
        <p:spPr>
          <a:xfrm>
            <a:off x="778598" y="2362200"/>
            <a:ext cx="7772400" cy="2590800"/>
          </a:xfrm>
        </p:spPr>
        <p:txBody>
          <a:bodyPr>
            <a:normAutofit fontScale="92500" lnSpcReduction="10000"/>
          </a:bodyPr>
          <a:lstStyle/>
          <a:p>
            <a:endParaRPr lang="en-US" dirty="0" smtClean="0"/>
          </a:p>
          <a:p>
            <a:r>
              <a:rPr lang="en-US" dirty="0" smtClean="0">
                <a:solidFill>
                  <a:schemeClr val="tx1"/>
                </a:solidFill>
              </a:rPr>
              <a:t>General </a:t>
            </a:r>
            <a:r>
              <a:rPr lang="en-US" dirty="0">
                <a:solidFill>
                  <a:schemeClr val="tx1"/>
                </a:solidFill>
              </a:rPr>
              <a:t>Education Advisory Task Force</a:t>
            </a:r>
          </a:p>
          <a:p>
            <a:r>
              <a:rPr lang="en-US" dirty="0">
                <a:solidFill>
                  <a:schemeClr val="tx1"/>
                </a:solidFill>
              </a:rPr>
              <a:t>General Education Oversight Committee</a:t>
            </a:r>
          </a:p>
          <a:p>
            <a:r>
              <a:rPr lang="en-US" dirty="0">
                <a:solidFill>
                  <a:schemeClr val="tx1"/>
                </a:solidFill>
              </a:rPr>
              <a:t>General Education Implementation Committee</a:t>
            </a:r>
          </a:p>
          <a:p>
            <a:r>
              <a:rPr lang="en-US" dirty="0">
                <a:solidFill>
                  <a:schemeClr val="tx1"/>
                </a:solidFill>
              </a:rPr>
              <a:t>General Education Curriculum Committee</a:t>
            </a:r>
          </a:p>
          <a:p>
            <a:r>
              <a:rPr lang="en-US" dirty="0">
                <a:solidFill>
                  <a:schemeClr val="tx1"/>
                </a:solidFill>
              </a:rPr>
              <a:t>Faculty Senate Approval and all campus Faculty vote on General Education Student Learning Outcomes</a:t>
            </a:r>
          </a:p>
          <a:p>
            <a:r>
              <a:rPr lang="en-US" dirty="0">
                <a:solidFill>
                  <a:schemeClr val="tx1"/>
                </a:solidFill>
              </a:rPr>
              <a:t>Faculty Senate Approval of General Education Curricular Model</a:t>
            </a:r>
          </a:p>
          <a:p>
            <a:endParaRPr lang="en-US" dirty="0">
              <a:solidFill>
                <a:schemeClr val="tx1"/>
              </a:solidFill>
            </a:endParaRPr>
          </a:p>
        </p:txBody>
      </p:sp>
    </p:spTree>
    <p:extLst>
      <p:ext uri="{BB962C8B-B14F-4D97-AF65-F5344CB8AC3E}">
        <p14:creationId xmlns:p14="http://schemas.microsoft.com/office/powerpoint/2010/main" val="40130739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186601"/>
            <a:ext cx="7772400" cy="1362075"/>
          </a:xfrm>
        </p:spPr>
        <p:txBody>
          <a:bodyPr>
            <a:normAutofit/>
          </a:bodyPr>
          <a:lstStyle/>
          <a:p>
            <a:pPr algn="ctr"/>
            <a:r>
              <a:rPr lang="en-US" sz="2700" dirty="0" smtClean="0"/>
              <a:t>CAMPUS GENERAL EDUCATION WORK IMPACTED BY –</a:t>
            </a:r>
            <a:r>
              <a:rPr lang="en-US" sz="2700" dirty="0"/>
              <a:t/>
            </a:r>
            <a:br>
              <a:rPr lang="en-US" sz="2700" dirty="0"/>
            </a:br>
            <a:endParaRPr lang="en-US" sz="2700" dirty="0"/>
          </a:p>
        </p:txBody>
      </p:sp>
      <p:sp>
        <p:nvSpPr>
          <p:cNvPr id="3" name="Text Placeholder 2"/>
          <p:cNvSpPr>
            <a:spLocks noGrp="1"/>
          </p:cNvSpPr>
          <p:nvPr>
            <p:ph type="body" idx="1"/>
          </p:nvPr>
        </p:nvSpPr>
        <p:spPr>
          <a:xfrm>
            <a:off x="762000" y="2438400"/>
            <a:ext cx="7772400" cy="2590800"/>
          </a:xfrm>
        </p:spPr>
        <p:txBody>
          <a:bodyPr>
            <a:normAutofit fontScale="85000" lnSpcReduction="20000"/>
          </a:bodyPr>
          <a:lstStyle/>
          <a:p>
            <a:endParaRPr lang="en-US" dirty="0" smtClean="0">
              <a:solidFill>
                <a:schemeClr val="tx1"/>
              </a:solidFill>
            </a:endParaRPr>
          </a:p>
          <a:p>
            <a:r>
              <a:rPr lang="en-US" dirty="0" smtClean="0">
                <a:solidFill>
                  <a:schemeClr val="tx1"/>
                </a:solidFill>
              </a:rPr>
              <a:t>American Association for Colleges and Universities (AAC&amp;U) –</a:t>
            </a:r>
          </a:p>
          <a:p>
            <a:r>
              <a:rPr lang="en-US" u="sng" dirty="0">
                <a:hlinkClick r:id="rId2"/>
              </a:rPr>
              <a:t>http://www.aacu.org/leap</a:t>
            </a:r>
            <a:endParaRPr lang="en-US" dirty="0">
              <a:solidFill>
                <a:schemeClr val="tx1"/>
              </a:solidFill>
            </a:endParaRPr>
          </a:p>
          <a:p>
            <a:endParaRPr lang="en-US" u="sng" dirty="0" smtClean="0"/>
          </a:p>
          <a:p>
            <a:endParaRPr lang="en-US" dirty="0">
              <a:solidFill>
                <a:schemeClr val="tx1"/>
              </a:solidFill>
            </a:endParaRPr>
          </a:p>
          <a:p>
            <a:r>
              <a:rPr lang="en-US" dirty="0" smtClean="0">
                <a:solidFill>
                  <a:schemeClr val="tx1"/>
                </a:solidFill>
              </a:rPr>
              <a:t>Higher Learning Commission – HLC (institutional accrediting body) -</a:t>
            </a:r>
          </a:p>
          <a:p>
            <a:r>
              <a:rPr lang="en-US" dirty="0" smtClean="0">
                <a:solidFill>
                  <a:schemeClr val="tx1"/>
                </a:solidFill>
              </a:rPr>
              <a:t>Criteria for Accreditation</a:t>
            </a:r>
          </a:p>
          <a:p>
            <a:r>
              <a:rPr lang="en-US" dirty="0" smtClean="0">
                <a:solidFill>
                  <a:schemeClr val="tx1"/>
                </a:solidFill>
              </a:rPr>
              <a:t>Assumed Practices</a:t>
            </a:r>
          </a:p>
          <a:p>
            <a:r>
              <a:rPr lang="en-US" dirty="0" smtClean="0">
                <a:solidFill>
                  <a:schemeClr val="tx1"/>
                </a:solidFill>
              </a:rPr>
              <a:t>UMKC HLC Accreditation Review</a:t>
            </a:r>
          </a:p>
          <a:p>
            <a:endParaRPr lang="en-US" dirty="0" smtClean="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25775293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304925"/>
            <a:ext cx="7772400" cy="1362075"/>
          </a:xfrm>
        </p:spPr>
        <p:txBody>
          <a:bodyPr/>
          <a:lstStyle/>
          <a:p>
            <a:r>
              <a:rPr lang="en-US" dirty="0" smtClean="0"/>
              <a:t>HLC Criteria for Accreditation-</a:t>
            </a:r>
            <a:br>
              <a:rPr lang="en-US" dirty="0" smtClean="0"/>
            </a:br>
            <a:r>
              <a:rPr lang="en-US" dirty="0" smtClean="0"/>
              <a:t>CRRT.B.10.010 (2013)</a:t>
            </a:r>
            <a:endParaRPr lang="en-US" dirty="0"/>
          </a:p>
        </p:txBody>
      </p:sp>
      <p:sp>
        <p:nvSpPr>
          <p:cNvPr id="3" name="Text Placeholder 2"/>
          <p:cNvSpPr>
            <a:spLocks noGrp="1"/>
          </p:cNvSpPr>
          <p:nvPr>
            <p:ph type="body" idx="1"/>
          </p:nvPr>
        </p:nvSpPr>
        <p:spPr>
          <a:xfrm>
            <a:off x="722312" y="2895600"/>
            <a:ext cx="7964487" cy="1676400"/>
          </a:xfrm>
        </p:spPr>
        <p:txBody>
          <a:bodyPr>
            <a:normAutofit fontScale="92500" lnSpcReduction="10000"/>
          </a:bodyPr>
          <a:lstStyle/>
          <a:p>
            <a:r>
              <a:rPr lang="en-US" u="sng" dirty="0">
                <a:hlinkClick r:id="rId2"/>
              </a:rPr>
              <a:t>h</a:t>
            </a:r>
            <a:r>
              <a:rPr lang="en-US" u="sng" dirty="0" smtClean="0">
                <a:hlinkClick r:id="rId2"/>
              </a:rPr>
              <a:t>ttp</a:t>
            </a:r>
            <a:r>
              <a:rPr lang="en-US" u="sng" dirty="0">
                <a:hlinkClick r:id="rId2"/>
              </a:rPr>
              <a:t>://</a:t>
            </a:r>
            <a:r>
              <a:rPr lang="en-US" u="sng" dirty="0" smtClean="0">
                <a:hlinkClick r:id="rId2"/>
              </a:rPr>
              <a:t>download.hlcommission.org/policy/CRRT.B.10.010.pdf</a:t>
            </a:r>
            <a:endParaRPr lang="en-US" u="sng" dirty="0" smtClean="0"/>
          </a:p>
          <a:p>
            <a:endParaRPr lang="en-US" dirty="0"/>
          </a:p>
          <a:p>
            <a:r>
              <a:rPr lang="en-US" dirty="0">
                <a:solidFill>
                  <a:schemeClr val="tx1"/>
                </a:solidFill>
              </a:rPr>
              <a:t>Criterion 3 – Teaching and Learning: Quality, Resources, and Support</a:t>
            </a:r>
          </a:p>
          <a:p>
            <a:r>
              <a:rPr lang="en-US" dirty="0">
                <a:solidFill>
                  <a:schemeClr val="tx1"/>
                </a:solidFill>
              </a:rPr>
              <a:t>	Core Component 3.A.2, 3.B.1, 3.B.2, 3.B.4</a:t>
            </a:r>
          </a:p>
          <a:p>
            <a:r>
              <a:rPr lang="en-US" dirty="0">
                <a:solidFill>
                  <a:schemeClr val="tx1"/>
                </a:solidFill>
              </a:rPr>
              <a:t>	Core Component 4.A.1, 4.B, 4.B.1, 4.B.3, 4.B.4, </a:t>
            </a:r>
            <a:r>
              <a:rPr lang="en-US" dirty="0" smtClean="0">
                <a:solidFill>
                  <a:schemeClr val="tx1"/>
                </a:solidFill>
              </a:rPr>
              <a:t>4.C</a:t>
            </a:r>
            <a:endParaRPr lang="en-US" dirty="0"/>
          </a:p>
        </p:txBody>
      </p:sp>
    </p:spTree>
    <p:extLst>
      <p:ext uri="{BB962C8B-B14F-4D97-AF65-F5344CB8AC3E}">
        <p14:creationId xmlns:p14="http://schemas.microsoft.com/office/powerpoint/2010/main" val="11933480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1"/>
            <a:ext cx="7772400" cy="1447800"/>
          </a:xfrm>
        </p:spPr>
        <p:txBody>
          <a:bodyPr/>
          <a:lstStyle/>
          <a:p>
            <a:r>
              <a:rPr lang="en-US" dirty="0" smtClean="0"/>
              <a:t>HLC Assumed Practices (Effective September, 2017)</a:t>
            </a:r>
            <a:endParaRPr lang="en-US" dirty="0"/>
          </a:p>
        </p:txBody>
      </p:sp>
      <p:sp>
        <p:nvSpPr>
          <p:cNvPr id="3" name="Text Placeholder 2"/>
          <p:cNvSpPr>
            <a:spLocks noGrp="1"/>
          </p:cNvSpPr>
          <p:nvPr>
            <p:ph type="body" idx="1"/>
          </p:nvPr>
        </p:nvSpPr>
        <p:spPr>
          <a:xfrm>
            <a:off x="621216" y="2514600"/>
            <a:ext cx="8065584" cy="3505200"/>
          </a:xfrm>
        </p:spPr>
        <p:txBody>
          <a:bodyPr>
            <a:normAutofit/>
          </a:bodyPr>
          <a:lstStyle/>
          <a:p>
            <a:pPr>
              <a:lnSpc>
                <a:spcPct val="107000"/>
              </a:lnSpc>
              <a:spcBef>
                <a:spcPts val="0"/>
              </a:spcBef>
              <a:spcAft>
                <a:spcPts val="800"/>
              </a:spcAft>
            </a:pPr>
            <a:r>
              <a:rPr lang="en-US"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B. Teaching and Learning: Quality, Resources, and Support</a:t>
            </a:r>
          </a:p>
          <a:p>
            <a:pPr>
              <a:lnSpc>
                <a:spcPct val="107000"/>
              </a:lnSpc>
              <a:spcBef>
                <a:spcPts val="0"/>
              </a:spcBef>
              <a:spcAft>
                <a:spcPts val="800"/>
              </a:spcAft>
            </a:pPr>
            <a:r>
              <a:rPr lang="en-US"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h. The institution mai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ntains a minimum requirement for general education for all of its undergraduate programs whether through a traditional practice of distributed curricula (15 semester credits for AAS degrees, 24 for AS or AA degrees, and 30 for bachelor’s degrees) or through integrated, embedded, interdisciplinary, or other accepted models that demonstrate a minimum requirement equivalent to the distributed model. Any variation is explained and justified.</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65693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7772400" cy="1362075"/>
          </a:xfrm>
        </p:spPr>
        <p:txBody>
          <a:bodyPr>
            <a:normAutofit fontScale="90000"/>
          </a:bodyPr>
          <a:lstStyle/>
          <a:p>
            <a:pPr marL="0" marR="0">
              <a:lnSpc>
                <a:spcPct val="107000"/>
              </a:lnSpc>
              <a:spcBef>
                <a:spcPts val="0"/>
              </a:spcBef>
              <a:spcAft>
                <a:spcPts val="800"/>
              </a:spcAft>
            </a:pPr>
            <a:r>
              <a:rPr lang="en-US" sz="3200" dirty="0" smtClean="0"/>
              <a:t>UMKC HLC Accreditation review – </a:t>
            </a:r>
            <a:br>
              <a:rPr lang="en-US" sz="3200" dirty="0" smtClean="0"/>
            </a:br>
            <a:r>
              <a:rPr lang="en-US" sz="2000"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hlinkClick r:id="rId2"/>
              </a:rPr>
              <a:t>http://www.umkc.edu/Accreditation/documents/HLC_2009_FinalReport.pdf</a:t>
            </a:r>
            <a:r>
              <a:rPr lang="en-US" sz="2000" dirty="0">
                <a:latin typeface="Times New Roman" panose="02020603050405020304" pitchFamily="18" charset="0"/>
                <a:ea typeface="Calibri" panose="020F0502020204030204" pitchFamily="34" charset="0"/>
                <a:cs typeface="Times New Roman" panose="02020603050405020304" pitchFamily="18" charset="0"/>
              </a:rPr>
              <a:t/>
            </a:r>
            <a:br>
              <a:rPr lang="en-US" sz="2000" dirty="0">
                <a:latin typeface="Times New Roman" panose="02020603050405020304" pitchFamily="18" charset="0"/>
                <a:ea typeface="Calibri" panose="020F0502020204030204" pitchFamily="34" charset="0"/>
                <a:cs typeface="Times New Roman" panose="02020603050405020304" pitchFamily="18" charset="0"/>
              </a:rPr>
            </a:br>
            <a:endParaRPr lang="en-US" sz="2000" dirty="0"/>
          </a:p>
        </p:txBody>
      </p:sp>
      <p:sp>
        <p:nvSpPr>
          <p:cNvPr id="3" name="Text Placeholder 2"/>
          <p:cNvSpPr>
            <a:spLocks noGrp="1"/>
          </p:cNvSpPr>
          <p:nvPr>
            <p:ph type="body" idx="1"/>
          </p:nvPr>
        </p:nvSpPr>
        <p:spPr>
          <a:xfrm>
            <a:off x="627856" y="2895600"/>
            <a:ext cx="7735887" cy="2503487"/>
          </a:xfrm>
        </p:spPr>
        <p:txBody>
          <a:bodyPr/>
          <a:lstStyle/>
          <a:p>
            <a:pPr>
              <a:lnSpc>
                <a:spcPct val="107000"/>
              </a:lnSpc>
              <a:spcBef>
                <a:spcPts val="0"/>
              </a:spcBef>
            </a:pPr>
            <a:r>
              <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Assurance section – pg. 13 – “ … </a:t>
            </a:r>
            <a:r>
              <a:rPr lang="en-US"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improve innovation and relevance of the general education program content that is supported by clear learning outcomes. Therefore, it is advisable for the university to actively engage in discussion and revision of the general education curriculum to ensure its relevance to skills needed to function in contemporary society.”</a:t>
            </a:r>
            <a:endPar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273128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0982" y="1219200"/>
            <a:ext cx="7772400" cy="1273175"/>
          </a:xfrm>
        </p:spPr>
        <p:txBody>
          <a:bodyPr>
            <a:normAutofit/>
          </a:bodyPr>
          <a:lstStyle/>
          <a:p>
            <a:r>
              <a:rPr lang="en-US" sz="3200" dirty="0" smtClean="0"/>
              <a:t>Accreditation review cont.</a:t>
            </a:r>
            <a:endParaRPr lang="en-US" sz="3200" dirty="0"/>
          </a:p>
        </p:txBody>
      </p:sp>
      <p:sp>
        <p:nvSpPr>
          <p:cNvPr id="3" name="Text Placeholder 2"/>
          <p:cNvSpPr>
            <a:spLocks noGrp="1"/>
          </p:cNvSpPr>
          <p:nvPr>
            <p:ph type="body" idx="1"/>
          </p:nvPr>
        </p:nvSpPr>
        <p:spPr>
          <a:xfrm>
            <a:off x="593073" y="1981200"/>
            <a:ext cx="8088218" cy="3554413"/>
          </a:xfrm>
        </p:spPr>
        <p:txBody>
          <a:bodyPr>
            <a:normAutofit/>
          </a:bodyPr>
          <a:lstStyle/>
          <a:p>
            <a:pPr>
              <a:lnSpc>
                <a:spcPct val="107000"/>
              </a:lnSpc>
              <a:spcBef>
                <a:spcPts val="0"/>
              </a:spcBef>
            </a:pPr>
            <a:r>
              <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Assurance section – pg. 19 – “</a:t>
            </a:r>
            <a:r>
              <a:rPr lang="en-US"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Focus Visit on Assessment during Spring 2013</a:t>
            </a:r>
            <a:r>
              <a:rPr lang="en-US"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 </a:t>
            </a:r>
            <a:r>
              <a:rPr lang="en-US"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Focused visit is required following the development and implementation of an </a:t>
            </a:r>
            <a:r>
              <a:rPr lang="en-US"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effective assessment </a:t>
            </a:r>
            <a:r>
              <a:rPr lang="en-US"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plan which will provide useful data to guide and evaluate </a:t>
            </a:r>
            <a:r>
              <a:rPr lang="en-US"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learning outcomes</a:t>
            </a:r>
            <a:r>
              <a:rPr lang="en-US"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The Team recommends that the visit occur in May-June of 2013 and </a:t>
            </a:r>
            <a:r>
              <a:rPr lang="en-US"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will ensure </a:t>
            </a:r>
            <a:r>
              <a:rPr lang="en-US"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that an effective assessment process is in place and used. </a:t>
            </a:r>
            <a:r>
              <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During the last comprehensive re-accreditation (1999), assessment of student learning procedures were found rudimentary and ineffective in informing classroom and curricular improvements. Ten years later these problems persist.”</a:t>
            </a:r>
            <a:endPar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443308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4865</TotalTime>
  <Words>536</Words>
  <Application>Microsoft Office PowerPoint</Application>
  <PresentationFormat>On-screen Show (4:3)</PresentationFormat>
  <Paragraphs>45</Paragraphs>
  <Slides>12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Franklin Gothic Book</vt:lpstr>
      <vt:lpstr>Times New Roman</vt:lpstr>
      <vt:lpstr>Wingdings</vt:lpstr>
      <vt:lpstr>Office Theme</vt:lpstr>
      <vt:lpstr>UMKC General Education Revision - Background    June 7, 2016</vt:lpstr>
      <vt:lpstr>Context – Finalizing work on campus strategic plan – Student Success – retention, graduation and student learning/achievement   </vt:lpstr>
      <vt:lpstr>   Prior to university revision of general education program –  MDHE/CBHE Matrix - http://www.umkc.edu/provost/committees/general-education-advisory-task-force/matrix.asp   </vt:lpstr>
      <vt:lpstr>Campus committees working on General Education revision at UMKC – </vt:lpstr>
      <vt:lpstr>CAMPUS GENERAL EDUCATION WORK IMPACTED BY – </vt:lpstr>
      <vt:lpstr>HLC Criteria for Accreditation- CRRT.B.10.010 (2013)</vt:lpstr>
      <vt:lpstr>HLC Assumed Practices (Effective September, 2017)</vt:lpstr>
      <vt:lpstr>UMKC HLC Accreditation review –  http://www.umkc.edu/Accreditation/documents/HLC_2009_FinalReport.pdf </vt:lpstr>
      <vt:lpstr>Accreditation review cont.</vt:lpstr>
      <vt:lpstr>Accreditation review cont.</vt:lpstr>
      <vt:lpstr>Accreditation review cont.</vt:lpstr>
      <vt:lpstr>Missouri Department of Higher Education (MDHE) – Statewide Transfer Articulation agreement</vt:lpstr>
    </vt:vector>
  </TitlesOfParts>
  <Company>UMKC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mortonle</dc:creator>
  <cp:lastModifiedBy>Pemberton, Cynthia</cp:lastModifiedBy>
  <cp:revision>234</cp:revision>
  <cp:lastPrinted>2016-06-01T19:01:23Z</cp:lastPrinted>
  <dcterms:created xsi:type="dcterms:W3CDTF">2010-01-26T15:55:49Z</dcterms:created>
  <dcterms:modified xsi:type="dcterms:W3CDTF">2016-06-01T19:08:25Z</dcterms:modified>
</cp:coreProperties>
</file>