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65" r:id="rId6"/>
    <p:sldId id="268" r:id="rId7"/>
    <p:sldId id="266" r:id="rId8"/>
    <p:sldId id="258" r:id="rId9"/>
    <p:sldId id="262" r:id="rId10"/>
    <p:sldId id="26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313EFB-71D0-4B84-AF9C-BD3D78094D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152846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13EFB-71D0-4B84-AF9C-BD3D78094D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188170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13EFB-71D0-4B84-AF9C-BD3D78094D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310349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13EFB-71D0-4B84-AF9C-BD3D78094D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375950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313EFB-71D0-4B84-AF9C-BD3D78094D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217239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313EFB-71D0-4B84-AF9C-BD3D78094DAB}"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100442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313EFB-71D0-4B84-AF9C-BD3D78094DAB}"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1516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313EFB-71D0-4B84-AF9C-BD3D78094DAB}"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311970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13EFB-71D0-4B84-AF9C-BD3D78094DAB}"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20666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13EFB-71D0-4B84-AF9C-BD3D78094DAB}"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75651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13EFB-71D0-4B84-AF9C-BD3D78094DAB}"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D1287-785F-4CEE-90FD-46E76B2FEFA1}" type="slidenum">
              <a:rPr lang="en-US" smtClean="0"/>
              <a:t>‹#›</a:t>
            </a:fld>
            <a:endParaRPr lang="en-US"/>
          </a:p>
        </p:txBody>
      </p:sp>
    </p:spTree>
    <p:extLst>
      <p:ext uri="{BB962C8B-B14F-4D97-AF65-F5344CB8AC3E}">
        <p14:creationId xmlns:p14="http://schemas.microsoft.com/office/powerpoint/2010/main" val="359430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13EFB-71D0-4B84-AF9C-BD3D78094DAB}" type="datetimeFigureOut">
              <a:rPr lang="en-US" smtClean="0"/>
              <a:t>11/17/2015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D1287-785F-4CEE-90FD-46E76B2FEFA1}" type="slidenum">
              <a:rPr lang="en-US" smtClean="0"/>
              <a:t>‹#›</a:t>
            </a:fld>
            <a:endParaRPr lang="en-US"/>
          </a:p>
        </p:txBody>
      </p:sp>
    </p:spTree>
    <p:extLst>
      <p:ext uri="{BB962C8B-B14F-4D97-AF65-F5344CB8AC3E}">
        <p14:creationId xmlns:p14="http://schemas.microsoft.com/office/powerpoint/2010/main" val="2639186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99428"/>
            <a:ext cx="9144000" cy="1363111"/>
          </a:xfrm>
        </p:spPr>
        <p:txBody>
          <a:bodyPr>
            <a:normAutofit/>
          </a:bodyPr>
          <a:lstStyle/>
          <a:p>
            <a:r>
              <a:rPr lang="en-US" sz="3600" dirty="0" smtClean="0"/>
              <a:t>Considerations for Changes to the </a:t>
            </a:r>
            <a:br>
              <a:rPr lang="en-US" sz="3600" dirty="0" smtClean="0"/>
            </a:br>
            <a:r>
              <a:rPr lang="en-US" sz="3600" dirty="0" smtClean="0"/>
              <a:t>SOPs of the UMKC Faculty Senate</a:t>
            </a:r>
            <a:endParaRPr lang="en-US"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94453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2400" dirty="0" smtClean="0">
                <a:latin typeface="Times New Roman" panose="02020603050405020304" pitchFamily="18" charset="0"/>
                <a:cs typeface="Times New Roman" panose="02020603050405020304" pitchFamily="18" charset="0"/>
              </a:rPr>
              <a:t>3. Do the current Standing Committee meet the needs of the Senate?</a:t>
            </a:r>
            <a:br>
              <a:rPr lang="en-US" sz="2400" dirty="0" smtClean="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Suggestions for Standing Committee changes</a:t>
            </a:r>
          </a:p>
          <a:p>
            <a:pPr marL="800100" lvl="1" indent="-342900">
              <a:buFont typeface="+mj-lt"/>
              <a:buAutoNum type="alphaLcPeriod"/>
            </a:pPr>
            <a:r>
              <a:rPr lang="en-US" sz="2000" dirty="0" smtClean="0">
                <a:latin typeface="Times New Roman" panose="02020603050405020304" pitchFamily="18" charset="0"/>
                <a:cs typeface="Times New Roman" panose="02020603050405020304" pitchFamily="18" charset="0"/>
              </a:rPr>
              <a:t>Faculty Welfare Committee and Administrative Issues Committee could be combined</a:t>
            </a:r>
          </a:p>
          <a:p>
            <a:pPr marL="800100" lvl="1" indent="-342900">
              <a:buFont typeface="+mj-lt"/>
              <a:buAutoNum type="alphaLcPeriod"/>
            </a:pPr>
            <a:r>
              <a:rPr lang="en-US" sz="2000" dirty="0" smtClean="0">
                <a:latin typeface="Times New Roman" panose="02020603050405020304" pitchFamily="18" charset="0"/>
                <a:cs typeface="Times New Roman" panose="02020603050405020304" pitchFamily="18" charset="0"/>
              </a:rPr>
              <a:t>The Committee on Organizational Structure and Community Outreach (COSCO) is now the Committee on Institutional Effectiveness (CIE) so this needs to be changed in the SOP.</a:t>
            </a:r>
          </a:p>
          <a:p>
            <a:pPr marL="800100" lvl="1" indent="-342900">
              <a:buFont typeface="+mj-lt"/>
              <a:buAutoNum type="alphaLcPeriod"/>
            </a:pPr>
            <a:r>
              <a:rPr lang="en-US" sz="2000" dirty="0" smtClean="0">
                <a:latin typeface="Times New Roman" panose="02020603050405020304" pitchFamily="18" charset="0"/>
                <a:cs typeface="Times New Roman" panose="02020603050405020304" pitchFamily="18" charset="0"/>
              </a:rPr>
              <a:t>Other committees ?</a:t>
            </a:r>
          </a:p>
          <a:p>
            <a:endParaRPr lang="en-US" sz="2000" dirty="0"/>
          </a:p>
        </p:txBody>
      </p:sp>
    </p:spTree>
    <p:extLst>
      <p:ext uri="{BB962C8B-B14F-4D97-AF65-F5344CB8AC3E}">
        <p14:creationId xmlns:p14="http://schemas.microsoft.com/office/powerpoint/2010/main" val="3134006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2400" dirty="0" smtClean="0"/>
              <a:t>4. </a:t>
            </a:r>
            <a:r>
              <a:rPr lang="en-US" sz="2400" dirty="0" smtClean="0">
                <a:latin typeface="Times New Roman" panose="02020603050405020304" pitchFamily="18" charset="0"/>
                <a:cs typeface="Times New Roman" panose="02020603050405020304" pitchFamily="18" charset="0"/>
              </a:rPr>
              <a:t>Should there be an Administrative and Academic Unit Recurring Review that includes a presentation by the Unit Dean or Director to the Senate?</a:t>
            </a:r>
            <a:br>
              <a:rPr lang="en-US" sz="2400" dirty="0" smtClean="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We evaluate Deans, why not ask for recurring evaluation of Units to the Senate?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112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lnSpc>
                <a:spcPct val="90000"/>
              </a:lnSpc>
              <a:spcBef>
                <a:spcPct val="0"/>
              </a:spcBef>
            </a:pPr>
            <a:r>
              <a:rPr lang="en-US" sz="2400" dirty="0" smtClean="0">
                <a:latin typeface="Times New Roman" panose="02020603050405020304" pitchFamily="18" charset="0"/>
                <a:cs typeface="Times New Roman" panose="02020603050405020304" pitchFamily="18" charset="0"/>
              </a:rPr>
              <a:t>5.  Should there be additional general text included in Article IV, subsection B Academic Grievance hearing Panel, and subsection C. Standing Committee on Research Dishonesty as to Faculty, Students, Staff rights and responsibilities as citizens of UMKC?</a:t>
            </a:r>
            <a:br>
              <a:rPr lang="en-US" sz="2400" dirty="0" smtClean="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B. </a:t>
            </a:r>
            <a:r>
              <a:rPr lang="en-US" sz="1800" b="1" dirty="0">
                <a:latin typeface="Times New Roman" panose="02020603050405020304" pitchFamily="18" charset="0"/>
                <a:cs typeface="Times New Roman" panose="02020603050405020304" pitchFamily="18" charset="0"/>
              </a:rPr>
              <a:t>Academic Grievance Hearing Panel</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Passed in Senate 3/15/2005 and 4/19/2005</a:t>
            </a:r>
            <a:r>
              <a:rPr lang="en-US" sz="1800" dirty="0">
                <a:latin typeface="Times New Roman" panose="02020603050405020304" pitchFamily="18" charset="0"/>
                <a:cs typeface="Times New Roman" panose="02020603050405020304" pitchFamily="18" charset="0"/>
              </a:rPr>
              <a:t>]</a:t>
            </a:r>
          </a:p>
          <a:p>
            <a:pPr marL="457200" lvl="1" indent="0">
              <a:buNone/>
            </a:pPr>
            <a:r>
              <a:rPr lang="en-US" sz="1800" dirty="0" smtClean="0">
                <a:latin typeface="Times New Roman" panose="02020603050405020304" pitchFamily="18" charset="0"/>
                <a:cs typeface="Times New Roman" panose="02020603050405020304" pitchFamily="18" charset="0"/>
              </a:rPr>
              <a:t>Refer </a:t>
            </a:r>
            <a:r>
              <a:rPr lang="en-US" sz="1800" dirty="0">
                <a:latin typeface="Times New Roman" panose="02020603050405020304" pitchFamily="18" charset="0"/>
                <a:cs typeface="Times New Roman" panose="02020603050405020304" pitchFamily="18" charset="0"/>
              </a:rPr>
              <a:t>to CRR 370.010, section C for membership, terms and qualifications for members of </a:t>
            </a:r>
            <a:r>
              <a:rPr lang="en-US" sz="1800" dirty="0" smtClean="0">
                <a:latin typeface="Times New Roman" panose="02020603050405020304" pitchFamily="18" charset="0"/>
                <a:cs typeface="Times New Roman" panose="02020603050405020304" pitchFamily="18" charset="0"/>
              </a:rPr>
              <a:t>the Grievance </a:t>
            </a:r>
            <a:r>
              <a:rPr lang="en-US" sz="1800" dirty="0">
                <a:latin typeface="Times New Roman" panose="02020603050405020304" pitchFamily="18" charset="0"/>
                <a:cs typeface="Times New Roman" panose="02020603050405020304" pitchFamily="18" charset="0"/>
              </a:rPr>
              <a:t>Panel.</a:t>
            </a:r>
          </a:p>
          <a:p>
            <a:pPr marL="0" indent="0">
              <a:buNone/>
            </a:pPr>
            <a:r>
              <a:rPr lang="en-US" sz="1800" dirty="0">
                <a:latin typeface="Times New Roman" panose="02020603050405020304" pitchFamily="18" charset="0"/>
                <a:cs typeface="Times New Roman" panose="02020603050405020304" pitchFamily="18" charset="0"/>
              </a:rPr>
              <a:t> </a:t>
            </a:r>
          </a:p>
          <a:p>
            <a:pPr marL="0" indent="0">
              <a:buNone/>
            </a:pPr>
            <a:r>
              <a:rPr lang="en-US" sz="1800" dirty="0">
                <a:latin typeface="Times New Roman" panose="02020603050405020304" pitchFamily="18" charset="0"/>
                <a:cs typeface="Times New Roman" panose="02020603050405020304" pitchFamily="18" charset="0"/>
              </a:rPr>
              <a:t>C. </a:t>
            </a:r>
            <a:r>
              <a:rPr lang="en-US" sz="1800" b="1" dirty="0">
                <a:latin typeface="Times New Roman" panose="02020603050405020304" pitchFamily="18" charset="0"/>
                <a:cs typeface="Times New Roman" panose="02020603050405020304" pitchFamily="18" charset="0"/>
              </a:rPr>
              <a:t>Standing Committee on Research Dishonesty</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Passed in Senate 3/15/2005</a:t>
            </a:r>
            <a:r>
              <a:rPr lang="en-US" sz="1800" dirty="0">
                <a:latin typeface="Times New Roman" panose="02020603050405020304" pitchFamily="18" charset="0"/>
                <a:cs typeface="Times New Roman" panose="02020603050405020304" pitchFamily="18" charset="0"/>
              </a:rPr>
              <a:t>]</a:t>
            </a:r>
          </a:p>
          <a:p>
            <a:pPr marL="457200" lvl="1" indent="0">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1</a:t>
            </a:r>
            <a:r>
              <a:rPr lang="en-US" sz="1800" dirty="0">
                <a:latin typeface="Times New Roman" panose="02020603050405020304" pitchFamily="18" charset="0"/>
                <a:cs typeface="Times New Roman" panose="02020603050405020304" pitchFamily="18" charset="0"/>
              </a:rPr>
              <a:t>. The membership of the UMKC Standing Committee on Research Dishonesty will consist of one (1) elected representative from each UMKC school, headed by a dean, and from UMKC Libraries, and three (3) elected representatives from the UMKC College of Arts &amp; Sciences.</a:t>
            </a:r>
          </a:p>
          <a:p>
            <a:pPr marL="457200" lvl="1" indent="0">
              <a:buNone/>
            </a:pPr>
            <a:r>
              <a:rPr lang="en-US" sz="1800" dirty="0">
                <a:latin typeface="Times New Roman" panose="02020603050405020304" pitchFamily="18" charset="0"/>
                <a:cs typeface="Times New Roman" panose="02020603050405020304" pitchFamily="18" charset="0"/>
              </a:rPr>
              <a:t> </a:t>
            </a:r>
          </a:p>
          <a:p>
            <a:pPr marL="457200" lvl="1" indent="0">
              <a:buNone/>
            </a:pPr>
            <a:r>
              <a:rPr lang="en-US" sz="1800" dirty="0">
                <a:latin typeface="Times New Roman" panose="02020603050405020304" pitchFamily="18" charset="0"/>
                <a:cs typeface="Times New Roman" panose="02020603050405020304" pitchFamily="18" charset="0"/>
              </a:rPr>
              <a:t>2. The annual representatives will be appointed by the Faculty Senate following an election process in each unit in accordance to CRR 420.020.B.3 and 4, to be declared open and fair by the Faculty Senators of the unit and to be completed before the end of the Spring Semester for the following academic year.</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45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 review committee</a:t>
            </a:r>
            <a:endParaRPr lang="en-US" dirty="0"/>
          </a:p>
        </p:txBody>
      </p:sp>
      <p:sp>
        <p:nvSpPr>
          <p:cNvPr id="3" name="Content Placeholder 2"/>
          <p:cNvSpPr>
            <a:spLocks noGrp="1"/>
          </p:cNvSpPr>
          <p:nvPr>
            <p:ph idx="1"/>
          </p:nvPr>
        </p:nvSpPr>
        <p:spPr/>
        <p:txBody>
          <a:bodyPr/>
          <a:lstStyle/>
          <a:p>
            <a:r>
              <a:rPr lang="en-US" dirty="0" smtClean="0"/>
              <a:t>Mark L. Johnson, Ph.D., Senate representative from the School of Dentistry</a:t>
            </a:r>
          </a:p>
          <a:p>
            <a:r>
              <a:rPr lang="en-US" dirty="0" smtClean="0"/>
              <a:t>Gerald Wyckoff, Ph.D., Secretary, Faculty Senate</a:t>
            </a:r>
          </a:p>
          <a:p>
            <a:r>
              <a:rPr lang="en-US" dirty="0" smtClean="0"/>
              <a:t>Kathleen Kilway, Ph.D. Vice-Chair, Faculty Senate</a:t>
            </a:r>
            <a:endParaRPr lang="en-US" dirty="0"/>
          </a:p>
        </p:txBody>
      </p:sp>
    </p:spTree>
    <p:extLst>
      <p:ext uri="{BB962C8B-B14F-4D97-AF65-F5344CB8AC3E}">
        <p14:creationId xmlns:p14="http://schemas.microsoft.com/office/powerpoint/2010/main" val="370430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Standard Operating Procedures of the UMKC Faculty Senate</a:t>
            </a:r>
            <a:endParaRPr lang="en-US" sz="3200" dirty="0"/>
          </a:p>
        </p:txBody>
      </p:sp>
      <p:sp>
        <p:nvSpPr>
          <p:cNvPr id="3" name="Content Placeholder 2"/>
          <p:cNvSpPr>
            <a:spLocks noGrp="1"/>
          </p:cNvSpPr>
          <p:nvPr>
            <p:ph idx="1"/>
          </p:nvPr>
        </p:nvSpPr>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Based upon our initial review, we have identified several inadequacies and/or areas where improvements in processes could be made in the current SOPs.</a:t>
            </a:r>
          </a:p>
          <a:p>
            <a:pPr marL="0" indent="0">
              <a:spcBef>
                <a:spcPts val="0"/>
              </a:spcBef>
              <a:buNone/>
            </a:pP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Questions for discussion:</a:t>
            </a:r>
          </a:p>
          <a:p>
            <a:pPr marL="800100" lvl="1" indent="-342900">
              <a:buFont typeface="+mj-lt"/>
              <a:buAutoNum type="arabicPeriod"/>
            </a:pPr>
            <a:r>
              <a:rPr lang="en-US" sz="1600" dirty="0" smtClean="0">
                <a:latin typeface="Times New Roman" panose="02020603050405020304" pitchFamily="18" charset="0"/>
                <a:cs typeface="Times New Roman" panose="02020603050405020304" pitchFamily="18" charset="0"/>
              </a:rPr>
              <a:t>Should the Rights and Responsibilities of Senators be clearly defined?</a:t>
            </a:r>
          </a:p>
          <a:p>
            <a:pPr marL="800100" lvl="1" indent="-342900">
              <a:buFont typeface="+mj-lt"/>
              <a:buAutoNum type="arabicPeriod"/>
            </a:pPr>
            <a:r>
              <a:rPr lang="en-US" sz="1600" dirty="0" smtClean="0">
                <a:latin typeface="Times New Roman" panose="02020603050405020304" pitchFamily="18" charset="0"/>
                <a:cs typeface="Times New Roman" panose="02020603050405020304" pitchFamily="18" charset="0"/>
              </a:rPr>
              <a:t>Should the current election of Secretary, Vice-Chair and Chair be restructured to provide/maintain better continuity of leadership in the Executive Committee? </a:t>
            </a:r>
          </a:p>
          <a:p>
            <a:pPr marL="800100" lvl="1" indent="-342900">
              <a:buFont typeface="+mj-lt"/>
              <a:buAutoNum type="arabicPeriod"/>
            </a:pPr>
            <a:r>
              <a:rPr lang="en-US" sz="1600" dirty="0" smtClean="0">
                <a:latin typeface="Times New Roman" panose="02020603050405020304" pitchFamily="18" charset="0"/>
                <a:cs typeface="Times New Roman" panose="02020603050405020304" pitchFamily="18" charset="0"/>
              </a:rPr>
              <a:t>Do the current Standing Committees meet the needs of the Senate?</a:t>
            </a:r>
          </a:p>
          <a:p>
            <a:pPr marL="800100" lvl="1" indent="-342900">
              <a:buFont typeface="+mj-lt"/>
              <a:buAutoNum type="arabicPeriod"/>
            </a:pPr>
            <a:r>
              <a:rPr lang="en-US" sz="1600" dirty="0" smtClean="0">
                <a:latin typeface="Times New Roman" panose="02020603050405020304" pitchFamily="18" charset="0"/>
                <a:cs typeface="Times New Roman" panose="02020603050405020304" pitchFamily="18" charset="0"/>
              </a:rPr>
              <a:t>Should there be an Administrative and Academic Unit Recurring Review that includes a presentation by the Unit Dean or Director to the Senate?</a:t>
            </a:r>
          </a:p>
          <a:p>
            <a:pPr marL="800100" lvl="1" indent="-342900">
              <a:buFont typeface="+mj-lt"/>
              <a:buAutoNum type="arabicPeriod"/>
            </a:pPr>
            <a:r>
              <a:rPr lang="en-US" sz="1600" dirty="0" smtClean="0">
                <a:latin typeface="Times New Roman" panose="02020603050405020304" pitchFamily="18" charset="0"/>
                <a:cs typeface="Times New Roman" panose="02020603050405020304" pitchFamily="18" charset="0"/>
              </a:rPr>
              <a:t>Should there be additional general text included in Article IV, subsection B Academic Grievance hearing Panel, and subsection C. Standing Committee on Research Dishonesty as to Faculty, Students, Staff rights and responsibilities as citizens of UMKC?</a:t>
            </a:r>
          </a:p>
          <a:p>
            <a:pPr lvl="2"/>
            <a:endParaRPr lang="en-US" dirty="0" smtClean="0">
              <a:latin typeface="Times New Roman" panose="02020603050405020304" pitchFamily="18" charset="0"/>
              <a:cs typeface="Times New Roman" panose="02020603050405020304" pitchFamily="18" charset="0"/>
            </a:endParaRPr>
          </a:p>
          <a:p>
            <a:pPr lvl="1"/>
            <a:endParaRPr lang="en-US" dirty="0" smtClean="0"/>
          </a:p>
          <a:p>
            <a:pPr marL="457200" lvl="1" indent="0">
              <a:buNone/>
            </a:pPr>
            <a:endParaRPr lang="en-US" dirty="0"/>
          </a:p>
        </p:txBody>
      </p:sp>
    </p:spTree>
    <p:extLst>
      <p:ext uri="{BB962C8B-B14F-4D97-AF65-F5344CB8AC3E}">
        <p14:creationId xmlns:p14="http://schemas.microsoft.com/office/powerpoint/2010/main" val="911028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3129"/>
          </a:xfrm>
        </p:spPr>
        <p:txBody>
          <a:bodyPr>
            <a:noAutofit/>
          </a:bodyPr>
          <a:lstStyle/>
          <a:p>
            <a:pPr lvl="1" algn="l" rtl="0">
              <a:lnSpc>
                <a:spcPct val="90000"/>
              </a:lnSpc>
              <a:spcBef>
                <a:spcPct val="0"/>
              </a:spcBef>
            </a:pPr>
            <a:r>
              <a:rPr lang="en-US" sz="2400" dirty="0" smtClean="0">
                <a:latin typeface="Times New Roman" panose="02020603050405020304" pitchFamily="18" charset="0"/>
                <a:cs typeface="Times New Roman" panose="02020603050405020304" pitchFamily="18" charset="0"/>
              </a:rPr>
              <a:t>1. Should the Rights and Responsibilities of Senators be clearly defined?</a:t>
            </a:r>
            <a:br>
              <a:rPr lang="en-US" sz="2400" dirty="0" smtClean="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a:xfrm>
            <a:off x="838200" y="1256306"/>
            <a:ext cx="10515600" cy="4920657"/>
          </a:xfrm>
        </p:spPr>
        <p:txBody>
          <a:bodyPr>
            <a:normAutofit/>
          </a:bodyPr>
          <a:lstStyle/>
          <a:p>
            <a:r>
              <a:rPr lang="en-US" sz="2000" b="1" dirty="0" smtClean="0">
                <a:latin typeface="Times New Roman" panose="02020603050405020304" pitchFamily="18" charset="0"/>
                <a:cs typeface="Times New Roman" panose="02020603050405020304" pitchFamily="18" charset="0"/>
              </a:rPr>
              <a:t>300.020 Faculty Bylaws of the University of Missouri-Kansas City </a:t>
            </a:r>
          </a:p>
          <a:p>
            <a:pPr marL="457200" lvl="1" indent="0">
              <a:buNone/>
            </a:pPr>
            <a:r>
              <a:rPr lang="en-US" sz="2000" b="1" dirty="0" smtClean="0">
                <a:latin typeface="Times New Roman" panose="02020603050405020304" pitchFamily="18" charset="0"/>
                <a:cs typeface="Times New Roman" panose="02020603050405020304" pitchFamily="18" charset="0"/>
              </a:rPr>
              <a:t>A. Purpose of the Governing Practices</a:t>
            </a:r>
            <a:r>
              <a:rPr lang="en-US" sz="2000" dirty="0" smtClean="0">
                <a:latin typeface="Times New Roman" panose="02020603050405020304" pitchFamily="18" charset="0"/>
                <a:cs typeface="Times New Roman" panose="02020603050405020304" pitchFamily="18" charset="0"/>
              </a:rPr>
              <a:t> -- The purpose of these Bylaws is to establish a body which represents the voice of the Faculty and to establish an effective vehicle for the needs and concerns of the Faculty to be presented for discussion and debate. These Bylaws assume that Faculty may participate in academic decision processes. The right of faculties to organize and to carry out the responsibilities and functions delegated to them by the Board is recognized in Section 10.030.D.2.</a:t>
            </a:r>
          </a:p>
          <a:p>
            <a:pPr marL="457200" lvl="1" indent="0">
              <a:buNone/>
            </a:pPr>
            <a:endParaRPr lang="en-US" sz="2000" b="1" dirty="0" smtClean="0">
              <a:latin typeface="Times New Roman" panose="02020603050405020304" pitchFamily="18" charset="0"/>
              <a:cs typeface="Times New Roman" panose="02020603050405020304" pitchFamily="18" charset="0"/>
            </a:endParaRPr>
          </a:p>
          <a:p>
            <a:pPr marL="457200" lvl="1" indent="0">
              <a:buNone/>
            </a:pPr>
            <a:r>
              <a:rPr lang="en-US" sz="2000" b="1" dirty="0" smtClean="0">
                <a:latin typeface="Times New Roman" panose="02020603050405020304" pitchFamily="18" charset="0"/>
                <a:cs typeface="Times New Roman" panose="02020603050405020304" pitchFamily="18" charset="0"/>
              </a:rPr>
              <a:t>E. The UMKC Faculty Senate </a:t>
            </a:r>
          </a:p>
          <a:p>
            <a:pPr marL="914400" lvl="2" indent="0">
              <a:buNone/>
            </a:pPr>
            <a:r>
              <a:rPr lang="en-US" b="1" dirty="0" smtClean="0">
                <a:latin typeface="Times New Roman" panose="02020603050405020304" pitchFamily="18" charset="0"/>
                <a:cs typeface="Times New Roman" panose="02020603050405020304" pitchFamily="18" charset="0"/>
              </a:rPr>
              <a:t>3. Powers</a:t>
            </a:r>
            <a:r>
              <a:rPr lang="en-US" dirty="0" smtClean="0">
                <a:latin typeface="Times New Roman" panose="02020603050405020304" pitchFamily="18" charset="0"/>
                <a:cs typeface="Times New Roman" panose="02020603050405020304" pitchFamily="18" charset="0"/>
              </a:rPr>
              <a:t> -- The power of the voting Faculty of UMKC, as defined in CRR 300.020.B.2, shall be delegated to the Faculty Senate. The Senate may make recommendations pertaining to any feature of the functioning of the University to the Chancellor, and through the Chancellor to the President and/or the Board of Curators. </a:t>
            </a:r>
          </a:p>
        </p:txBody>
      </p:sp>
    </p:spTree>
    <p:extLst>
      <p:ext uri="{BB962C8B-B14F-4D97-AF65-F5344CB8AC3E}">
        <p14:creationId xmlns:p14="http://schemas.microsoft.com/office/powerpoint/2010/main" val="319840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Considerations for additional definition of the Rights and Responsibilities of Senators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Code of conduct / Robert’s Rules of Order</a:t>
            </a:r>
          </a:p>
          <a:p>
            <a:r>
              <a:rPr lang="en-US" dirty="0" smtClean="0"/>
              <a:t>Expectations for representing the faculty of their respective Unit</a:t>
            </a:r>
          </a:p>
          <a:p>
            <a:r>
              <a:rPr lang="en-US" dirty="0" smtClean="0"/>
              <a:t>Attendance</a:t>
            </a:r>
          </a:p>
          <a:p>
            <a:r>
              <a:rPr lang="en-US" dirty="0" smtClean="0"/>
              <a:t>Service on Committees</a:t>
            </a:r>
          </a:p>
          <a:p>
            <a:r>
              <a:rPr lang="en-US" dirty="0" smtClean="0"/>
              <a:t>Other suggestions?</a:t>
            </a:r>
            <a:endParaRPr lang="en-US" dirty="0"/>
          </a:p>
        </p:txBody>
      </p:sp>
    </p:spTree>
    <p:extLst>
      <p:ext uri="{BB962C8B-B14F-4D97-AF65-F5344CB8AC3E}">
        <p14:creationId xmlns:p14="http://schemas.microsoft.com/office/powerpoint/2010/main" val="3289336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Robert’s Rules of Order</a:t>
            </a:r>
            <a:endParaRPr lang="en-US" dirty="0"/>
          </a:p>
        </p:txBody>
      </p:sp>
      <p:sp>
        <p:nvSpPr>
          <p:cNvPr id="3" name="Content Placeholder 2"/>
          <p:cNvSpPr>
            <a:spLocks noGrp="1"/>
          </p:cNvSpPr>
          <p:nvPr>
            <p:ph idx="1"/>
          </p:nvPr>
        </p:nvSpPr>
        <p:spPr>
          <a:xfrm>
            <a:off x="838200" y="1510748"/>
            <a:ext cx="10515600" cy="4666215"/>
          </a:xfrm>
        </p:spPr>
        <p:txBody>
          <a:bodyPr>
            <a:normAutofit fontScale="92500" lnSpcReduction="20000"/>
          </a:bodyPr>
          <a:lstStyle/>
          <a:p>
            <a:r>
              <a:rPr lang="en-US" u="sng" dirty="0" smtClean="0"/>
              <a:t>Current SOP</a:t>
            </a:r>
            <a:r>
              <a:rPr lang="en-US" dirty="0" smtClean="0"/>
              <a:t>:  </a:t>
            </a:r>
            <a:r>
              <a:rPr lang="en-US" sz="2200" dirty="0" smtClean="0"/>
              <a:t>“Meetings of the Faculty Senate shall be conducted in accordance with Robert’s Rules of Order. </a:t>
            </a:r>
            <a:r>
              <a:rPr lang="en-US" sz="2200" b="1" i="1" dirty="0" smtClean="0"/>
              <a:t>Formal implementation of these Rules is required when requested by any member of the Senate.</a:t>
            </a:r>
            <a:r>
              <a:rPr lang="en-US" sz="2200" i="1" dirty="0" smtClean="0"/>
              <a:t> </a:t>
            </a:r>
            <a:r>
              <a:rPr lang="en-US" sz="2200" dirty="0" smtClean="0"/>
              <a:t>Without such request, simplified procedures may be used.”</a:t>
            </a:r>
          </a:p>
          <a:p>
            <a:endParaRPr lang="en-US" sz="2200" dirty="0" smtClean="0"/>
          </a:p>
          <a:p>
            <a:r>
              <a:rPr lang="en-US" dirty="0" smtClean="0"/>
              <a:t>Under </a:t>
            </a:r>
            <a:r>
              <a:rPr lang="en-US" dirty="0"/>
              <a:t>Robert’s Rules</a:t>
            </a:r>
          </a:p>
          <a:p>
            <a:pPr lvl="1"/>
            <a:r>
              <a:rPr lang="en-US" dirty="0" smtClean="0"/>
              <a:t>Very formal and specific </a:t>
            </a:r>
            <a:r>
              <a:rPr lang="en-US" dirty="0"/>
              <a:t>processes for introducing motions, seconding, discussion and </a:t>
            </a:r>
            <a:r>
              <a:rPr lang="en-US" dirty="0" smtClean="0"/>
              <a:t>voting, etc.</a:t>
            </a:r>
            <a:endParaRPr lang="en-US" dirty="0"/>
          </a:p>
          <a:p>
            <a:pPr lvl="1"/>
            <a:r>
              <a:rPr lang="en-US" dirty="0" smtClean="0"/>
              <a:t>No freewheeling discussions as has been the tradition in many past Senate meetings</a:t>
            </a:r>
          </a:p>
          <a:p>
            <a:pPr lvl="1"/>
            <a:r>
              <a:rPr lang="en-US" dirty="0" smtClean="0"/>
              <a:t>Any Senator wishing to speak must stand, be recognized by the Chair and then address the Chair (no recognition of a raised hand, no conversation allowed from unrecognized Senators)</a:t>
            </a:r>
          </a:p>
          <a:p>
            <a:pPr lvl="1"/>
            <a:r>
              <a:rPr lang="en-US" dirty="0" smtClean="0"/>
              <a:t>Senators may speak once and then must wait until all others wishing to speak have had a chance to speak (“one and done”)</a:t>
            </a:r>
            <a:r>
              <a:rPr lang="en-US" dirty="0"/>
              <a:t> </a:t>
            </a:r>
            <a:endParaRPr lang="en-US" dirty="0" smtClean="0"/>
          </a:p>
          <a:p>
            <a:pPr lvl="1"/>
            <a:r>
              <a:rPr lang="en-US" dirty="0" smtClean="0"/>
              <a:t>Strict </a:t>
            </a:r>
            <a:r>
              <a:rPr lang="en-US" dirty="0"/>
              <a:t>adherence to the time schedule in the approved meeting agenda without a motion to Extend Debate.</a:t>
            </a:r>
          </a:p>
          <a:p>
            <a:pPr lvl="1"/>
            <a:r>
              <a:rPr lang="en-US" dirty="0" smtClean="0"/>
              <a:t>Requires a Parliamentarian who is very familiar with Robert’s Rules. </a:t>
            </a:r>
          </a:p>
        </p:txBody>
      </p:sp>
    </p:spTree>
    <p:extLst>
      <p:ext uri="{BB962C8B-B14F-4D97-AF65-F5344CB8AC3E}">
        <p14:creationId xmlns:p14="http://schemas.microsoft.com/office/powerpoint/2010/main" val="205178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lnSpc>
                <a:spcPct val="90000"/>
              </a:lnSpc>
              <a:spcBef>
                <a:spcPct val="0"/>
              </a:spcBef>
            </a:pPr>
            <a:r>
              <a:rPr lang="en-US" sz="2400" dirty="0" smtClean="0"/>
              <a:t>2. </a:t>
            </a:r>
            <a:r>
              <a:rPr lang="en-US" sz="2400" dirty="0" smtClean="0">
                <a:latin typeface="Times New Roman" panose="02020603050405020304" pitchFamily="18" charset="0"/>
                <a:cs typeface="Times New Roman" panose="02020603050405020304" pitchFamily="18" charset="0"/>
              </a:rPr>
              <a:t>Could/Should the current designations of Secretary, Vice-Chair and Chair be restructured to provide/maintain better continuity of leadership in the Executive Committee? </a:t>
            </a:r>
            <a:br>
              <a:rPr lang="en-US" sz="2400" dirty="0" smtClean="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Preliminary survey of Senate Executive Committee Structure at UM – Columbia, UMSL and MST</a:t>
            </a:r>
          </a:p>
          <a:p>
            <a:r>
              <a:rPr lang="en-US" sz="2000" dirty="0" smtClean="0">
                <a:latin typeface="Times New Roman" panose="02020603050405020304" pitchFamily="18" charset="0"/>
                <a:cs typeface="Times New Roman" panose="02020603050405020304" pitchFamily="18" charset="0"/>
              </a:rPr>
              <a:t>Every campus does it slightly different, there is no required structure it appears under the CRRs.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6700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Senate Executive Committee </a:t>
            </a:r>
            <a:r>
              <a:rPr lang="en-US" sz="3200" dirty="0" smtClean="0"/>
              <a:t>(other campuses)</a:t>
            </a:r>
            <a:endParaRPr lang="en-US" sz="3200" dirty="0"/>
          </a:p>
        </p:txBody>
      </p:sp>
      <p:sp>
        <p:nvSpPr>
          <p:cNvPr id="3" name="Content Placeholder 2"/>
          <p:cNvSpPr>
            <a:spLocks noGrp="1"/>
          </p:cNvSpPr>
          <p:nvPr>
            <p:ph idx="1"/>
          </p:nvPr>
        </p:nvSpPr>
        <p:spPr>
          <a:xfrm>
            <a:off x="838200" y="1383527"/>
            <a:ext cx="10515600" cy="4793436"/>
          </a:xfrm>
        </p:spPr>
        <p:txBody>
          <a:bodyPr>
            <a:normAutofit fontScale="92500" lnSpcReduction="10000"/>
          </a:bodyPr>
          <a:lstStyle/>
          <a:p>
            <a:r>
              <a:rPr lang="en-US" sz="2200" b="1" dirty="0" smtClean="0">
                <a:latin typeface="Times New Roman" panose="02020603050405020304" pitchFamily="18" charset="0"/>
                <a:cs typeface="Times New Roman" panose="02020603050405020304" pitchFamily="18" charset="0"/>
              </a:rPr>
              <a:t>MU Faculty Council</a:t>
            </a:r>
            <a:r>
              <a:rPr lang="en-US" sz="2200" dirty="0" smtClean="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The officers of the Faculty Council shall be a Chair and Vice Chair,  who will be elected annually.  All officers must be members of the Faculty Council.  The Chair, Vice Chair, Chairs of the five standing committees of Faculty Council, and the Intercampus Faculty Council representative shall serve as the Executive Committee.  A recorder, a web-editor, and a parliamentarian shall be appointed by the Chair from the membership and approved by Faculty Council.  The Chair of Faculty Council may invite these appointed positions to Executive Committee meetings.  The Chair, Vice Chair, and Intercampus Faculty Council (IFC) representative are the MU representatives to the Inter-Campus Faculty Council.  The Chair of Faculty Council will serve as UM Board of Curators Observer.</a:t>
            </a:r>
          </a:p>
          <a:p>
            <a:r>
              <a:rPr lang="en-US" sz="2200" b="1" dirty="0" smtClean="0">
                <a:latin typeface="Times New Roman" panose="02020603050405020304" pitchFamily="18" charset="0"/>
                <a:cs typeface="Times New Roman" panose="02020603050405020304" pitchFamily="18" charset="0"/>
              </a:rPr>
              <a:t>UMSL Faculty Senate: </a:t>
            </a:r>
            <a:r>
              <a:rPr lang="en-US" sz="1900" dirty="0" smtClean="0">
                <a:latin typeface="Times New Roman" panose="02020603050405020304" pitchFamily="18" charset="0"/>
                <a:cs typeface="Times New Roman" panose="02020603050405020304" pitchFamily="18" charset="0"/>
              </a:rPr>
              <a:t>The </a:t>
            </a:r>
            <a:r>
              <a:rPr lang="en-US" sz="1900" dirty="0">
                <a:latin typeface="Times New Roman" panose="02020603050405020304" pitchFamily="18" charset="0"/>
                <a:cs typeface="Times New Roman" panose="02020603050405020304" pitchFamily="18" charset="0"/>
              </a:rPr>
              <a:t>elected officers of the Senate shall be the Senate Chairperson, who must be a voting faculty Senator, and the Secretary of the Senate, who must be a voting faculty Senator. The elected officers of the Senate shall serve for one year, beginning on the first day of August following their election. The elected officers may be re-elected</a:t>
            </a:r>
            <a:r>
              <a:rPr lang="en-US" sz="1900" dirty="0" smtClean="0">
                <a:latin typeface="Times New Roman" panose="02020603050405020304" pitchFamily="18" charset="0"/>
                <a:cs typeface="Times New Roman" panose="02020603050405020304" pitchFamily="18" charset="0"/>
              </a:rPr>
              <a:t>.  The </a:t>
            </a:r>
            <a:r>
              <a:rPr lang="en-US" sz="1900" dirty="0">
                <a:latin typeface="Times New Roman" panose="02020603050405020304" pitchFamily="18" charset="0"/>
                <a:cs typeface="Times New Roman" panose="02020603050405020304" pitchFamily="18" charset="0"/>
              </a:rPr>
              <a:t>Senate Chairperson, or in the Chairperson’s absence, a voting member of the Senate designated by the Chairperson, shall be the presiding officer at each meeting of the Senate.</a:t>
            </a:r>
          </a:p>
          <a:p>
            <a:r>
              <a:rPr lang="en-US" sz="2200" b="1" dirty="0" smtClean="0">
                <a:latin typeface="Times New Roman" panose="02020603050405020304" pitchFamily="18" charset="0"/>
                <a:cs typeface="Times New Roman" panose="02020603050405020304" pitchFamily="18" charset="0"/>
              </a:rPr>
              <a:t>MST Faculty Senate: </a:t>
            </a:r>
            <a:r>
              <a:rPr lang="en-US" sz="1900" dirty="0" smtClean="0">
                <a:latin typeface="Times New Roman" panose="02020603050405020304" pitchFamily="18" charset="0"/>
                <a:cs typeface="Times New Roman" panose="02020603050405020304" pitchFamily="18" charset="0"/>
              </a:rPr>
              <a:t>The officers of the Faculty Senate consist of a Past President, President, President-Elect, Secretary and Parliamentarian, all of whom must be members of the General Faculty. The new officers, with the exception of the Past President, are elected annually. The election is held during the last regular meeting of the second semester of the academic year, and officers begin their duties August 1.</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624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Change Option</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latin typeface="Times New Roman" panose="02020603050405020304" pitchFamily="18" charset="0"/>
                <a:cs typeface="Times New Roman" panose="02020603050405020304" pitchFamily="18" charset="0"/>
              </a:rPr>
              <a:t>Instead of Chair, Secretary and Vice- chair go to a system of Chair-elect, Chair and Past-Chair</a:t>
            </a:r>
          </a:p>
          <a:p>
            <a:pPr lvl="1">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Chair-elect will serve as Secretary and serve as Chair at Senate Meetings when the Chair is unable to attend.</a:t>
            </a:r>
          </a:p>
          <a:p>
            <a:pPr lvl="1">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Chair serve as currently described</a:t>
            </a:r>
          </a:p>
          <a:p>
            <a:pPr lvl="1">
              <a:buFont typeface="Wingdings" panose="05000000000000000000" pitchFamily="2" charset="2"/>
              <a:buChar char="§"/>
            </a:pPr>
            <a:r>
              <a:rPr lang="en-US" sz="1600" dirty="0" smtClean="0">
                <a:latin typeface="Times New Roman" panose="02020603050405020304" pitchFamily="18" charset="0"/>
                <a:cs typeface="Times New Roman" panose="02020603050405020304" pitchFamily="18" charset="0"/>
              </a:rPr>
              <a:t>Past-Chair will serve as Parliamentarian and as Chair of the Administrative Issues Committee, which has a primary function of holding and oversight of elections.</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Chair-elect would be elected for a three year term and move to Chair for second year and Past-Chair for third year of 3 year term.  Each year then an election would be held to elect the Chair-elect. </a:t>
            </a:r>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This structure is used by many societies and organizations and would provide for continuity of leadership in the Senate.</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More details will need to be developed if we move forward with this </a:t>
            </a:r>
            <a:r>
              <a:rPr lang="en-US" sz="2000" dirty="0" smtClean="0">
                <a:latin typeface="Times New Roman" panose="02020603050405020304" pitchFamily="18" charset="0"/>
                <a:cs typeface="Times New Roman" panose="02020603050405020304" pitchFamily="18" charset="0"/>
              </a:rPr>
              <a:t>structure, would require a UMKC Faculty Bylaws change.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986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989</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Considerations for Changes to the  SOPs of the UMKC Faculty Senate</vt:lpstr>
      <vt:lpstr>SOP review committee</vt:lpstr>
      <vt:lpstr>Standard Operating Procedures of the UMKC Faculty Senate</vt:lpstr>
      <vt:lpstr>1. Should the Rights and Responsibilities of Senators be clearly defined? </vt:lpstr>
      <vt:lpstr>Considerations for additional definition of the Rights and Responsibilities of Senators</vt:lpstr>
      <vt:lpstr>Robert’s Rules of Order</vt:lpstr>
      <vt:lpstr>2. Could/Should the current designations of Secretary, Vice-Chair and Chair be restructured to provide/maintain better continuity of leadership in the Executive Committee?  </vt:lpstr>
      <vt:lpstr>Senate Executive Committee (other campuses)</vt:lpstr>
      <vt:lpstr>Potential Change Option</vt:lpstr>
      <vt:lpstr>3. Do the current Standing Committee meet the needs of the Senate? </vt:lpstr>
      <vt:lpstr>4. Should there be an Administrative and Academic Unit Recurring Review that includes a presentation by the Unit Dean or Director to the Senate? </vt:lpstr>
      <vt:lpstr>5.  Should there be additional general text included in Article IV, subsection B Academic Grievance hearing Panel, and subsection C. Standing Committee on Research Dishonesty as to Faculty, Students, Staff rights and responsibilities as citizens of UMKC? </vt:lpstr>
    </vt:vector>
  </TitlesOfParts>
  <Company>UMKC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for Changes to the  SOPS of the Senate</dc:title>
  <dc:creator>Johnson, Mark L.</dc:creator>
  <cp:lastModifiedBy>Johnson, Mark L.</cp:lastModifiedBy>
  <cp:revision>19</cp:revision>
  <dcterms:created xsi:type="dcterms:W3CDTF">2015-10-30T17:00:12Z</dcterms:created>
  <dcterms:modified xsi:type="dcterms:W3CDTF">2015-11-17T16:42:11Z</dcterms:modified>
</cp:coreProperties>
</file>