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52" r:id="rId3"/>
    <p:sldId id="372" r:id="rId4"/>
    <p:sldId id="358" r:id="rId5"/>
    <p:sldId id="398" r:id="rId6"/>
    <p:sldId id="401" r:id="rId7"/>
    <p:sldId id="391" r:id="rId8"/>
    <p:sldId id="393" r:id="rId9"/>
    <p:sldId id="377" r:id="rId10"/>
    <p:sldId id="395" r:id="rId11"/>
    <p:sldId id="378" r:id="rId12"/>
    <p:sldId id="413" r:id="rId13"/>
    <p:sldId id="421" r:id="rId14"/>
    <p:sldId id="414" r:id="rId15"/>
    <p:sldId id="415" r:id="rId16"/>
    <p:sldId id="402" r:id="rId17"/>
    <p:sldId id="379" r:id="rId18"/>
    <p:sldId id="370" r:id="rId19"/>
    <p:sldId id="394" r:id="rId20"/>
    <p:sldId id="399" r:id="rId21"/>
    <p:sldId id="400" r:id="rId22"/>
    <p:sldId id="403" r:id="rId23"/>
    <p:sldId id="404" r:id="rId24"/>
    <p:sldId id="416" r:id="rId25"/>
    <p:sldId id="418" r:id="rId26"/>
    <p:sldId id="411" r:id="rId27"/>
    <p:sldId id="406" r:id="rId28"/>
    <p:sldId id="420" r:id="rId29"/>
    <p:sldId id="407" r:id="rId30"/>
    <p:sldId id="408" r:id="rId31"/>
    <p:sldId id="419" r:id="rId32"/>
    <p:sldId id="373" r:id="rId33"/>
    <p:sldId id="381" r:id="rId34"/>
    <p:sldId id="382" r:id="rId35"/>
    <p:sldId id="390" r:id="rId36"/>
    <p:sldId id="383" r:id="rId37"/>
    <p:sldId id="410" r:id="rId38"/>
    <p:sldId id="396" r:id="rId39"/>
    <p:sldId id="385" r:id="rId40"/>
    <p:sldId id="384" r:id="rId41"/>
    <p:sldId id="409" r:id="rId42"/>
    <p:sldId id="386" r:id="rId43"/>
    <p:sldId id="387" r:id="rId44"/>
    <p:sldId id="397" r:id="rId45"/>
    <p:sldId id="388" r:id="rId46"/>
    <p:sldId id="389" r:id="rId47"/>
    <p:sldId id="306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100"/>
    <a:srgbClr val="0C66A3"/>
    <a:srgbClr val="A3A4A6"/>
    <a:srgbClr val="0153A1"/>
    <a:srgbClr val="D63346"/>
    <a:srgbClr val="0082C8"/>
    <a:srgbClr val="0156A3"/>
    <a:srgbClr val="E46C0A"/>
    <a:srgbClr val="016ED7"/>
    <a:srgbClr val="014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7" autoAdjust="0"/>
    <p:restoredTop sz="94718" autoAdjust="0"/>
  </p:normalViewPr>
  <p:slideViewPr>
    <p:cSldViewPr>
      <p:cViewPr>
        <p:scale>
          <a:sx n="58" d="100"/>
          <a:sy n="58" d="100"/>
        </p:scale>
        <p:origin x="-34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340" y="-12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wright.RUSSELL\My%20Documents\My%20Box%20Files\Current%20Clients\UMKC\REPORT\Charts\Net%20Tuition%20Revenu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inman:Desktop:Urban21-Buget&amp;Sources%20of%20Revenue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nman:Desktop:Urban21-Buget&amp;Sources%20of%20Revenu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nman:Desktop:Urban21-Buget&amp;Sources%20of%20Revenu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nman:Desktop:Urban21-Buget&amp;Sources%20of%20Revenu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nman:Desktop:Urban21-Buget&amp;Sources%20of%20Revenu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nman:Desktop:Urban21-Buget&amp;Sources%20of%20Reven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Sheet1!$B$31:$B$34</c:f>
              <c:strCache>
                <c:ptCount val="4"/>
                <c:pt idx="0">
                  <c:v>Scholarships</c:v>
                </c:pt>
                <c:pt idx="1">
                  <c:v>Campus Housing</c:v>
                </c:pt>
                <c:pt idx="2">
                  <c:v>Meal Plans</c:v>
                </c:pt>
                <c:pt idx="3">
                  <c:v>Support Services</c:v>
                </c:pt>
              </c:strCache>
            </c:strRef>
          </c:cat>
          <c:val>
            <c:numRef>
              <c:f>Sheet1!$C$31:$C$34</c:f>
              <c:numCache>
                <c:formatCode>_("$"* #,##0_);_("$"* \(#,##0\);_("$"* "-"??_);_(@_)</c:formatCode>
                <c:ptCount val="4"/>
                <c:pt idx="0">
                  <c:v>2788062</c:v>
                </c:pt>
                <c:pt idx="1">
                  <c:v>644633</c:v>
                </c:pt>
                <c:pt idx="2">
                  <c:v>124138</c:v>
                </c:pt>
                <c:pt idx="3">
                  <c:v>825000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865078574038984"/>
          <c:y val="0.38408388855239312"/>
          <c:w val="0.19134921425961005"/>
          <c:h val="0.347216838279831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Student Fees as a % of Total </a:t>
            </a:r>
            <a:r>
              <a:rPr lang="en-US" dirty="0" smtClean="0"/>
              <a:t>Athletic Revenue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 Revenue-Charts'!$C$2:$C$3</c:f>
              <c:strCache>
                <c:ptCount val="1"/>
                <c:pt idx="0">
                  <c:v>Summit League Sources of Revenue Student Fees as a % of Total Revenue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 Revenue-Charts'!$B$4:$B$12</c:f>
              <c:strCache>
                <c:ptCount val="9"/>
                <c:pt idx="0">
                  <c:v>UMKC</c:v>
                </c:pt>
                <c:pt idx="1">
                  <c:v>IUPUI</c:v>
                </c:pt>
                <c:pt idx="2">
                  <c:v>IPFW</c:v>
                </c:pt>
                <c:pt idx="3">
                  <c:v>SDSU</c:v>
                </c:pt>
                <c:pt idx="4">
                  <c:v>NDSU</c:v>
                </c:pt>
                <c:pt idx="5">
                  <c:v>Oakland</c:v>
                </c:pt>
                <c:pt idx="6">
                  <c:v>USD</c:v>
                </c:pt>
                <c:pt idx="7">
                  <c:v>SUU</c:v>
                </c:pt>
                <c:pt idx="8">
                  <c:v>WUI</c:v>
                </c:pt>
              </c:strCache>
            </c:strRef>
          </c:cat>
          <c:val>
            <c:numRef>
              <c:f>'SL Revenue-Charts'!$C$4:$C$12</c:f>
              <c:numCache>
                <c:formatCode>0%</c:formatCode>
                <c:ptCount val="9"/>
                <c:pt idx="0">
                  <c:v>0.101682826795838</c:v>
                </c:pt>
                <c:pt idx="1">
                  <c:v>0.40656444665631492</c:v>
                </c:pt>
                <c:pt idx="2">
                  <c:v>0.29019642442888599</c:v>
                </c:pt>
                <c:pt idx="3">
                  <c:v>0.19443361776755597</c:v>
                </c:pt>
                <c:pt idx="4">
                  <c:v>7.3668534141612424E-2</c:v>
                </c:pt>
                <c:pt idx="5">
                  <c:v>0</c:v>
                </c:pt>
                <c:pt idx="6">
                  <c:v>0.129515448214617</c:v>
                </c:pt>
                <c:pt idx="7">
                  <c:v>7.8022152785802629E-2</c:v>
                </c:pt>
                <c:pt idx="8">
                  <c:v>0.29708564701490914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37216"/>
        <c:axId val="110938752"/>
      </c:barChart>
      <c:catAx>
        <c:axId val="11093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938752"/>
        <c:crosses val="autoZero"/>
        <c:auto val="1"/>
        <c:lblAlgn val="ctr"/>
        <c:lblOffset val="100"/>
        <c:noMultiLvlLbl val="0"/>
      </c:catAx>
      <c:valAx>
        <c:axId val="110938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9372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Student Fees as a % of Total </a:t>
            </a:r>
            <a:r>
              <a:rPr lang="en-US" dirty="0" smtClean="0"/>
              <a:t>Athletic Revenue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'U21 Revenue-Charts'!$C$2:$C$3</c:f>
              <c:strCache>
                <c:ptCount val="1"/>
                <c:pt idx="0">
                  <c:v>Urban 21 Sources of Revenue Student Fees as a % of Total Revenue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'U21 Revenue-Charts'!$B$4:$B$18</c:f>
              <c:strCache>
                <c:ptCount val="15"/>
                <c:pt idx="0">
                  <c:v>UMKC</c:v>
                </c:pt>
                <c:pt idx="1">
                  <c:v>Cincinnati</c:v>
                </c:pt>
                <c:pt idx="2">
                  <c:v>Cleveland State</c:v>
                </c:pt>
                <c:pt idx="3">
                  <c:v>Florida A&amp;M</c:v>
                </c:pt>
                <c:pt idx="4">
                  <c:v>Georgia State</c:v>
                </c:pt>
                <c:pt idx="5">
                  <c:v>Houston</c:v>
                </c:pt>
                <c:pt idx="6">
                  <c:v>IUPUI</c:v>
                </c:pt>
                <c:pt idx="7">
                  <c:v>Memphis</c:v>
                </c:pt>
                <c:pt idx="8">
                  <c:v>Portland State</c:v>
                </c:pt>
                <c:pt idx="9">
                  <c:v>Toldeo</c:v>
                </c:pt>
                <c:pt idx="10">
                  <c:v>UAB</c:v>
                </c:pt>
                <c:pt idx="11">
                  <c:v>UIC</c:v>
                </c:pt>
                <c:pt idx="12">
                  <c:v>UNO</c:v>
                </c:pt>
                <c:pt idx="13">
                  <c:v>UW-Milwaukee</c:v>
                </c:pt>
                <c:pt idx="14">
                  <c:v>VCU</c:v>
                </c:pt>
              </c:strCache>
            </c:strRef>
          </c:cat>
          <c:val>
            <c:numRef>
              <c:f>'U21 Revenue-Charts'!$C$4:$C$18</c:f>
              <c:numCache>
                <c:formatCode>0%</c:formatCode>
                <c:ptCount val="15"/>
                <c:pt idx="0">
                  <c:v>0.101682826795838</c:v>
                </c:pt>
                <c:pt idx="1">
                  <c:v>0</c:v>
                </c:pt>
                <c:pt idx="2">
                  <c:v>0.79423844118841502</c:v>
                </c:pt>
                <c:pt idx="3">
                  <c:v>0.45132492641267513</c:v>
                </c:pt>
                <c:pt idx="4">
                  <c:v>0.749232864788138</c:v>
                </c:pt>
                <c:pt idx="5">
                  <c:v>0.14314194049896306</c:v>
                </c:pt>
                <c:pt idx="6">
                  <c:v>0.40656444665631492</c:v>
                </c:pt>
                <c:pt idx="7">
                  <c:v>0.19397529536440505</c:v>
                </c:pt>
                <c:pt idx="8">
                  <c:v>0.30334240036475429</c:v>
                </c:pt>
                <c:pt idx="9">
                  <c:v>0.4920391805998991</c:v>
                </c:pt>
                <c:pt idx="10">
                  <c:v>0.14231225575943107</c:v>
                </c:pt>
                <c:pt idx="11">
                  <c:v>0.47353796416723909</c:v>
                </c:pt>
                <c:pt idx="12">
                  <c:v>0.52103064415133082</c:v>
                </c:pt>
                <c:pt idx="13">
                  <c:v>0.44558049807994321</c:v>
                </c:pt>
                <c:pt idx="14">
                  <c:v>0.7680319062437474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82656"/>
        <c:axId val="110984192"/>
      </c:barChart>
      <c:catAx>
        <c:axId val="11098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984192"/>
        <c:crosses val="autoZero"/>
        <c:auto val="1"/>
        <c:lblAlgn val="ctr"/>
        <c:lblOffset val="100"/>
        <c:noMultiLvlLbl val="0"/>
      </c:catAx>
      <c:valAx>
        <c:axId val="110984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98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Institutional Support as a % of Total </a:t>
            </a:r>
            <a:r>
              <a:rPr lang="en-US" dirty="0" smtClean="0"/>
              <a:t>Athletic Revenue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'SL Revenue-Charts'!$D$3</c:f>
              <c:strCache>
                <c:ptCount val="1"/>
                <c:pt idx="0">
                  <c:v>Total Institutional Support as a % of Total Revenue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 Revenue-Charts'!$B$4:$B$12</c:f>
              <c:strCache>
                <c:ptCount val="9"/>
                <c:pt idx="0">
                  <c:v>UMKC</c:v>
                </c:pt>
                <c:pt idx="1">
                  <c:v>IUPUI</c:v>
                </c:pt>
                <c:pt idx="2">
                  <c:v>IPFW</c:v>
                </c:pt>
                <c:pt idx="3">
                  <c:v>SDSU</c:v>
                </c:pt>
                <c:pt idx="4">
                  <c:v>NDSU</c:v>
                </c:pt>
                <c:pt idx="5">
                  <c:v>Oakland</c:v>
                </c:pt>
                <c:pt idx="6">
                  <c:v>USD</c:v>
                </c:pt>
                <c:pt idx="7">
                  <c:v>SUU</c:v>
                </c:pt>
                <c:pt idx="8">
                  <c:v>WUI</c:v>
                </c:pt>
              </c:strCache>
            </c:strRef>
          </c:cat>
          <c:val>
            <c:numRef>
              <c:f>'SL Revenue-Charts'!$D$4:$D$12</c:f>
              <c:numCache>
                <c:formatCode>0%</c:formatCode>
                <c:ptCount val="9"/>
                <c:pt idx="0">
                  <c:v>0.64852755025237718</c:v>
                </c:pt>
                <c:pt idx="1">
                  <c:v>0.43093280138537421</c:v>
                </c:pt>
                <c:pt idx="2">
                  <c:v>0.35927940947172693</c:v>
                </c:pt>
                <c:pt idx="3">
                  <c:v>0.34289701953168999</c:v>
                </c:pt>
                <c:pt idx="4">
                  <c:v>0.41898582631446329</c:v>
                </c:pt>
                <c:pt idx="5">
                  <c:v>0.77645827157877845</c:v>
                </c:pt>
                <c:pt idx="6">
                  <c:v>0.49091665554529013</c:v>
                </c:pt>
                <c:pt idx="7">
                  <c:v>0.58831584138138582</c:v>
                </c:pt>
                <c:pt idx="8">
                  <c:v>0.45757572581856509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26176"/>
        <c:axId val="111027712"/>
      </c:barChart>
      <c:catAx>
        <c:axId val="111026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1027712"/>
        <c:crosses val="autoZero"/>
        <c:auto val="1"/>
        <c:lblAlgn val="ctr"/>
        <c:lblOffset val="100"/>
        <c:noMultiLvlLbl val="0"/>
      </c:catAx>
      <c:valAx>
        <c:axId val="111027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102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Institutional Support as a % of </a:t>
            </a:r>
            <a:r>
              <a:rPr lang="en-US" dirty="0" smtClean="0"/>
              <a:t>Total Athletic </a:t>
            </a:r>
            <a:r>
              <a:rPr lang="en-US" dirty="0"/>
              <a:t>Revenue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'U21 Revenue-Charts'!$D$3</c:f>
              <c:strCache>
                <c:ptCount val="1"/>
                <c:pt idx="0">
                  <c:v>Total Institutional Support as a % of Total Revenue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'U21 Revenue-Charts'!$B$4:$B$18</c:f>
              <c:strCache>
                <c:ptCount val="15"/>
                <c:pt idx="0">
                  <c:v>UMKC</c:v>
                </c:pt>
                <c:pt idx="1">
                  <c:v>Cincinnati</c:v>
                </c:pt>
                <c:pt idx="2">
                  <c:v>Cleveland State</c:v>
                </c:pt>
                <c:pt idx="3">
                  <c:v>Florida A&amp;M</c:v>
                </c:pt>
                <c:pt idx="4">
                  <c:v>Georgia State</c:v>
                </c:pt>
                <c:pt idx="5">
                  <c:v>Houston</c:v>
                </c:pt>
                <c:pt idx="6">
                  <c:v>IUPUI</c:v>
                </c:pt>
                <c:pt idx="7">
                  <c:v>Memphis</c:v>
                </c:pt>
                <c:pt idx="8">
                  <c:v>Portland State</c:v>
                </c:pt>
                <c:pt idx="9">
                  <c:v>Toldeo</c:v>
                </c:pt>
                <c:pt idx="10">
                  <c:v>UAB</c:v>
                </c:pt>
                <c:pt idx="11">
                  <c:v>UIC</c:v>
                </c:pt>
                <c:pt idx="12">
                  <c:v>UNO</c:v>
                </c:pt>
                <c:pt idx="13">
                  <c:v>UW-Milwaukee</c:v>
                </c:pt>
                <c:pt idx="14">
                  <c:v>VCU</c:v>
                </c:pt>
              </c:strCache>
            </c:strRef>
          </c:cat>
          <c:val>
            <c:numRef>
              <c:f>'U21 Revenue-Charts'!$D$4:$D$18</c:f>
              <c:numCache>
                <c:formatCode>0%</c:formatCode>
                <c:ptCount val="15"/>
                <c:pt idx="0">
                  <c:v>0.64852755025237718</c:v>
                </c:pt>
                <c:pt idx="1">
                  <c:v>0.3288653549178423</c:v>
                </c:pt>
                <c:pt idx="2">
                  <c:v>4.32551433188764E-2</c:v>
                </c:pt>
                <c:pt idx="3">
                  <c:v>9.1266870935936745E-2</c:v>
                </c:pt>
                <c:pt idx="4">
                  <c:v>7.379753200078272E-2</c:v>
                </c:pt>
                <c:pt idx="5">
                  <c:v>0.3841984147292391</c:v>
                </c:pt>
                <c:pt idx="6">
                  <c:v>0.43093280138537421</c:v>
                </c:pt>
                <c:pt idx="7">
                  <c:v>3.3492707468125417E-2</c:v>
                </c:pt>
                <c:pt idx="8">
                  <c:v>0.45527961426295011</c:v>
                </c:pt>
                <c:pt idx="9">
                  <c:v>0</c:v>
                </c:pt>
                <c:pt idx="10">
                  <c:v>0.43344233762862111</c:v>
                </c:pt>
                <c:pt idx="11">
                  <c:v>0.23603656292452996</c:v>
                </c:pt>
                <c:pt idx="12">
                  <c:v>0.15812911518956604</c:v>
                </c:pt>
                <c:pt idx="13">
                  <c:v>0.29333766635620312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88000"/>
        <c:axId val="111089536"/>
      </c:barChart>
      <c:catAx>
        <c:axId val="11108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1089536"/>
        <c:crosses val="autoZero"/>
        <c:auto val="1"/>
        <c:lblAlgn val="ctr"/>
        <c:lblOffset val="100"/>
        <c:noMultiLvlLbl val="0"/>
      </c:catAx>
      <c:valAx>
        <c:axId val="111089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1088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'SL Revenue-Charts'!$E$3</c:f>
              <c:strCache>
                <c:ptCount val="1"/>
                <c:pt idx="0">
                  <c:v>Total External Support as a % of Total Revenue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 Revenue-Charts'!$B$4:$B$12</c:f>
              <c:strCache>
                <c:ptCount val="9"/>
                <c:pt idx="0">
                  <c:v>UMKC</c:v>
                </c:pt>
                <c:pt idx="1">
                  <c:v>IUPUI</c:v>
                </c:pt>
                <c:pt idx="2">
                  <c:v>IPFW</c:v>
                </c:pt>
                <c:pt idx="3">
                  <c:v>SDSU</c:v>
                </c:pt>
                <c:pt idx="4">
                  <c:v>NDSU</c:v>
                </c:pt>
                <c:pt idx="5">
                  <c:v>Oakland</c:v>
                </c:pt>
                <c:pt idx="6">
                  <c:v>USD</c:v>
                </c:pt>
                <c:pt idx="7">
                  <c:v>SUU</c:v>
                </c:pt>
                <c:pt idx="8">
                  <c:v>WUI</c:v>
                </c:pt>
              </c:strCache>
            </c:strRef>
          </c:cat>
          <c:val>
            <c:numRef>
              <c:f>'SL Revenue-Charts'!$E$4:$E$12</c:f>
              <c:numCache>
                <c:formatCode>0%</c:formatCode>
                <c:ptCount val="9"/>
                <c:pt idx="0">
                  <c:v>0.18837712964724301</c:v>
                </c:pt>
                <c:pt idx="1">
                  <c:v>9.7767247351336725E-2</c:v>
                </c:pt>
                <c:pt idx="2">
                  <c:v>0.168390004221319</c:v>
                </c:pt>
                <c:pt idx="3">
                  <c:v>0.2735467635277562</c:v>
                </c:pt>
                <c:pt idx="4">
                  <c:v>0.35206771295953909</c:v>
                </c:pt>
                <c:pt idx="5">
                  <c:v>0.10757395943221006</c:v>
                </c:pt>
                <c:pt idx="6">
                  <c:v>0.19612411379175895</c:v>
                </c:pt>
                <c:pt idx="7">
                  <c:v>0.14646478745934011</c:v>
                </c:pt>
                <c:pt idx="8">
                  <c:v>0.14870381432459001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37536"/>
        <c:axId val="111139072"/>
      </c:barChart>
      <c:catAx>
        <c:axId val="11113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1139072"/>
        <c:crosses val="autoZero"/>
        <c:auto val="1"/>
        <c:lblAlgn val="ctr"/>
        <c:lblOffset val="100"/>
        <c:noMultiLvlLbl val="0"/>
      </c:catAx>
      <c:valAx>
        <c:axId val="111139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1137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'U21 Revenue-Charts'!$E$3</c:f>
              <c:strCache>
                <c:ptCount val="1"/>
                <c:pt idx="0">
                  <c:v>Total External Support as a % of Total Revenue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'U21 Revenue-Charts'!$B$4:$B$18</c:f>
              <c:strCache>
                <c:ptCount val="15"/>
                <c:pt idx="0">
                  <c:v>UMKC</c:v>
                </c:pt>
                <c:pt idx="1">
                  <c:v>Cincinnati</c:v>
                </c:pt>
                <c:pt idx="2">
                  <c:v>Cleveland State</c:v>
                </c:pt>
                <c:pt idx="3">
                  <c:v>Florida A&amp;M</c:v>
                </c:pt>
                <c:pt idx="4">
                  <c:v>Georgia State</c:v>
                </c:pt>
                <c:pt idx="5">
                  <c:v>Houston</c:v>
                </c:pt>
                <c:pt idx="6">
                  <c:v>IUPUI</c:v>
                </c:pt>
                <c:pt idx="7">
                  <c:v>Memphis</c:v>
                </c:pt>
                <c:pt idx="8">
                  <c:v>Portland State</c:v>
                </c:pt>
                <c:pt idx="9">
                  <c:v>Toldeo</c:v>
                </c:pt>
                <c:pt idx="10">
                  <c:v>UAB</c:v>
                </c:pt>
                <c:pt idx="11">
                  <c:v>UIC</c:v>
                </c:pt>
                <c:pt idx="12">
                  <c:v>UNO</c:v>
                </c:pt>
                <c:pt idx="13">
                  <c:v>UW-Milwaukee</c:v>
                </c:pt>
                <c:pt idx="14">
                  <c:v>VCU</c:v>
                </c:pt>
              </c:strCache>
            </c:strRef>
          </c:cat>
          <c:val>
            <c:numRef>
              <c:f>'U21 Revenue-Charts'!$E$4:$E$18</c:f>
              <c:numCache>
                <c:formatCode>0%</c:formatCode>
                <c:ptCount val="15"/>
                <c:pt idx="0">
                  <c:v>0.18837712964724301</c:v>
                </c:pt>
                <c:pt idx="1">
                  <c:v>0.53539958182241876</c:v>
                </c:pt>
                <c:pt idx="2">
                  <c:v>0.15147408614432212</c:v>
                </c:pt>
                <c:pt idx="3">
                  <c:v>0.31913322042977799</c:v>
                </c:pt>
                <c:pt idx="4">
                  <c:v>0.10966416826632604</c:v>
                </c:pt>
                <c:pt idx="5">
                  <c:v>0.34658063212310602</c:v>
                </c:pt>
                <c:pt idx="6">
                  <c:v>9.7767247351336725E-2</c:v>
                </c:pt>
                <c:pt idx="7">
                  <c:v>0.61743909707187039</c:v>
                </c:pt>
                <c:pt idx="8">
                  <c:v>0.18199047098824905</c:v>
                </c:pt>
                <c:pt idx="9">
                  <c:v>0.44580378287295813</c:v>
                </c:pt>
                <c:pt idx="10">
                  <c:v>0.33785079299152121</c:v>
                </c:pt>
                <c:pt idx="11">
                  <c:v>0.12894249019869211</c:v>
                </c:pt>
                <c:pt idx="12">
                  <c:v>0.265227416991478</c:v>
                </c:pt>
                <c:pt idx="13">
                  <c:v>0.19721525535032411</c:v>
                </c:pt>
                <c:pt idx="14">
                  <c:v>0.18497936232393705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95264"/>
        <c:axId val="111196800"/>
      </c:barChart>
      <c:catAx>
        <c:axId val="111195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1196800"/>
        <c:crosses val="autoZero"/>
        <c:auto val="1"/>
        <c:lblAlgn val="ctr"/>
        <c:lblOffset val="100"/>
        <c:noMultiLvlLbl val="0"/>
      </c:catAx>
      <c:valAx>
        <c:axId val="111196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1195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14F9EEB8-AD57-460D-AD33-EBA8381630FA}" type="datetimeFigureOut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A3D2FAAE-FAC3-48E5-84EE-730ED0ED8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8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38F16D15-B9A5-42FD-A7A4-6D299035B7BC}" type="datetimeFigureOut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C4EC5FD-15EA-4FEF-A9F5-C5222180D7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EC5FD-15EA-4FEF-A9F5-C5222180D74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45"/>
          <a:stretch/>
        </p:blipFill>
        <p:spPr>
          <a:xfrm>
            <a:off x="0" y="0"/>
            <a:ext cx="9144000" cy="43434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5" name="Rectangle 3"/>
          <p:cNvSpPr/>
          <p:nvPr userDrawn="1"/>
        </p:nvSpPr>
        <p:spPr>
          <a:xfrm>
            <a:off x="0" y="3124200"/>
            <a:ext cx="91440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6"/>
          <p:cNvCxnSpPr/>
          <p:nvPr userDrawn="1"/>
        </p:nvCxnSpPr>
        <p:spPr>
          <a:xfrm>
            <a:off x="0" y="2457450"/>
            <a:ext cx="9144000" cy="0"/>
          </a:xfrm>
          <a:prstGeom prst="line">
            <a:avLst/>
          </a:prstGeom>
          <a:ln w="76200">
            <a:solidFill>
              <a:srgbClr val="A3A4A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7"/>
          <p:cNvCxnSpPr/>
          <p:nvPr userDrawn="1"/>
        </p:nvCxnSpPr>
        <p:spPr>
          <a:xfrm>
            <a:off x="0" y="3143250"/>
            <a:ext cx="9144000" cy="0"/>
          </a:xfrm>
          <a:prstGeom prst="line">
            <a:avLst/>
          </a:prstGeom>
          <a:ln w="76200"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5283494"/>
            <a:ext cx="1397000" cy="8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NACDA Consulting (1)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8445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3124200"/>
            <a:ext cx="9144000" cy="228600"/>
          </a:xfrm>
          <a:prstGeom prst="rect">
            <a:avLst/>
          </a:prstGeom>
          <a:solidFill>
            <a:srgbClr val="FED100"/>
          </a:solidFill>
          <a:ln>
            <a:solidFill>
              <a:srgbClr val="FE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704850"/>
          </a:xfrm>
          <a:solidFill>
            <a:srgbClr val="0C66A3"/>
          </a:solidFill>
          <a:ln>
            <a:solidFill>
              <a:srgbClr val="0C66A3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429000"/>
            <a:ext cx="64008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4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A105-EE4F-41C8-9771-38E29C073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A408-09D3-40A1-AD5D-770B69E15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8F71-270D-4D82-918B-4F8CA1600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EDEA4-F56F-4EF9-B730-EFD51DD4D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45"/>
          <a:stretch/>
        </p:blipFill>
        <p:spPr>
          <a:xfrm>
            <a:off x="0" y="0"/>
            <a:ext cx="9144000" cy="43434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4" name="Rectangle 2"/>
          <p:cNvSpPr/>
          <p:nvPr userDrawn="1"/>
        </p:nvSpPr>
        <p:spPr>
          <a:xfrm>
            <a:off x="0" y="3124200"/>
            <a:ext cx="91440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6"/>
          <p:cNvCxnSpPr/>
          <p:nvPr userDrawn="1"/>
        </p:nvCxnSpPr>
        <p:spPr>
          <a:xfrm>
            <a:off x="0" y="3133725"/>
            <a:ext cx="9144000" cy="0"/>
          </a:xfrm>
          <a:prstGeom prst="line">
            <a:avLst/>
          </a:prstGeom>
          <a:ln w="76200">
            <a:solidFill>
              <a:srgbClr val="A3A4A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3124200"/>
            <a:ext cx="9144000" cy="228600"/>
          </a:xfrm>
          <a:prstGeom prst="rect">
            <a:avLst/>
          </a:prstGeom>
          <a:solidFill>
            <a:srgbClr val="FED100"/>
          </a:solidFill>
          <a:ln>
            <a:solidFill>
              <a:srgbClr val="FE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704850"/>
          </a:xfrm>
          <a:solidFill>
            <a:srgbClr val="0C66A3"/>
          </a:solidFill>
          <a:ln>
            <a:solidFill>
              <a:srgbClr val="0C66A3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001000" cy="5486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77B263-8434-47E0-ABCB-18448B783E1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848ACAB-B6BB-4BE6-B676-DC52428DC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001000" cy="323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609600"/>
            <a:ext cx="8001000" cy="2209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800">
                <a:solidFill>
                  <a:schemeClr val="tx1"/>
                </a:solidFill>
                <a:latin typeface="+mj-lt"/>
              </a:defRPr>
            </a:lvl3pPr>
            <a:lvl4pPr>
              <a:defRPr sz="1800">
                <a:solidFill>
                  <a:schemeClr val="tx1"/>
                </a:solidFill>
                <a:latin typeface="+mj-lt"/>
              </a:defRPr>
            </a:lvl4pPr>
            <a:lvl5pP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2192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74DFA7-C381-4CD9-8B2E-72C4E3DA7D89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CEDF-366B-407B-BAEB-4C9DF02AF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1C2D-6F38-4A4E-8EC2-ED193F789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038600" cy="536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762000"/>
            <a:ext cx="4038600" cy="536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18F0-D9D7-49FD-81F4-5AFDA9D8E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0401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685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371600"/>
            <a:ext cx="40417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7DF6-30C4-4CAA-B671-D84A1CA46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3BB1-F1B9-4ED2-958F-EEA92C186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770C8A-8A47-4191-B6CC-C5912D81C7F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8340-E178-4531-BFCC-1253C4D70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533400"/>
            <a:ext cx="80010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8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solidFill>
            <a:srgbClr val="0C66A3"/>
          </a:solidFill>
          <a:ln>
            <a:solidFill>
              <a:srgbClr val="0C66A3"/>
            </a:solidFill>
          </a:ln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kern="0" dirty="0" smtClean="0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623300" y="9525"/>
            <a:ext cx="533400" cy="6838950"/>
          </a:xfrm>
          <a:prstGeom prst="rect">
            <a:avLst/>
          </a:prstGeom>
          <a:solidFill>
            <a:srgbClr val="0C66A3"/>
          </a:solidFill>
          <a:ln w="25400" cap="rnd" cmpd="sng" algn="ctr">
            <a:solidFill>
              <a:srgbClr val="0C66A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FED100"/>
          </a:solidFill>
          <a:ln w="25400" cap="rnd" cmpd="sng" algn="ctr">
            <a:solidFill>
              <a:srgbClr val="FED1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0" name="Picture 12" descr="NACDA Consulting (1)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6291263"/>
            <a:ext cx="8445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9554DCD-47A2-4DF0-84C6-D55FFE2A0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6219176"/>
            <a:ext cx="787400" cy="48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54" r:id="rId5"/>
    <p:sldLayoutId id="2147483655" r:id="rId6"/>
    <p:sldLayoutId id="2147483656" r:id="rId7"/>
    <p:sldLayoutId id="2147483657" r:id="rId8"/>
    <p:sldLayoutId id="2147483666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UMKC ATHLETICS PRESENTATION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December 2,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DIVISIONAL COMPARISON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Divisional Comparison -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467600" cy="55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Divisional Comparison – Athletic 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7317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257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athletic aid allowed per division varies significantly between Division I and Division II and NAIA.  Division III allows for no athletic financial aid.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Divisional Comparison – Athletic Expenses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59991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1500" y="4724400"/>
            <a:ext cx="54127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Average athletic budget at the various divisions: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I-AAA - $11 million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DII (no FB) - $3.1 million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DIII (no FB) - $1.3 million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NAIA - $2.3 million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Divisional Comparison – Athletic Participation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801687"/>
            <a:ext cx="5494337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4724400"/>
            <a:ext cx="58237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Student Athlete Participation levels: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I-AAA – 324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DII (no FB) – 238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DIII (no FB) – 260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NAIA - 225</a:t>
            </a:r>
          </a:p>
          <a:p>
            <a:pPr marL="342900" indent="-342900"/>
            <a:r>
              <a:rPr lang="en-US" sz="1200" i="1" dirty="0" smtClean="0"/>
              <a:t>As part of its divisional change New Orleans has lost 70% of its student athletes.</a:t>
            </a:r>
            <a:endParaRPr lang="en-US" sz="12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Divisional Comparison – Undergrad Students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782637"/>
            <a:ext cx="5532437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4038600"/>
            <a:ext cx="70866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Full-time undergraduate enrollment by division: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I-AAA – 7,746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DII (no FB) – 3,780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DIII (no FB) – 2,695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NAIA – 1,631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UMKC is 40% above the average of all divisions.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6400800" cy="351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Divisional Comparison -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is 29% higher than SL’s total enrollment average and ranked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out of  their 11 members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171% higher than GLVC’s total enrollment average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367% higher than SLIAC’s total enrollment average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187% higher than AMC’s total enrollment average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is 38% lower than Urban 21’s total enrollment average and ranked 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out of  their 21 members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Divisional Comparison – Carnegie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78486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Summit League has 4-of-11 of their institutions with UMKC’s High Research Carnegie Classification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GLVC has 1-of-17 institutions with a High Research Carnegie Classification, 8 are Master’s Colleges &amp; Universities.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SLIAC and AMC do not have any institutions with a High Research Carnegie Classification – 4 of SLIAC and AMC are Baccalaureate Colleges.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Urban 21 has 11-of-21 institutions with a High Research Carnegie Classification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6400800" cy="351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UMKC ATHLETIC IMPACT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NCAA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153400" cy="5715000"/>
          </a:xfrm>
        </p:spPr>
        <p:txBody>
          <a:bodyPr>
            <a:normAutofit fontScale="40000" lnSpcReduction="20000"/>
          </a:bodyPr>
          <a:lstStyle/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UMKC Athletics completed NCAA Certification in 2009, which is required by </a:t>
            </a: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the NCAA every 10 years.  Mandates prescribed by the NCAA for UMKC to </a:t>
            </a: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achieve full certification included:</a:t>
            </a: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endParaRPr lang="en-US" sz="4600" dirty="0" smtClean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Institutional Commitment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- continue aggressive practice of hiring minority staff and recruitment of minority student athletes with a focus on tennis, golf, softball and volleyball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Graduation/Retention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- continued development and monitoring of programs that assist with student athlete retention and graduation.</a:t>
            </a:r>
            <a:endParaRPr lang="en-US" sz="4600" u="sng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Athletic Scholarships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increase men’s athletic scholarships, as well as scholarships for WBB and VB.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Participation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increase participation for women’s programs to improve proportionality.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Equipment/Supplies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improve expense budget for the women’s programs to be in alignment with the men’s programs.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Schedules/Practice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– equitable schedule for men’s and women’s programs.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Travel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improve women’s team travel budget.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Salaries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address salary differentials in the women’s programs 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Staffing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add women’s assistant coaches and replace part-time coaches with full-time positions.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Locker Rooms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add locker room space.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Sports Medicine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increase the number of full-time athletic trainers.</a:t>
            </a:r>
          </a:p>
          <a:p>
            <a:pPr lvl="0"/>
            <a:endParaRPr lang="en-US" sz="4600" i="1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endParaRPr lang="en-US" sz="1800" dirty="0" smtClean="0">
              <a:solidFill>
                <a:srgbClr val="7F7F7F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Points of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Athletics History - Timeline</a:t>
            </a:r>
          </a:p>
          <a:p>
            <a:r>
              <a:rPr lang="en-US" sz="1800" b="1" dirty="0" err="1" smtClean="0"/>
              <a:t>Forward.Together</a:t>
            </a:r>
            <a:endParaRPr lang="en-US" sz="1800" b="1" dirty="0" smtClean="0"/>
          </a:p>
          <a:p>
            <a:r>
              <a:rPr lang="en-US" sz="1800" b="1" dirty="0" smtClean="0"/>
              <a:t>Why Be in Division I</a:t>
            </a:r>
          </a:p>
          <a:p>
            <a:r>
              <a:rPr lang="en-US" sz="1800" b="1" dirty="0" smtClean="0"/>
              <a:t>Case Studies</a:t>
            </a:r>
          </a:p>
          <a:p>
            <a:r>
              <a:rPr lang="en-US" sz="1800" b="1" dirty="0" smtClean="0"/>
              <a:t>Divisional Comparison</a:t>
            </a:r>
          </a:p>
          <a:p>
            <a:r>
              <a:rPr lang="en-US" sz="1800" b="1" dirty="0" smtClean="0"/>
              <a:t>Divisional Peers</a:t>
            </a:r>
          </a:p>
          <a:p>
            <a:r>
              <a:rPr lang="en-US" sz="1800" b="1" dirty="0" smtClean="0"/>
              <a:t>Division I – National Competitiveness</a:t>
            </a:r>
          </a:p>
          <a:p>
            <a:r>
              <a:rPr lang="en-US" sz="1800" b="1" dirty="0" smtClean="0"/>
              <a:t>Division I – Conference Competitiveness</a:t>
            </a:r>
          </a:p>
          <a:p>
            <a:r>
              <a:rPr lang="en-US" sz="1800" b="1" dirty="0" smtClean="0"/>
              <a:t>Division I – Facility Success</a:t>
            </a:r>
          </a:p>
          <a:p>
            <a:r>
              <a:rPr lang="en-US" sz="1800" b="1" dirty="0" smtClean="0"/>
              <a:t>Division I – Improved Scheduling with New Peer Group</a:t>
            </a:r>
          </a:p>
          <a:p>
            <a:r>
              <a:rPr lang="en-US" sz="1800" b="1" dirty="0" smtClean="0"/>
              <a:t>Division I – UMKC Staffing</a:t>
            </a:r>
          </a:p>
          <a:p>
            <a:r>
              <a:rPr lang="en-US" sz="1800" b="1" dirty="0" smtClean="0"/>
              <a:t>Division I – External Revenue Growth</a:t>
            </a:r>
          </a:p>
          <a:p>
            <a:r>
              <a:rPr lang="en-US" sz="1800" b="1" dirty="0" smtClean="0"/>
              <a:t>Budget – Total Athletic Budget</a:t>
            </a:r>
          </a:p>
          <a:p>
            <a:r>
              <a:rPr lang="en-US" sz="1800" b="1" dirty="0" smtClean="0"/>
              <a:t>Budget – Sports Operating Budget</a:t>
            </a:r>
          </a:p>
          <a:p>
            <a:r>
              <a:rPr lang="en-US" sz="1800" b="1" dirty="0" smtClean="0"/>
              <a:t>Sources of Revenue – Student Fees, Institutional Support, External Support</a:t>
            </a:r>
          </a:p>
          <a:p>
            <a:r>
              <a:rPr lang="en-US" sz="1800" b="1" dirty="0" smtClean="0"/>
              <a:t>UMKC Institutional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13EAA-FC88-454C-BA8A-193FC064348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Brand – Peer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153400" cy="5867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As noted in the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Why Division 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slide “Alignment through Competition” is one of the benefits of Division I competition.  The men’s and women’s programs have made a concerted effort to improve scheduling.  A sampling of men’s and women’s opponents in the past few years include:</a:t>
            </a:r>
          </a:p>
          <a:p>
            <a:pPr marL="0" lvl="0" indent="0"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University of Kansas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Kansas State University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University of Missouri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University of Cincinnati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University of Nebraska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University of Florida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University of Arizona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University of Arkansas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University of Maryland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University of Memphis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Iowa State University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Oklahoma State University</a:t>
            </a:r>
          </a:p>
          <a:p>
            <a:pPr lvl="0"/>
            <a:endParaRPr lang="en-US" sz="4600" u="sng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4600" i="1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endParaRPr lang="en-US" sz="1800" dirty="0" smtClean="0">
              <a:solidFill>
                <a:srgbClr val="7F7F7F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Spending On-Campus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077200" cy="1828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Athletics spends approximately $4.3 million back on-campus, in form of fees, room/board, tuition paid directly by athletics or by the student athletes.</a:t>
            </a:r>
          </a:p>
          <a:p>
            <a:pPr lvl="0"/>
            <a:r>
              <a:rPr lang="en-US" sz="1900" dirty="0" smtClean="0">
                <a:latin typeface="Arial" pitchFamily="34" charset="0"/>
                <a:cs typeface="Arial" pitchFamily="34" charset="0"/>
              </a:rPr>
              <a:t>Athletics spends $825,000 in support and auxiliary services annually, such as custodial, facility maintenance, security.</a:t>
            </a:r>
          </a:p>
          <a:p>
            <a:pPr lvl="0"/>
            <a:endParaRPr lang="en-US" sz="4600" u="sng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4600" i="1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endParaRPr lang="en-US" sz="1800" dirty="0" smtClean="0">
              <a:solidFill>
                <a:srgbClr val="7F7F7F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752600" y="838200"/>
          <a:ext cx="6019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Improvements - Staffing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62000"/>
            <a:ext cx="37242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4410075" cy="30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4724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UMKC has increased coaching and admin staffing as part of NCAA Certification mandates and to be in alignment with Summit League members.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2007 benchmarking study, athletics had ranked in the bottom-third of administrative staffing in Summit League.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Improvements - Scholarships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827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UMKC has increased scholarships by 21.52 scholarships since 2006-07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Athletics is 19.41 scholarships below the NCAA maximum for sports it offers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50482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Improvements – Men’s Operating Budgets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2988"/>
            <a:ext cx="803370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3810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UMKC has increased operating budgets for all men’s programs with three programs in the top-third of the Summit League.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Improvements – Women’s Operating Budgets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795600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00600" y="3399472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UMKC has increased operating budgets for all women’s programs with two programs in the top-third of the Summit League.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4302316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Improvements – Facilities Improvements &amp;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634163" cy="53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Improvements – Facilities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Stanley H. </a:t>
            </a:r>
            <a:r>
              <a:rPr lang="en-US" sz="1600" b="1" dirty="0" err="1" smtClean="0"/>
              <a:t>Durwood</a:t>
            </a:r>
            <a:r>
              <a:rPr lang="en-US" sz="1600" b="1" dirty="0" smtClean="0"/>
              <a:t> Soccer Stadium &amp; Recreational Field</a:t>
            </a:r>
          </a:p>
          <a:p>
            <a:r>
              <a:rPr lang="en-US" sz="1600" dirty="0" smtClean="0"/>
              <a:t>The DSSRF is the premiere soccer facility in The Summit League.  The $9 million dollar was completed in 2009.  DSSRF provides seating for 850 fans and a separate addition hosts locker rooms for men's and women's soccer, softball and track &amp; field, as well as offices for the respective coaching staffs and concession areas.  </a:t>
            </a:r>
          </a:p>
          <a:p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24400" y="762000"/>
            <a:ext cx="365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Swinney</a:t>
            </a:r>
            <a:r>
              <a:rPr lang="en-US" sz="1600" b="1" dirty="0" smtClean="0"/>
              <a:t> Recreation Center</a:t>
            </a:r>
          </a:p>
          <a:p>
            <a:r>
              <a:rPr lang="en-US" sz="1600" dirty="0" smtClean="0"/>
              <a:t>$500,000 in repairs and upgrades were made to </a:t>
            </a:r>
            <a:r>
              <a:rPr lang="en-US" sz="1600" dirty="0" err="1" smtClean="0"/>
              <a:t>Swinney</a:t>
            </a:r>
            <a:r>
              <a:rPr lang="en-US" sz="1600" dirty="0" smtClean="0"/>
              <a:t> Recreation in conjunction with both the men’s and women’s program moving back on-campus.  The “Old </a:t>
            </a:r>
            <a:r>
              <a:rPr lang="en-US" sz="1600" dirty="0" err="1" smtClean="0"/>
              <a:t>Swinney</a:t>
            </a:r>
            <a:r>
              <a:rPr lang="en-US" sz="1600" dirty="0" smtClean="0"/>
              <a:t>” practice gymnasium was renovated and new spectator seating was purchased.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1269" name="Picture 5" descr="C:\Users\CC\Documents\My Box Files\Current Clients\UMKC\Final Report\Pictures\Soccer-UMKC-Durwood Stadium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2819400" cy="2108678"/>
          </a:xfrm>
          <a:prstGeom prst="rect">
            <a:avLst/>
          </a:prstGeom>
          <a:noFill/>
        </p:spPr>
      </p:pic>
      <p:pic>
        <p:nvPicPr>
          <p:cNvPr id="8" name="Picture 7" descr="MBVQCZDYWACOIWC_20090824172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806087"/>
            <a:ext cx="2743200" cy="2051913"/>
          </a:xfrm>
          <a:prstGeom prst="rect">
            <a:avLst/>
          </a:prstGeom>
        </p:spPr>
      </p:pic>
      <p:pic>
        <p:nvPicPr>
          <p:cNvPr id="9" name="Picture 8" descr="KZXOXQGVGNZXIDN_20081116023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00" y="3276600"/>
            <a:ext cx="31496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Improvements – Facility Benchmarking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Basketball Arena – SDSU Frost Arena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Volleyball Venue – NDSU </a:t>
            </a:r>
            <a:r>
              <a:rPr lang="en-US" sz="1600" b="1" dirty="0" err="1" smtClean="0"/>
              <a:t>Bentson</a:t>
            </a:r>
            <a:r>
              <a:rPr lang="en-US" sz="1600" b="1" dirty="0" smtClean="0"/>
              <a:t> Bunker</a:t>
            </a:r>
          </a:p>
          <a:p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24400" y="7620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Softball Field – WIU McKee Softball Stadium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Indoor Track &amp; Field – USD Dakota Dome</a:t>
            </a:r>
            <a:endParaRPr lang="en-US" sz="1600" b="1" dirty="0"/>
          </a:p>
        </p:txBody>
      </p:sp>
      <p:pic>
        <p:nvPicPr>
          <p:cNvPr id="11266" name="Picture 2" descr="C:\Users\CC\Documents\My Box Files\Current Clients\UMKC\Final Report\Pictures\Bball-SDSU-Frost Aren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090929" cy="2057400"/>
          </a:xfrm>
          <a:prstGeom prst="rect">
            <a:avLst/>
          </a:prstGeom>
          <a:noFill/>
        </p:spPr>
      </p:pic>
      <p:pic>
        <p:nvPicPr>
          <p:cNvPr id="11267" name="Picture 3" descr="C:\Users\CC\Documents\My Box Files\Current Clients\UMKC\Final Report\Pictures\VB-NDSU-Bentson Bunker Fieldhous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57500" cy="2143125"/>
          </a:xfrm>
          <a:prstGeom prst="rect">
            <a:avLst/>
          </a:prstGeom>
          <a:noFill/>
        </p:spPr>
      </p:pic>
      <p:pic>
        <p:nvPicPr>
          <p:cNvPr id="12290" name="Picture 2" descr="C:\Users\CC\Documents\My Box Files\Current Clients\UMKC\Final Report\Pictures\Mary Ellen McKee Softball Stadium.jpg"/>
          <p:cNvPicPr>
            <a:picLocks noChangeAspect="1" noChangeArrowheads="1"/>
          </p:cNvPicPr>
          <p:nvPr/>
        </p:nvPicPr>
        <p:blipFill>
          <a:blip r:embed="rId4" cstate="print"/>
          <a:srcRect l="9231" r="9538" b="308"/>
          <a:stretch>
            <a:fillRect/>
          </a:stretch>
        </p:blipFill>
        <p:spPr bwMode="auto">
          <a:xfrm>
            <a:off x="4800600" y="1295400"/>
            <a:ext cx="3352800" cy="2057400"/>
          </a:xfrm>
          <a:prstGeom prst="rect">
            <a:avLst/>
          </a:prstGeom>
          <a:noFill/>
        </p:spPr>
      </p:pic>
      <p:pic>
        <p:nvPicPr>
          <p:cNvPr id="1026" name="Picture 2" descr="C:\Users\CC\Documents\My Box Files\Current Clients\UMKC\Final Report\Pictures\Dakota DOme.jpg"/>
          <p:cNvPicPr>
            <a:picLocks noChangeAspect="1" noChangeArrowheads="1"/>
          </p:cNvPicPr>
          <p:nvPr/>
        </p:nvPicPr>
        <p:blipFill>
          <a:blip r:embed="rId5" cstate="print"/>
          <a:srcRect l="14000" r="20000"/>
          <a:stretch>
            <a:fillRect/>
          </a:stretch>
        </p:blipFill>
        <p:spPr bwMode="auto">
          <a:xfrm>
            <a:off x="4648200" y="4267200"/>
            <a:ext cx="381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Improvements – Student Athlete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513" y="838200"/>
            <a:ext cx="653928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2362200"/>
            <a:ext cx="69342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SA graduation rate of 64% is higher than institutional average of 46%.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UMKC’s student-athletes ended the 2010-11 academic year with a cumulative GPA of 3.22.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15 out of 16 teams finished the year with a cumulative GPA above 3.0.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136 student-athletes earned Summit League Academic All-League Honors for 2010-11.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53 student-athletes were named Summit League Distinguished Scholars for 2010-11.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76 student athletes were named to the Summit League Commissioner’s List of Academic Excellence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HISTORICAL PERSPECTIVE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Improvements – Competitiveness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675782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Improvements – Competitiveness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50436"/>
            <a:ext cx="5181600" cy="580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ATHLETIC BUDGET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Total Athletic Budget – Summit League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593848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Summit League’s Total Athletic Budget Average is $9.6 million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UMKC is 21% above the Summit League Average, when $1.6 million overage is figured into the budget.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ranks 3 out of the 9 schools in the Summit League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595455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Total Athletic Budget – Urban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715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 Urban 21’s total athletic budget average is $17 million.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 UMKC is 35% below the Urban 21 average.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 UMKC ranks 9 out of the 21 schools in the Urban 21.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648" y="758951"/>
            <a:ext cx="7312152" cy="489757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Sports Operating Budget – Summit League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 Summit League’s Sports Operating Budget Average is $1.7 million</a:t>
            </a:r>
            <a:r>
              <a:rPr lang="en-US" sz="1400" b="1" dirty="0" smtClean="0"/>
              <a:t> </a:t>
            </a:r>
            <a:endParaRPr lang="en-US" sz="1400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 UMKC is 23% below the Summit League Average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 UMKC ranks 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in the Summit League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7070725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 OF REVENUE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UMKC Athletic Budget– Sources of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4400"/>
            <a:ext cx="5638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1" y="4953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Institutional support exclusive of waivers has increased 71% in the past four years; Student fee revenue has incrementally increased over the same time frame.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External revenue for NCAA/conference; game guarantees and donations has increased.  Ticket sales have decreased, but athletics saved $300,000 annually with the move from  Municipal to </a:t>
            </a:r>
            <a:r>
              <a:rPr lang="en-US" sz="1600" dirty="0" err="1" smtClean="0"/>
              <a:t>Swinney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Student Athletic Fees – Summit League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593848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Summit League’s Student Fee Average % of total athletic revenue is 17% and $1.7 million annually.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is 33% below the Summit League average with $1.1 million in student support.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ranks 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in the Summit League for student athletic fee support.</a:t>
            </a: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/>
        </p:nvGraphicFramePr>
        <p:xfrm>
          <a:off x="533400" y="838200"/>
          <a:ext cx="776778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Student Athletic Fees – Urban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7244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 Urban 21’s Student Fee Average % of total athletic revenue is 40%.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 UMKC is 80% below the Urban 21 average of $5.6 million.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 UMKC ranks 14 out of the 21 schools in the Urban 21.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04800" y="838200"/>
          <a:ext cx="8208963" cy="38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Athletic History -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2362200"/>
            <a:ext cx="723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06745" y="2926145"/>
            <a:ext cx="1144394" cy="1371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828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1954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631049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Athletics formed at UMKC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554544" y="2927540"/>
            <a:ext cx="1144394" cy="1371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840545" y="2927540"/>
            <a:ext cx="1144394" cy="1371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440745" y="2927540"/>
            <a:ext cx="1144394" cy="1371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51155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Athletics joins NAIA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35052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DI pursuit presented by KC Mayor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5334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Joined the Summit League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5746242" y="3536442"/>
            <a:ext cx="2362200" cy="1371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069842" y="3536443"/>
            <a:ext cx="2362200" cy="1371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866105" y="3390900"/>
            <a:ext cx="2057400" cy="1588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130553" y="3668367"/>
            <a:ext cx="2558295" cy="1097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0" y="3505200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NCAA team invitation – men’s tennis (also 2000)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35052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Men’s basketball 11-game win streak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4800600"/>
            <a:ext cx="121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Soccer receives NCAA Tournament invite (also 2003)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4800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Tim Hall hired as AD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9630" y="1828800"/>
            <a:ext cx="849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1969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51822" y="1828800"/>
            <a:ext cx="83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1985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06036" y="1828800"/>
            <a:ext cx="84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1987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14806" y="1838980"/>
            <a:ext cx="86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6800" y="1828800"/>
            <a:ext cx="74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2001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5000" y="1838980"/>
            <a:ext cx="70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200" y="1838980"/>
            <a:ext cx="68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2007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91836" y="1828800"/>
            <a:ext cx="84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1994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133599" y="3810000"/>
            <a:ext cx="2894806" cy="794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0" y="4572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First year of Division I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" y="609600"/>
            <a:ext cx="80772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500" dirty="0" smtClean="0"/>
              <a:t>Intercollegiate athletics has been at UMKC for 57 years.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500" dirty="0" smtClean="0"/>
              <a:t>Program is entering its 24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year as a Division I program and 17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year in the Summit League.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500" dirty="0" smtClean="0"/>
              <a:t>Four NCAA Tournament appearances in programs first 20 years, five in the past five years.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Student Athletic Fees – Peers/Enrollment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14800"/>
            <a:ext cx="7848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Seven peer institutions compared with similar enrollment as UMKC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UMKC student athlete fee revenue is 64% below the average of $3.1 million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UMKC student fee percentage in comparison to overall athletic budget is 61% below the average of 25.6%.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Average revenue per student is $210.59 annually, compared to $81.41 for UMKC.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0"/>
            <a:ext cx="52292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Student Athletic Fees – 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0"/>
            <a:ext cx="55245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1" y="5257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scenarios (12 hour cap and no cap with four student fee allocations are presented for consideration.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Institutional Support – Summit League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76800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Summit League’s Institutional Support Average % of Total Revenue is 50% and $5 million.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UMKC is 29% above the Summit League Average.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UMKC ranks 2nd out of the 9 schools in the Summit League.</a:t>
            </a: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/>
        </p:nvGraphicFramePr>
        <p:xfrm>
          <a:off x="381000" y="762000"/>
          <a:ext cx="8100289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Institutional Support – Urban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724400"/>
            <a:ext cx="784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Urban 21’s Institutional Support Average % of total athletic revenue is 24%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UMKC is 75% above the Urban 21 Average of $4.1 million.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UMKC ranks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in the Urban 21.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81000" y="762000"/>
          <a:ext cx="8161338" cy="391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Institutional Support – Peers/Enrollment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14800"/>
            <a:ext cx="78486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institutional support is 84% above the average of $3.9 million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institutional support percentage in comparison to overall athletic budget is 101% above the average of 31.9%.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376" y="838200"/>
            <a:ext cx="593302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External Support – Summit League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724400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Summit League’s external support average percentage of total athletic revenue is 19%.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Average external revenue is $1.9 million in the SL with UMKC at $1.3 million.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UMKC ranks 4th out of the 9 schools in the Summit League</a:t>
            </a: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/>
        </p:nvGraphicFramePr>
        <p:xfrm>
          <a:off x="685800" y="838200"/>
          <a:ext cx="7272917" cy="362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/>
          <a:lstStyle/>
          <a:p>
            <a:r>
              <a:rPr lang="en-US" dirty="0" smtClean="0"/>
              <a:t>External Support – Urban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724400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Urban 21’s external support average percentage of total athletic revenue is 27% and $6.2 million.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UMKC is 31% below the Urban 21 average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UMKC ranks 9 out of the 21 schools in the Urban 21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685800" y="1066800"/>
          <a:ext cx="7180263" cy="362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err="1" smtClean="0"/>
              <a:t>Forward.Together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153400" cy="5715000"/>
          </a:xfrm>
        </p:spPr>
        <p:txBody>
          <a:bodyPr>
            <a:normAutofit fontScale="32500" lnSpcReduction="20000"/>
          </a:bodyPr>
          <a:lstStyle/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4600" b="1" dirty="0" err="1" smtClean="0">
                <a:latin typeface="Arial" pitchFamily="34" charset="0"/>
                <a:cs typeface="Arial" pitchFamily="34" charset="0"/>
              </a:rPr>
              <a:t>Forward.Together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strategic initiative was developed in 2007 by director of  athletics Tim </a:t>
            </a: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Hall, to enhance and improve UMKC athletics in alignment with the institutional Mission and </a:t>
            </a: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Vision.</a:t>
            </a: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endParaRPr lang="en-US" sz="4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Key metrics of the </a:t>
            </a:r>
            <a:r>
              <a:rPr lang="en-US" sz="4600" b="1" dirty="0" err="1" smtClean="0">
                <a:latin typeface="Arial" pitchFamily="34" charset="0"/>
                <a:cs typeface="Arial" pitchFamily="34" charset="0"/>
              </a:rPr>
              <a:t>Forward.Together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plan included :</a:t>
            </a: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endParaRPr lang="en-US" sz="4600" dirty="0" smtClean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Academics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–Reinforce focus for strong academics amongst our student athletes. </a:t>
            </a:r>
            <a:r>
              <a:rPr lang="en-US" sz="4600" i="1" dirty="0" smtClean="0">
                <a:latin typeface="Arial" pitchFamily="34" charset="0"/>
                <a:cs typeface="Arial" pitchFamily="34" charset="0"/>
              </a:rPr>
              <a:t>(Place Student Success at the Center.)</a:t>
            </a:r>
          </a:p>
          <a:p>
            <a:pPr lvl="0"/>
            <a:endParaRPr lang="en-US" sz="4600" u="sng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Competitiveness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Improve competitiveness within the Summit League and nationally (Director’s Cup).  Set goal of finishing in top-third of Summit League Commissioner’s Cup.  (</a:t>
            </a:r>
            <a:r>
              <a:rPr lang="en-US" sz="4600" i="1" dirty="0" smtClean="0">
                <a:latin typeface="Arial" pitchFamily="34" charset="0"/>
                <a:cs typeface="Arial" pitchFamily="34" charset="0"/>
              </a:rPr>
              <a:t>Place Student Success at the Center, active engagement with its city and region).</a:t>
            </a:r>
          </a:p>
          <a:p>
            <a:endParaRPr lang="en-US" sz="4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Budget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Increase overall athletic budget support, which falls $2 million below the conference average.  Included in this goal will be to improve efficiencies and increase external revenue support</a:t>
            </a:r>
            <a:r>
              <a:rPr lang="en-US" sz="4600" i="1" dirty="0" smtClean="0">
                <a:latin typeface="Arial" pitchFamily="34" charset="0"/>
                <a:cs typeface="Arial" pitchFamily="34" charset="0"/>
              </a:rPr>
              <a:t>. (Strengthen resource base and financial capacity).</a:t>
            </a:r>
          </a:p>
          <a:p>
            <a:pPr lvl="0"/>
            <a:endParaRPr lang="en-US" sz="4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Attendance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UMKC will increase attendance in both men and women’s basketball. </a:t>
            </a:r>
            <a:r>
              <a:rPr lang="en-US" sz="4600" i="1" dirty="0" smtClean="0">
                <a:latin typeface="Arial" pitchFamily="34" charset="0"/>
                <a:cs typeface="Arial" pitchFamily="34" charset="0"/>
              </a:rPr>
              <a:t>(Strengthen resource base and financial capacity; active engagement with its city and region).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Staffing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Improve administrative and coaching staffing levels, which fall in the bottom-third of the Summit League. </a:t>
            </a:r>
            <a:r>
              <a:rPr lang="en-US" sz="4600" i="1" dirty="0" smtClean="0">
                <a:latin typeface="Arial" pitchFamily="34" charset="0"/>
                <a:cs typeface="Arial" pitchFamily="34" charset="0"/>
              </a:rPr>
              <a:t>(Place Student Success at the Center, Embrace Diversity).</a:t>
            </a:r>
          </a:p>
          <a:p>
            <a:pPr>
              <a:buNone/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Facilities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– UMKC athletics facilities lag behind the Summit League.  Follow-through on initiatives to provide a world-class experience for our student-athletes and to be competitive at the Division I level </a:t>
            </a:r>
            <a:r>
              <a:rPr lang="en-US" sz="4600" i="1" dirty="0" smtClean="0">
                <a:latin typeface="Arial" pitchFamily="34" charset="0"/>
                <a:cs typeface="Arial" pitchFamily="34" charset="0"/>
              </a:rPr>
              <a:t>(Active engagement with its city and region). </a:t>
            </a:r>
          </a:p>
          <a:p>
            <a:pPr marL="0" lvl="1" indent="0">
              <a:lnSpc>
                <a:spcPct val="80000"/>
              </a:lnSpc>
              <a:buNone/>
              <a:tabLst>
                <a:tab pos="0" algn="l"/>
              </a:tabLst>
            </a:pPr>
            <a:endParaRPr lang="en-US" sz="1800" dirty="0" smtClean="0">
              <a:solidFill>
                <a:srgbClr val="7F7F7F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DIVISION I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Why Division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1534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Alignment with institutional peers - 19 of Urban 21 are Division I programs.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“Alignment through competition” (i.e. KU,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Mizzou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Kansas State)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Align highest level of intercollegiate athletic participation with institutional goal of excellence in all endeavors.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National exposure and branding at Division I, that is not available in the other intercollegiate athletic divisions.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Athletic Revenue Opportunities – NCAA, corporate sales, fundraising, tickets, licensing.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Local Economic Impact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Local and national media – radio and television.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Opportunities to engage students, alumni and community.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Athletics as institutional “front porch.”  Utilizing athletics as cornerstone of institutional marketing and branding to expand recruiting base.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Enrollment impact –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 Flutie Effect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study indicated impact that athletic success with football and men’s basketball  can have on applications and enrollment.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2005 study the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Empirical Effects of Division II Intercollegiate Athletics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indicated that athletic success did not translate into increased alumni giving.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Value of Degree –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UConn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FBS feasibility study indicated that students felt their degree had “more value” if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Uconn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had FBS football, survey results replicated as part of SIUE transition).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solidFill>
                <a:srgbClr val="7F7F7F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Division I –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153400" cy="5562600"/>
          </a:xfrm>
        </p:spPr>
        <p:txBody>
          <a:bodyPr>
            <a:normAutofit/>
          </a:bodyPr>
          <a:lstStyle/>
          <a:p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Butler (consecutive Final Four appearances)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41% increase in applications.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20% increase in annual giving.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$640 million in television publicity value per Final Four “run”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Borshoff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Meltwater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George Mason (Final Four)</a:t>
            </a:r>
          </a:p>
          <a:p>
            <a:pPr lvl="0"/>
            <a:r>
              <a:rPr lang="en-US" sz="1600" dirty="0" smtClean="0">
                <a:latin typeface="Arial" pitchFamily="34" charset="0"/>
                <a:cs typeface="Arial" pitchFamily="34" charset="0"/>
              </a:rPr>
              <a:t>20% increase in freshmen applications.</a:t>
            </a:r>
          </a:p>
          <a:p>
            <a:pPr lvl="0"/>
            <a:r>
              <a:rPr lang="en-US" sz="1600" dirty="0" smtClean="0">
                <a:latin typeface="Arial" pitchFamily="34" charset="0"/>
                <a:cs typeface="Arial" pitchFamily="34" charset="0"/>
              </a:rPr>
              <a:t>Increase from $19.6 to $23.2 million in new gifts and pledge payments.</a:t>
            </a:r>
          </a:p>
          <a:p>
            <a:pPr lvl="0"/>
            <a:r>
              <a:rPr lang="en-US" sz="1600" dirty="0" smtClean="0">
                <a:latin typeface="Arial" pitchFamily="34" charset="0"/>
                <a:cs typeface="Arial" pitchFamily="34" charset="0"/>
              </a:rPr>
              <a:t>25% increase in athletics donations; 45% increase in unrestricted gifts.</a:t>
            </a:r>
          </a:p>
          <a:p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Gonzaga (sustained MBB success)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Enrollment has increased from 4,500 to 7,000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Freshman applications average 4,000 per year compared with 2,000 in 1999.</a:t>
            </a:r>
          </a:p>
          <a:p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Georgia State (announced and started FB)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past three years, total enrollment has grown from 25,967 to 30,861.</a:t>
            </a:r>
          </a:p>
          <a:p>
            <a:pPr>
              <a:lnSpc>
                <a:spcPct val="80000"/>
              </a:lnSpc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SIUE  (transition to Division I)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Undergraduate applications increased 44%.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Freshman ACT score increased 21.7 to 22.5.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Undergraduate enrollment increased 5%, graduate enrollment increased 13%.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Economic impact – visiting teams spent $1 million in marketplace.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/>
          </a:p>
          <a:p>
            <a:pPr lvl="0"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solidFill>
                <a:srgbClr val="7F7F7F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4A82-7170-41A2-A20E-E0EF8C86BFB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Economics of NCAA I-AAA Institutions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Generated Revenues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Ranged from $311,000 to $16.8 million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Median of $2.0 million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Revenue Sources Include: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Ticket Sales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NCAA and Conference Distribution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Contributions from alumni and others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Other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Guarantees and options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Third party support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Concessions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Broadcast rights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Royalties / advertising / sponsorship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Sports camps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Endowment / investment income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Allocated Revenues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 smtClean="0"/>
              <a:t>Ranged from $1.2 to $23 million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 smtClean="0"/>
              <a:t>Median of $8.3 million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 smtClean="0"/>
              <a:t>Allocated Revenue Sources Include: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 smtClean="0"/>
              <a:t>Student activity fees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 smtClean="0"/>
              <a:t>Direct government support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 smtClean="0"/>
              <a:t>Direct institutional support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 smtClean="0"/>
              <a:t>Indirect institutional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8ACAB-B6BB-4BE6-B676-DC52428DC89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60960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2011 NCAA Convention Dashboard Presentation</a:t>
            </a:r>
            <a:endParaRPr lang="en-US" sz="1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ED1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FED1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2518</Words>
  <Application>Microsoft Office PowerPoint</Application>
  <PresentationFormat>On-screen Show (4:3)</PresentationFormat>
  <Paragraphs>372</Paragraphs>
  <Slides>47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UMKC ATHLETICS PRESENTATION</vt:lpstr>
      <vt:lpstr>Points of Discussion</vt:lpstr>
      <vt:lpstr>HISTORICAL PERSPECTIVE</vt:lpstr>
      <vt:lpstr>Athletic History - Timeline</vt:lpstr>
      <vt:lpstr>Forward.Together</vt:lpstr>
      <vt:lpstr>DIVISION I</vt:lpstr>
      <vt:lpstr>Why Division I</vt:lpstr>
      <vt:lpstr>Division I – Case Studies</vt:lpstr>
      <vt:lpstr>Economics of NCAA I-AAA Institutions</vt:lpstr>
      <vt:lpstr>DIVISIONAL COMPARISON</vt:lpstr>
      <vt:lpstr>Divisional Comparison - Matrix</vt:lpstr>
      <vt:lpstr>Divisional Comparison – Athletic Aid</vt:lpstr>
      <vt:lpstr>Divisional Comparison – Athletic Expenses</vt:lpstr>
      <vt:lpstr>Divisional Comparison – Athletic Participation</vt:lpstr>
      <vt:lpstr>Divisional Comparison – Undergrad Students</vt:lpstr>
      <vt:lpstr>Divisional Comparison - Enrollment</vt:lpstr>
      <vt:lpstr>Divisional Comparison – Carnegie Classification</vt:lpstr>
      <vt:lpstr>UMKC ATHLETIC IMPACT</vt:lpstr>
      <vt:lpstr>NCAA Certification</vt:lpstr>
      <vt:lpstr>Brand – Peer Alignment</vt:lpstr>
      <vt:lpstr>Athletic Spending On-Campus</vt:lpstr>
      <vt:lpstr>Athletic Improvements - Staffing</vt:lpstr>
      <vt:lpstr>Athletic Improvements - Scholarships</vt:lpstr>
      <vt:lpstr>Athletic Improvements – Men’s Operating Budgets</vt:lpstr>
      <vt:lpstr>Athletic Improvements – Women’s Operating Budgets</vt:lpstr>
      <vt:lpstr>Athletic Improvements – Facilities Improvements &amp; Needs</vt:lpstr>
      <vt:lpstr>Athletic Improvements – Facilities Improvements</vt:lpstr>
      <vt:lpstr>Athletic Improvements – Facility Benchmarking</vt:lpstr>
      <vt:lpstr>Athletic Improvements – Student Athlete Success</vt:lpstr>
      <vt:lpstr>Athletic Improvements – Competitiveness</vt:lpstr>
      <vt:lpstr>Athletic Improvements – Competitiveness</vt:lpstr>
      <vt:lpstr>ATHLETIC BUDGET</vt:lpstr>
      <vt:lpstr>Total Athletic Budget – Summit League</vt:lpstr>
      <vt:lpstr>Total Athletic Budget – Urban 21</vt:lpstr>
      <vt:lpstr>Sports Operating Budget – Summit League</vt:lpstr>
      <vt:lpstr>SOURCES OF REVENUE</vt:lpstr>
      <vt:lpstr>UMKC Athletic Budget– Sources of Funding</vt:lpstr>
      <vt:lpstr>Student Athletic Fees – Summit League</vt:lpstr>
      <vt:lpstr>Student Athletic Fees – Urban 21</vt:lpstr>
      <vt:lpstr>Student Athletic Fees – Peers/Enrollment</vt:lpstr>
      <vt:lpstr>Student Athletic Fees – Projections</vt:lpstr>
      <vt:lpstr>Institutional Support – Summit League</vt:lpstr>
      <vt:lpstr>Institutional Support – Urban 21</vt:lpstr>
      <vt:lpstr>Institutional Support – Peers/Enrollment</vt:lpstr>
      <vt:lpstr>External Support – Summit League</vt:lpstr>
      <vt:lpstr>External Support – Urban 21</vt:lpstr>
      <vt:lpstr>THANK YOU!</vt:lpstr>
    </vt:vector>
  </TitlesOfParts>
  <Company>clc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 Ould</dc:creator>
  <cp:lastModifiedBy>Carla Wilson</cp:lastModifiedBy>
  <cp:revision>481</cp:revision>
  <dcterms:created xsi:type="dcterms:W3CDTF">2011-11-22T16:03:49Z</dcterms:created>
  <dcterms:modified xsi:type="dcterms:W3CDTF">2011-11-23T22:35:07Z</dcterms:modified>
</cp:coreProperties>
</file>