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684" autoAdjust="0"/>
  </p:normalViewPr>
  <p:slideViewPr>
    <p:cSldViewPr snapToGrid="0" snapToObjects="1">
      <p:cViewPr varScale="1">
        <p:scale>
          <a:sx n="73" d="100"/>
          <a:sy n="73" d="100"/>
        </p:scale>
        <p:origin x="66" y="366"/>
      </p:cViewPr>
      <p:guideLst/>
    </p:cSldViewPr>
  </p:slideViewPr>
  <p:outlineViewPr>
    <p:cViewPr>
      <p:scale>
        <a:sx n="33" d="100"/>
        <a:sy n="33" d="100"/>
      </p:scale>
      <p:origin x="0" y="-2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F83D5E-6B41-4059-9A44-24289520F81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C1036A-C8C0-4168-9CB5-F8FBA3E81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41F7-811E-2643-B729-D27B464E5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F56D8-ADF3-8040-AB00-62E8465E9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064C-5B07-D841-9FB9-F3F5C535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B047-7004-9547-913F-283EC32B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A6D0-223C-CC4F-A384-009D808A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88EF-B0FD-B44E-B86B-B4945717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A9B20-35EC-3F4A-B5F3-CD88E0769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16034-4F14-F84D-8BD7-DF1E9C56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1A2E7-ED94-524A-8B94-FD084A75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23ACC-DC3D-1741-B91D-35DB77A5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4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5B6A8-6A95-A34F-97A7-57ECFAA1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B0993-FE44-E040-8586-A6205E4F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3495B-6174-7F44-8A81-796F9264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8726D-44D0-F146-831F-4FE18CB7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CE437-D085-3C48-8B47-95BE4F1C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A6A3-DF0C-6D4D-B22B-8324E2C8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F246E-F3A8-C94F-9291-D7E065A7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D8920-BCFA-0E44-868B-79FA4415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BCFD5-CF91-6741-A1DD-DF2DE6CE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5E15-C314-D04F-9379-1ACAC668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72F5-3BCD-6F41-963B-A639A81A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1E87A-CE6B-9846-841B-B1CD6392D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3F8C-57D7-A346-B8AC-EBB0DC43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43344-4DAC-8D43-9D49-DB878AC8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8A7E1-C88F-B641-8E8F-DA944037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6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8AF8-8045-C640-AB77-1C5BF97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C4B6-94F8-2E42-8845-D15F905AD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E6929-9863-8D41-81C5-3B8B175E7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2EFB0-33A1-0849-A403-599384E0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86BFF-B229-4546-BB1D-FC6FFDCD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78827-74D1-7F46-A3B1-46A568C3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2CE1-2D99-4248-9822-4AD76160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BE602-4592-DF42-A550-BEB180C3E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3992D-DC64-0249-80F7-3C79CBE46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24832-574F-2A42-8C34-D6604C773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F4266-9D17-4F43-A14D-70B55396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23015-E920-294F-8D4E-8BD53E65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4A40B-B85D-EF47-8EAD-F6EE4E55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A96E5-EB5C-7840-853D-B24A83ED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5E84-177B-154D-BEA2-FB716D08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00703-E121-F24A-9C21-4C0A9988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58D25-EEDF-F94F-83FE-E1367BC9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17CB9-083A-0748-BD11-72346C1D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1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7422C-25DB-C948-997C-451C32ED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27586-DB1A-3343-BC60-56B2D662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89BCE-04BB-7C41-A038-002F84D0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1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7F76-73DC-EB44-9AF7-00D88A65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4630-B57C-4741-9D77-82E9AC1D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8AEDC-494B-1F4C-BECC-E4CA0EB9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6D3D7-2C01-904A-AE02-E395C71F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11CA0-66FC-EB48-B1E1-A4E502AD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FF659-8AB8-0740-833B-C2644B6B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3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81BB-A9C3-8F4B-A0E9-44FFA352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9BD74-8FCA-1844-BD1C-E1CED89B8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35493-CD2B-7441-A9EE-6BAD67F93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72C52-FAE2-7D47-8B81-936FD47B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4BE13-0539-344D-A5DE-F36E4728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E541B-CD77-D745-BC50-98889C6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DC73C-0552-534B-81A7-9DA4556E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3EF33-0EBA-884F-BC86-1E54E5272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790DC-D2CD-5D44-AF53-E0F531853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4DF6-BE3C-FB43-81A9-45C2841DB4D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5FD1B-D378-B24C-BFD2-AA7E23E02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BF3E7-813A-2E44-99EC-21778927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F3FA-8CB3-814A-964F-75FE0E97D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8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system.edu/ums/aa/elear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466C-6F29-6146-A71A-51A8671FA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Provost report, Faculty Senate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329EB-24D2-5A4C-B632-C385D8894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6803"/>
            <a:ext cx="9144000" cy="1655762"/>
          </a:xfrm>
        </p:spPr>
        <p:txBody>
          <a:bodyPr/>
          <a:lstStyle/>
          <a:p>
            <a:r>
              <a:rPr lang="en-US"/>
              <a:t>Feb 5, 2019</a:t>
            </a:r>
          </a:p>
        </p:txBody>
      </p:sp>
    </p:spTree>
    <p:extLst>
      <p:ext uri="{BB962C8B-B14F-4D97-AF65-F5344CB8AC3E}">
        <p14:creationId xmlns:p14="http://schemas.microsoft.com/office/powerpoint/2010/main" val="111919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on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internal build</a:t>
            </a:r>
          </a:p>
          <a:p>
            <a:pPr lvl="0"/>
            <a:r>
              <a:rPr lang="en-US"/>
              <a:t>partnering with ‘general contractor’ (</a:t>
            </a:r>
            <a:r>
              <a:rPr lang="en-US" i="1"/>
              <a:t>a la carte </a:t>
            </a:r>
            <a:r>
              <a:rPr lang="en-US"/>
              <a:t>purchase of specific services) or single partner for revenue share, </a:t>
            </a:r>
          </a:p>
          <a:p>
            <a:pPr lvl="0"/>
            <a:r>
              <a:rPr lang="en-US"/>
              <a:t>acquisition</a:t>
            </a:r>
          </a:p>
          <a:p>
            <a:pPr lvl="0"/>
            <a:endParaRPr lang="en-US"/>
          </a:p>
          <a:p>
            <a:pPr lvl="0"/>
            <a:r>
              <a:rPr lang="en-US"/>
              <a:t>Decision has not been made yet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3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Chief e-Learning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825624"/>
            <a:ext cx="10857411" cy="4601301"/>
          </a:xfrm>
        </p:spPr>
        <p:txBody>
          <a:bodyPr/>
          <a:lstStyle/>
          <a:p>
            <a:r>
              <a:rPr lang="en-US"/>
              <a:t>new position</a:t>
            </a:r>
          </a:p>
          <a:p>
            <a:r>
              <a:rPr lang="en-US"/>
              <a:t>“responsible for developing, designing, building, and operating a nationally recognized online and digital-learning program serving adults and traditional students with fully-online degree programs and certificates”</a:t>
            </a:r>
          </a:p>
          <a:p>
            <a:r>
              <a:rPr lang="en-US"/>
              <a:t>ad placed</a:t>
            </a:r>
          </a:p>
          <a:p>
            <a:r>
              <a:rPr lang="en-US"/>
              <a:t>Search Committee is the eLearning Taskforce</a:t>
            </a:r>
          </a:p>
          <a:p>
            <a:pPr lvl="1"/>
            <a:r>
              <a:rPr lang="en-US"/>
              <a:t>have not begun review of candidates</a:t>
            </a:r>
          </a:p>
        </p:txBody>
      </p:sp>
    </p:spTree>
    <p:extLst>
      <p:ext uri="{BB962C8B-B14F-4D97-AF65-F5344CB8AC3E}">
        <p14:creationId xmlns:p14="http://schemas.microsoft.com/office/powerpoint/2010/main" val="244027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36BC-2520-1C4C-A7DE-803CB9CD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5" y="129994"/>
            <a:ext cx="10515600" cy="862783"/>
          </a:xfrm>
        </p:spPr>
        <p:txBody>
          <a:bodyPr/>
          <a:lstStyle/>
          <a:p>
            <a:r>
              <a:rPr lang="en-US" dirty="0"/>
              <a:t>eLearning Taskforce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741E6-BDB9-484B-BFB1-FDD22D03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3" y="1272676"/>
            <a:ext cx="10931435" cy="5324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system-wide committee</a:t>
            </a:r>
          </a:p>
          <a:p>
            <a:r>
              <a:rPr lang="en-US" dirty="0"/>
              <a:t>17 members</a:t>
            </a:r>
          </a:p>
          <a:p>
            <a:pPr lvl="1"/>
            <a:r>
              <a:rPr lang="en-US" dirty="0"/>
              <a:t>All Provosts, various other system administrative officers</a:t>
            </a:r>
          </a:p>
          <a:p>
            <a:pPr lvl="1"/>
            <a:r>
              <a:rPr lang="en-US" dirty="0"/>
              <a:t>At least two Curators</a:t>
            </a:r>
          </a:p>
          <a:p>
            <a:pPr lvl="1"/>
            <a:r>
              <a:rPr lang="en-US" dirty="0"/>
              <a:t>One faculty rep from each campus</a:t>
            </a:r>
          </a:p>
          <a:p>
            <a:pPr lvl="1"/>
            <a:r>
              <a:rPr lang="en-US" dirty="0"/>
              <a:t>Biweekly meetings</a:t>
            </a:r>
          </a:p>
          <a:p>
            <a:pPr lvl="1"/>
            <a:endParaRPr lang="en-US" dirty="0"/>
          </a:p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https://www.umsystem.edu/ums/aa/elearning</a:t>
            </a:r>
            <a:endParaRPr lang="en-US" dirty="0"/>
          </a:p>
          <a:p>
            <a:r>
              <a:rPr lang="en-US" dirty="0"/>
              <a:t>Consultants Ernst &amp; Young-Parthenon: review current activities and develop path for future</a:t>
            </a:r>
          </a:p>
          <a:p>
            <a:r>
              <a:rPr lang="en-US" dirty="0"/>
              <a:t>system feels time is of essence to capture online student market</a:t>
            </a:r>
          </a:p>
          <a:p>
            <a:r>
              <a:rPr lang="en-US" dirty="0"/>
              <a:t>goal is new students, not conversion of current students to online</a:t>
            </a:r>
          </a:p>
          <a:p>
            <a:r>
              <a:rPr lang="en-US" dirty="0"/>
              <a:t>25K students in next 5 years “25,000 new learners by 2025”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6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D1D3-FD8D-054D-AD52-13C90E7E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365126"/>
            <a:ext cx="9220200" cy="405584"/>
          </a:xfrm>
        </p:spPr>
        <p:txBody>
          <a:bodyPr>
            <a:normAutofit fontScale="90000"/>
          </a:bodyPr>
          <a:lstStyle/>
          <a:p>
            <a:r>
              <a:rPr lang="en-US" dirty="0"/>
              <a:t>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9AE7-22CD-E043-8C36-044E2A945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136469"/>
            <a:ext cx="11155680" cy="5499462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Gary Allen, Vice President for Information Technology, UM System</a:t>
            </a:r>
          </a:p>
          <a:p>
            <a:r>
              <a:rPr lang="en-US"/>
              <a:t>Barb Bichelmeyer, Provost, UMKC</a:t>
            </a:r>
          </a:p>
          <a:p>
            <a:r>
              <a:rPr lang="en-US"/>
              <a:t>Mun Choi, President, UM System</a:t>
            </a:r>
          </a:p>
          <a:p>
            <a:r>
              <a:rPr lang="en-US"/>
              <a:t>Kelvin Erickson, Professor of Electrical and Computer Engineering, Missouri S&amp;T</a:t>
            </a:r>
          </a:p>
          <a:p>
            <a:r>
              <a:rPr lang="en-US"/>
              <a:t>Dale Fitch, Associate Professor and Director, School of Social Work, MU</a:t>
            </a:r>
          </a:p>
          <a:p>
            <a:r>
              <a:rPr lang="en-US"/>
              <a:t>Steve Graham, Senior Associate Vice President for Academic Affairs, UM System</a:t>
            </a:r>
          </a:p>
          <a:p>
            <a:r>
              <a:rPr lang="en-US"/>
              <a:t>Christine Holt, Chief of Staff, UM System</a:t>
            </a:r>
          </a:p>
          <a:p>
            <a:r>
              <a:rPr lang="en-US"/>
              <a:t>Robert Marley, Provost, S&amp;T</a:t>
            </a:r>
          </a:p>
          <a:p>
            <a:r>
              <a:rPr lang="en-US"/>
              <a:t>Carrie Nicholson, Research Consultant II and Project Manager, UM System</a:t>
            </a:r>
          </a:p>
          <a:p>
            <a:r>
              <a:rPr lang="en-US"/>
              <a:t>John Phillips, Curator, Board of Curators</a:t>
            </a:r>
          </a:p>
          <a:p>
            <a:r>
              <a:rPr lang="en-US"/>
              <a:t>Latha Ramchand, Provost, MU</a:t>
            </a:r>
          </a:p>
          <a:p>
            <a:r>
              <a:rPr lang="en-US"/>
              <a:t>Ryan Rapp, Vice President for Finance and Chief Financial Officer, UM System</a:t>
            </a:r>
          </a:p>
          <a:p>
            <a:r>
              <a:rPr lang="en-US"/>
              <a:t>Amber Reinhart, Faculty Fellow and Associate Chair of Communication, UMSL</a:t>
            </a:r>
          </a:p>
          <a:p>
            <a:r>
              <a:rPr lang="en-US"/>
              <a:t>Kristin Sobolik, Provost, UMSL</a:t>
            </a:r>
          </a:p>
          <a:p>
            <a:r>
              <a:rPr lang="en-US"/>
              <a:t>David Steelman, Curator, Board of Curators</a:t>
            </a:r>
          </a:p>
          <a:p>
            <a:r>
              <a:rPr lang="en-US"/>
              <a:t>Ajay Vinze, Dean of the College of Business, MU</a:t>
            </a:r>
          </a:p>
          <a:p>
            <a:r>
              <a:rPr lang="en-US"/>
              <a:t>Marilyn Yoder, Associate Professor and Division Head, School of Biological Sciences, UMKC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E8306-E48E-8346-80D4-6F961CEF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49" y="505478"/>
            <a:ext cx="10436932" cy="635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B97F8-26F0-AB47-84EB-4531710D5332}"/>
              </a:ext>
            </a:extLst>
          </p:cNvPr>
          <p:cNvSpPr txBox="1"/>
          <p:nvPr/>
        </p:nvSpPr>
        <p:spPr>
          <a:xfrm>
            <a:off x="9122980" y="320812"/>
            <a:ext cx="23543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 = 539</a:t>
            </a:r>
          </a:p>
        </p:txBody>
      </p:sp>
    </p:spTree>
    <p:extLst>
      <p:ext uri="{BB962C8B-B14F-4D97-AF65-F5344CB8AC3E}">
        <p14:creationId xmlns:p14="http://schemas.microsoft.com/office/powerpoint/2010/main" val="238111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C86B0-AEBB-8D41-8FFB-D160C803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28" y="0"/>
            <a:ext cx="10905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38516"/>
            <a:ext cx="10515600" cy="732155"/>
          </a:xfrm>
        </p:spPr>
        <p:txBody>
          <a:bodyPr/>
          <a:lstStyle/>
          <a:p>
            <a:r>
              <a:rPr lang="en-US"/>
              <a:t>Taskforce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1513"/>
            <a:ext cx="4896729" cy="4571999"/>
          </a:xfrm>
        </p:spPr>
        <p:txBody>
          <a:bodyPr>
            <a:normAutofit lnSpcReduction="10000"/>
          </a:bodyPr>
          <a:lstStyle/>
          <a:p>
            <a:pPr marL="0" indent="0" eaLnBrk="0" hangingPunct="0">
              <a:buNone/>
            </a:pPr>
            <a:r>
              <a:rPr lang="en-US" b="1">
                <a:latin typeface="+mj-lt"/>
              </a:rPr>
              <a:t>Phases of Project:</a:t>
            </a:r>
          </a:p>
          <a:p>
            <a:pPr marL="0" indent="0" eaLnBrk="0" hangingPunct="0">
              <a:buNone/>
            </a:pPr>
            <a:endParaRPr lang="en-US" sz="1700" b="1">
              <a:latin typeface="+mj-lt"/>
            </a:endParaRPr>
          </a:p>
          <a:p>
            <a:pPr marL="0" indent="0" eaLnBrk="0" hangingPunct="0">
              <a:buNone/>
            </a:pPr>
            <a:endParaRPr lang="en-US">
              <a:latin typeface="+mj-lt"/>
            </a:endParaRPr>
          </a:p>
          <a:p>
            <a:pPr marL="338138" lvl="1" eaLnBrk="0" hangingPunct="0"/>
            <a:r>
              <a:rPr lang="en-US" sz="2200">
                <a:latin typeface="+mj-lt"/>
              </a:rPr>
              <a:t>Phase 1.1 –current state assessment</a:t>
            </a:r>
          </a:p>
          <a:p>
            <a:pPr marL="338138" lvl="1" eaLnBrk="0" hangingPunct="0"/>
            <a:r>
              <a:rPr lang="en-US" sz="2200">
                <a:latin typeface="+mj-lt"/>
              </a:rPr>
              <a:t>Phase 1.2 – market analysis of opportunities</a:t>
            </a:r>
          </a:p>
          <a:p>
            <a:pPr marL="338138" lvl="1" eaLnBrk="0" hangingPunct="0"/>
            <a:r>
              <a:rPr lang="en-US" sz="2200">
                <a:latin typeface="+mj-lt"/>
              </a:rPr>
              <a:t>Phase 1.3 – internal evaluation of opportunities </a:t>
            </a:r>
          </a:p>
          <a:p>
            <a:pPr marL="109538" lvl="1" indent="0" eaLnBrk="0" hangingPunct="0">
              <a:buNone/>
            </a:pPr>
            <a:endParaRPr lang="en-US" sz="2200">
              <a:latin typeface="+mj-lt"/>
            </a:endParaRPr>
          </a:p>
          <a:p>
            <a:pPr marL="338138" lvl="1" eaLnBrk="0" hangingPunct="0"/>
            <a:r>
              <a:rPr lang="en-US" sz="2200">
                <a:latin typeface="+mj-lt"/>
              </a:rPr>
              <a:t>Phase 2 –design and mobilization</a:t>
            </a:r>
          </a:p>
          <a:p>
            <a:pPr marL="338138" lvl="1"/>
            <a:r>
              <a:rPr lang="en-US" sz="2200">
                <a:latin typeface="+mj-lt"/>
              </a:rPr>
              <a:t>Phase 3 – Implementation Support (optional –decided solely by University)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76" y="1477106"/>
            <a:ext cx="7552480" cy="41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Internal assessment</a:t>
            </a:r>
          </a:p>
          <a:p>
            <a:pPr lvl="1"/>
            <a:r>
              <a:rPr lang="en-US"/>
              <a:t>One-on-one interviews (~40) individuals</a:t>
            </a:r>
          </a:p>
          <a:p>
            <a:pPr lvl="1"/>
            <a:r>
              <a:rPr lang="en-US"/>
              <a:t>Online survey faculty teaching online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5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" y="196947"/>
            <a:ext cx="10133197" cy="5712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41" y="6035333"/>
            <a:ext cx="34956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4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mobilization</a:t>
            </a:r>
          </a:p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“5</a:t>
            </a:r>
            <a:r>
              <a:rPr lang="en-US" baseline="30000" dirty="0"/>
              <a:t>th</a:t>
            </a:r>
            <a:r>
              <a:rPr lang="en-US" dirty="0"/>
              <a:t> campus”, or campus focus</a:t>
            </a:r>
          </a:p>
          <a:p>
            <a:pPr lvl="1"/>
            <a:r>
              <a:rPr lang="en-US" dirty="0"/>
              <a:t>Where are degrees conferred: system or campus</a:t>
            </a:r>
          </a:p>
          <a:p>
            <a:pPr lvl="1"/>
            <a:r>
              <a:rPr lang="en-US" dirty="0"/>
              <a:t>Who owns courses/classes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r>
              <a:rPr lang="en-US" dirty="0"/>
              <a:t>Revenue stream and distribution</a:t>
            </a:r>
          </a:p>
          <a:p>
            <a:r>
              <a:rPr lang="en-US" dirty="0"/>
              <a:t>comparison to different institutions (ASU, Penn State World Campus, CO State Global, and </a:t>
            </a:r>
            <a:r>
              <a:rPr lang="en-US" dirty="0" err="1"/>
              <a:t>Univ</a:t>
            </a:r>
            <a:r>
              <a:rPr lang="en-US" dirty="0"/>
              <a:t> Nebraska)</a:t>
            </a:r>
          </a:p>
        </p:txBody>
      </p:sp>
    </p:spTree>
    <p:extLst>
      <p:ext uri="{BB962C8B-B14F-4D97-AF65-F5344CB8AC3E}">
        <p14:creationId xmlns:p14="http://schemas.microsoft.com/office/powerpoint/2010/main" val="335258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457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Provost report, Faculty Senate</vt:lpstr>
      <vt:lpstr>eLearning Taskforce</vt:lpstr>
      <vt:lpstr>members</vt:lpstr>
      <vt:lpstr>PowerPoint Presentation</vt:lpstr>
      <vt:lpstr>PowerPoint Presentation</vt:lpstr>
      <vt:lpstr>Taskforce process</vt:lpstr>
      <vt:lpstr>Data sources</vt:lpstr>
      <vt:lpstr>PowerPoint Presentation</vt:lpstr>
      <vt:lpstr>Entering phase 2</vt:lpstr>
      <vt:lpstr>Considerations on the table</vt:lpstr>
      <vt:lpstr>Chief e-Learning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Yoder</dc:creator>
  <cp:lastModifiedBy>Yoder, Marilyn</cp:lastModifiedBy>
  <cp:revision>11</cp:revision>
  <cp:lastPrinted>2019-02-05T19:33:52Z</cp:lastPrinted>
  <dcterms:created xsi:type="dcterms:W3CDTF">2019-02-05T02:53:39Z</dcterms:created>
  <dcterms:modified xsi:type="dcterms:W3CDTF">2019-02-05T19:36:07Z</dcterms:modified>
</cp:coreProperties>
</file>