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384" r:id="rId2"/>
    <p:sldId id="409" r:id="rId3"/>
    <p:sldId id="405" r:id="rId4"/>
    <p:sldId id="407" r:id="rId5"/>
    <p:sldId id="412" r:id="rId6"/>
    <p:sldId id="408" r:id="rId7"/>
    <p:sldId id="410" r:id="rId8"/>
    <p:sldId id="411" r:id="rId9"/>
    <p:sldId id="413" r:id="rId10"/>
    <p:sldId id="414" r:id="rId11"/>
    <p:sldId id="415" r:id="rId12"/>
    <p:sldId id="416" r:id="rId13"/>
    <p:sldId id="417" r:id="rId14"/>
    <p:sldId id="39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4C528F-A6E5-4E3B-978E-C1761B378962}">
          <p14:sldIdLst>
            <p14:sldId id="384"/>
            <p14:sldId id="409"/>
            <p14:sldId id="405"/>
            <p14:sldId id="407"/>
            <p14:sldId id="412"/>
            <p14:sldId id="408"/>
            <p14:sldId id="410"/>
            <p14:sldId id="411"/>
            <p14:sldId id="413"/>
            <p14:sldId id="414"/>
            <p14:sldId id="415"/>
            <p14:sldId id="416"/>
            <p14:sldId id="417"/>
            <p14:sldId id="3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bil B. Wyatt" initials="SBW" lastIdx="0" clrIdx="0">
    <p:extLst>
      <p:ext uri="{19B8F6BF-5375-455C-9EA6-DF929625EA0E}">
        <p15:presenceInfo xmlns:p15="http://schemas.microsoft.com/office/powerpoint/2012/main" userId="87fb66b50401a46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FC000"/>
    <a:srgbClr val="F87D48"/>
    <a:srgbClr val="997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6265" autoAdjust="0"/>
  </p:normalViewPr>
  <p:slideViewPr>
    <p:cSldViewPr>
      <p:cViewPr varScale="1">
        <p:scale>
          <a:sx n="103" d="100"/>
          <a:sy n="103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22" d="100"/>
          <a:sy n="122" d="100"/>
        </p:scale>
        <p:origin x="3018" y="-9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BBCB6-258F-42AD-9191-6F519BD522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2816A-6A57-4FA1-AE09-EB1B440A2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9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26B53-9DB2-44C1-84EA-A2F5283DA1F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2CAD4-65DC-4274-9AFD-87BC7E94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6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CAD4-65DC-4274-9AFD-87BC7E9493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51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CAD4-65DC-4274-9AFD-87BC7E9493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73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CAD4-65DC-4274-9AFD-87BC7E9493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40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CAD4-65DC-4274-9AFD-87BC7E9493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9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CAD4-65DC-4274-9AFD-87BC7E9493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47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2CAD4-65DC-4274-9AFD-87BC7E9493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8B46C4-B7C8-4946-AD55-CA8C667CBA5F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C2FB5A-ADB0-4FEE-B1B6-365F5E1147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umkc.edu/title9/" TargetMode="External"/><Relationship Id="rId2" Type="http://schemas.openxmlformats.org/officeDocument/2006/relationships/hyperlink" Target="mailto:wyattsb@umk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umkc.edu/title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umkc.edu/vp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81000"/>
            <a:ext cx="9067800" cy="5486400"/>
          </a:xfrm>
        </p:spPr>
        <p:txBody>
          <a:bodyPr/>
          <a:lstStyle/>
          <a:p>
            <a:pPr algn="ctr"/>
            <a:r>
              <a:rPr lang="en-US" altLang="en-US" sz="4000" b="1" cap="none" dirty="0" smtClean="0">
                <a:latin typeface="Perpetua" panose="02020502060401020303" pitchFamily="18" charset="0"/>
              </a:rPr>
              <a:t>Office of Affirmative Action</a:t>
            </a:r>
            <a:br>
              <a:rPr lang="en-US" altLang="en-US" sz="4000" b="1" cap="none" dirty="0" smtClean="0">
                <a:latin typeface="Perpetua" panose="02020502060401020303" pitchFamily="18" charset="0"/>
              </a:rPr>
            </a:br>
            <a:r>
              <a:rPr lang="en-US" altLang="en-US" sz="4000" b="1" i="1" cap="none" dirty="0" smtClean="0">
                <a:solidFill>
                  <a:srgbClr val="4F81BD"/>
                </a:solidFill>
                <a:latin typeface="Perpetua" panose="02020502060401020303" pitchFamily="18" charset="0"/>
              </a:rPr>
              <a:t>and</a:t>
            </a:r>
            <a:r>
              <a:rPr lang="en-US" altLang="en-US" sz="4000" b="1" cap="none" dirty="0" smtClean="0">
                <a:latin typeface="Perpetua" panose="02020502060401020303" pitchFamily="18" charset="0"/>
              </a:rPr>
              <a:t/>
            </a:r>
            <a:br>
              <a:rPr lang="en-US" altLang="en-US" sz="4000" b="1" cap="none" dirty="0" smtClean="0">
                <a:latin typeface="Perpetua" panose="02020502060401020303" pitchFamily="18" charset="0"/>
              </a:rPr>
            </a:br>
            <a:r>
              <a:rPr lang="en-US" altLang="en-US" sz="4000" b="1" cap="none" dirty="0" smtClean="0">
                <a:latin typeface="Perpetua" panose="02020502060401020303" pitchFamily="18" charset="0"/>
              </a:rPr>
              <a:t>Violence Prevention &amp; Response </a:t>
            </a:r>
            <a:r>
              <a:rPr lang="en-US" altLang="en-US" b="1" dirty="0" smtClean="0">
                <a:latin typeface="Perpetua" panose="02020502060401020303" pitchFamily="18" charset="0"/>
              </a:rPr>
              <a:t/>
            </a:r>
            <a:br>
              <a:rPr lang="en-US" altLang="en-US" b="1" dirty="0" smtClean="0">
                <a:latin typeface="Perpetua" panose="02020502060401020303" pitchFamily="18" charset="0"/>
              </a:rPr>
            </a:br>
            <a:r>
              <a:rPr lang="en-US" altLang="en-US" b="1" dirty="0" smtClean="0">
                <a:latin typeface="Perpetua" panose="02020502060401020303" pitchFamily="18" charset="0"/>
              </a:rPr>
              <a:t/>
            </a:r>
            <a:br>
              <a:rPr lang="en-US" altLang="en-US" b="1" dirty="0" smtClean="0">
                <a:latin typeface="Perpetua" panose="02020502060401020303" pitchFamily="18" charset="0"/>
              </a:rPr>
            </a:br>
            <a:r>
              <a:rPr lang="en-US" altLang="en-US" sz="3200" dirty="0" smtClean="0">
                <a:solidFill>
                  <a:srgbClr val="FFC000"/>
                </a:solidFill>
                <a:latin typeface="Cambria" panose="02040503050406030204" pitchFamily="18" charset="0"/>
              </a:rPr>
              <a:t>annual </a:t>
            </a:r>
            <a:r>
              <a:rPr lang="en-US" altLang="en-US" sz="3200" dirty="0">
                <a:solidFill>
                  <a:srgbClr val="FFC000"/>
                </a:solidFill>
                <a:latin typeface="Cambria" panose="02040503050406030204" pitchFamily="18" charset="0"/>
              </a:rPr>
              <a:t>&amp; Mid-Year </a:t>
            </a:r>
            <a:r>
              <a:rPr lang="en-US" altLang="en-US" sz="3200" dirty="0" smtClean="0">
                <a:solidFill>
                  <a:srgbClr val="FFC000"/>
                </a:solidFill>
                <a:latin typeface="Cambria" panose="02040503050406030204" pitchFamily="18" charset="0"/>
              </a:rPr>
              <a:t>Reports</a:t>
            </a:r>
            <a:br>
              <a:rPr lang="en-US" altLang="en-US" sz="3200" dirty="0" smtClean="0">
                <a:solidFill>
                  <a:srgbClr val="FFC000"/>
                </a:solidFill>
                <a:latin typeface="Cambria" panose="02040503050406030204" pitchFamily="18" charset="0"/>
              </a:rPr>
            </a:br>
            <a:r>
              <a:rPr lang="en-US" altLang="en-US" sz="3200" i="1" cap="none" dirty="0" smtClean="0">
                <a:solidFill>
                  <a:srgbClr val="FFC000"/>
                </a:solidFill>
                <a:latin typeface="Cambria" panose="02040503050406030204" pitchFamily="18" charset="0"/>
              </a:rPr>
              <a:t>and</a:t>
            </a:r>
            <a:r>
              <a:rPr lang="en-US" altLang="en-US" sz="3200" dirty="0" smtClean="0">
                <a:solidFill>
                  <a:srgbClr val="FFC000"/>
                </a:solidFill>
                <a:latin typeface="Cambria" panose="02040503050406030204" pitchFamily="18" charset="0"/>
              </a:rPr>
              <a:t/>
            </a:r>
            <a:br>
              <a:rPr lang="en-US" altLang="en-US" sz="3200" dirty="0" smtClean="0">
                <a:solidFill>
                  <a:srgbClr val="FFC000"/>
                </a:solidFill>
                <a:latin typeface="Cambria" panose="02040503050406030204" pitchFamily="18" charset="0"/>
              </a:rPr>
            </a:br>
            <a:r>
              <a:rPr lang="en-US" altLang="en-US" sz="3200" dirty="0" smtClean="0">
                <a:solidFill>
                  <a:srgbClr val="FFC000"/>
                </a:solidFill>
                <a:latin typeface="Cambria" panose="02040503050406030204" pitchFamily="18" charset="0"/>
              </a:rPr>
              <a:t>legislative &amp; Regulatory Updates</a:t>
            </a:r>
            <a:endParaRPr lang="en-US" altLang="en-US" b="1" dirty="0" smtClean="0">
              <a:latin typeface="Perpetua" panose="02020502060401020303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1700" y="5943600"/>
            <a:ext cx="6858000" cy="9144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en-US" sz="2000" dirty="0" smtClean="0">
                <a:latin typeface="Perpetua" panose="02020502060401020303" pitchFamily="18" charset="0"/>
                <a:cs typeface="Calibri" panose="020F0502020204030204" pitchFamily="34" charset="0"/>
              </a:rPr>
              <a:t>Presented by:  Sybil B. Wyatt, JD, MA, MS</a:t>
            </a:r>
          </a:p>
          <a:p>
            <a:pPr algn="r" eaLnBrk="1" hangingPunct="1"/>
            <a:r>
              <a:rPr lang="en-US" altLang="en-US" sz="2000" dirty="0" smtClean="0">
                <a:latin typeface="Perpetua" panose="02020502060401020303" pitchFamily="18" charset="0"/>
                <a:cs typeface="Calibri" panose="020F0502020204030204" pitchFamily="34" charset="0"/>
              </a:rPr>
              <a:t>Associate </a:t>
            </a:r>
            <a:r>
              <a:rPr lang="en-US" altLang="en-US" sz="2000" dirty="0" smtClean="0">
                <a:latin typeface="Perpetua" panose="02020502060401020303" pitchFamily="18" charset="0"/>
                <a:cs typeface="Calibri" panose="020F0502020204030204" pitchFamily="34" charset="0"/>
              </a:rPr>
              <a:t>Director/Title IX Coordinator</a:t>
            </a:r>
            <a:endParaRPr lang="en-US" altLang="en-US" sz="2000" dirty="0" smtClean="0">
              <a:latin typeface="Perpetua" panose="02020502060401020303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Significant Changes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8800"/>
            <a:ext cx="8153400" cy="22098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Federal: m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andatory reporting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Only those “legally responsible to respond” or those with the ability to “remedy the situation” would have to report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Implications: S</a:t>
            </a:r>
            <a:r>
              <a:rPr lang="en-US" altLang="en-US" sz="21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tudents may be less inclined to report directly to OAA, preventing the University from providing assistance or taking action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400" dirty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State: definition of consent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Trebuchet MS" panose="020B0603020202020204" pitchFamily="34" charset="0"/>
                <a:cs typeface="Calibri" panose="020F0502020204030204" pitchFamily="34" charset="0"/>
              </a:rPr>
              <a:t>“The institution of higher education shall define consent as a freely given agreement to the conduct at issue by a competent person through words or overt actions</a:t>
            </a:r>
            <a:r>
              <a:rPr lang="en-US" altLang="en-US" sz="21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.”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1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Implications: Disputed meaning of terms, does not address incapacitation or other aspects of consent</a:t>
            </a:r>
            <a:endParaRPr lang="en-US" altLang="en-US" sz="21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Significant Changes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8800"/>
            <a:ext cx="8153400" cy="22098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State: due process hearing</a:t>
            </a: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Appeals allowed to external Administrative Hearing Commission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Implications: Expenses to UMKC including defense of process, civil action in court, possible fines of $250,000 if found in violation; chilling effect to reports as entire case would be heard by AHC</a:t>
            </a:r>
            <a:endParaRPr lang="en-US" altLang="en-US" sz="2000" dirty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Federal/State: live hearing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Policy must provide live hearing (may require as only option without choice of administrative resolution)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Implications: Chilling effect as complaint dismissed if complainant refuses to attend or does not want to repeat allegations in front of faculty/staff panel</a:t>
            </a:r>
            <a:endParaRPr lang="en-US" altLang="en-US" sz="20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Significant Changes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8800"/>
            <a:ext cx="8153400" cy="22098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Federal/State: direct cross-examination</a:t>
            </a: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Federal: Hearing must allow direct questioning of parties by each party’s advisor of choice (may be attorney) without technology to separate parties by request; if party will not submit to direct questioning, the decision-maker cannot consider any testimony provided by that party (even in Investigation Report)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State: Hearing must guarantee parties the right to cross-examine, either directly or indirectly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Implications: Chilling effect on complaints; inability to rely on prior testimony (federal); may be required to provide parties with legal counsel; process much more “court-like”</a:t>
            </a: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Significant Changes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8800"/>
            <a:ext cx="8153400" cy="22098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Federal/State: standard of evidence</a:t>
            </a: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Federal: choice of preponderance or clear and convincing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State: clear and convincing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Implications: much higher threshold without ability to subpoena/require witness participation or submission of evidence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2000" dirty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7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Federal/State: impartiality and bias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Federal: TIX coordinators, investigators, and decision-makers must be unbiased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State: investigators and decision-makers must certify no bias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Implications: may require anyone with exposure to sexual harassment/misconduct to disclose if involved in process</a:t>
            </a:r>
          </a:p>
        </p:txBody>
      </p:sp>
    </p:spTree>
    <p:extLst>
      <p:ext uri="{BB962C8B-B14F-4D97-AF65-F5344CB8AC3E}">
        <p14:creationId xmlns:p14="http://schemas.microsoft.com/office/powerpoint/2010/main" val="3791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erpetua" panose="02020502060401020303" pitchFamily="18" charset="0"/>
              </a:rPr>
              <a:t>Questions?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0248" y="1676400"/>
            <a:ext cx="8458200" cy="4953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Perpetua" panose="02020502060401020303" pitchFamily="18" charset="0"/>
              </a:rPr>
              <a:t>Sybil Wyatt, Associate Director of Affirmative Action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Perpetua" panose="02020502060401020303" pitchFamily="18" charset="0"/>
              </a:rPr>
              <a:t>Office </a:t>
            </a:r>
            <a:r>
              <a:rPr lang="en-US" sz="2000" dirty="0">
                <a:latin typeface="Perpetua" panose="02020502060401020303" pitchFamily="18" charset="0"/>
              </a:rPr>
              <a:t>of Affirmative </a:t>
            </a:r>
            <a:r>
              <a:rPr lang="en-US" sz="2000" dirty="0" smtClean="0">
                <a:latin typeface="Perpetua" panose="02020502060401020303" pitchFamily="18" charset="0"/>
              </a:rPr>
              <a:t>Action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Perpetua" panose="02020502060401020303" pitchFamily="18" charset="0"/>
              </a:rPr>
              <a:t>5115 Oak Street, Room 212</a:t>
            </a:r>
            <a:endParaRPr lang="en-US" sz="2000" dirty="0">
              <a:latin typeface="Perpetua" panose="02020502060401020303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Perpetua" panose="02020502060401020303" pitchFamily="18" charset="0"/>
              </a:rPr>
              <a:t>University of Missouri-Kansas City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Perpetua" panose="02020502060401020303" pitchFamily="18" charset="0"/>
              </a:rPr>
              <a:t>Phone: (816) 235-6910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Perpetua" panose="02020502060401020303" pitchFamily="18" charset="0"/>
              </a:rPr>
              <a:t>Fax: (816) 235-6537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Perpetua" panose="02020502060401020303" pitchFamily="18" charset="0"/>
                <a:hlinkClick r:id="rId2"/>
              </a:rPr>
              <a:t>wyattsb@umkc.edu</a:t>
            </a:r>
            <a:r>
              <a:rPr lang="en-US" sz="2000" dirty="0" smtClean="0">
                <a:latin typeface="Perpetua" panose="02020502060401020303" pitchFamily="18" charset="0"/>
              </a:rPr>
              <a:t>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Perpetua" panose="02020502060401020303" pitchFamily="18" charset="0"/>
                <a:hlinkClick r:id="rId3"/>
              </a:rPr>
              <a:t>https://</a:t>
            </a:r>
            <a:r>
              <a:rPr lang="en-US" sz="2000" dirty="0" smtClean="0">
                <a:latin typeface="Perpetua" panose="02020502060401020303" pitchFamily="18" charset="0"/>
                <a:hlinkClick r:id="rId3"/>
              </a:rPr>
              <a:t>info.umkc.edu/title9/</a:t>
            </a:r>
            <a:r>
              <a:rPr lang="en-US" sz="2000" dirty="0" smtClean="0">
                <a:latin typeface="Perpetua" panose="02020502060401020303" pitchFamily="18" charset="0"/>
              </a:rPr>
              <a:t> </a:t>
            </a:r>
            <a:endParaRPr lang="en-US" sz="1100" dirty="0" smtClean="0"/>
          </a:p>
          <a:p>
            <a:pPr marL="0" indent="0">
              <a:buFont typeface="Wingdings"/>
              <a:buNone/>
            </a:pPr>
            <a:endParaRPr lang="en-US" sz="1600" dirty="0" smtClean="0"/>
          </a:p>
          <a:p>
            <a:endParaRPr lang="en-US" sz="2400" dirty="0" smtClean="0"/>
          </a:p>
          <a:p>
            <a:pPr marL="0" indent="0">
              <a:buFont typeface="Wingdings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13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rebuchet MS" panose="020B0603020202020204" pitchFamily="34" charset="0"/>
              </a:rPr>
              <a:t>Annual &amp; Mid-Year Title IX Reports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Office of Affirmative Action</a:t>
            </a:r>
            <a:endParaRPr lang="en-US" sz="4000" dirty="0">
              <a:latin typeface="Cambria" panose="0204050305040603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25178">
            <a:off x="2711056" y="4378012"/>
            <a:ext cx="3117401" cy="21426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89101">
            <a:off x="479606" y="4175677"/>
            <a:ext cx="3029057" cy="201707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060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Title </a:t>
            </a:r>
            <a:r>
              <a:rPr lang="en-US" altLang="en-US" dirty="0" smtClean="0">
                <a:latin typeface="Cambria" panose="02040503050406030204" pitchFamily="18" charset="0"/>
              </a:rPr>
              <a:t>IX </a:t>
            </a:r>
            <a:r>
              <a:rPr lang="en-US" altLang="en-US" dirty="0" smtClean="0">
                <a:latin typeface="Cambria" panose="02040503050406030204" pitchFamily="18" charset="0"/>
              </a:rPr>
              <a:t>Reports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8800"/>
            <a:ext cx="8153400" cy="2209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Annual Report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: August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1,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2017 - July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31,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2018</a:t>
            </a: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Mid-Year Report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: August 1, 2018 - December 31, 2018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Includes reports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of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sex discrimination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Gender identity/expression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Pregnancy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Harassment/bullying on the basis of sex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Sexual misconduct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Stalking on the basis of sex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Dating/intimate partner violence</a:t>
            </a:r>
            <a:endParaRPr lang="en-US" altLang="en-US" sz="18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Full </a:t>
            </a:r>
            <a:r>
              <a:rPr lang="en-US" altLang="en-US" sz="2400" dirty="0">
                <a:latin typeface="Trebuchet MS" panose="020B0603020202020204" pitchFamily="34" charset="0"/>
                <a:cs typeface="Calibri" panose="020F0502020204030204" pitchFamily="34" charset="0"/>
              </a:rPr>
              <a:t>report available at </a:t>
            </a:r>
            <a:r>
              <a:rPr lang="en-US" altLang="en-US" sz="2400" dirty="0">
                <a:latin typeface="Trebuchet MS" panose="020B0603020202020204" pitchFamily="34" charset="0"/>
                <a:cs typeface="Calibri" panose="020F0502020204030204" pitchFamily="34" charset="0"/>
                <a:hlinkClick r:id="rId3"/>
              </a:rPr>
              <a:t>https://info.umkc.edu/title9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  <a:hlinkClick r:id="rId3"/>
              </a:rPr>
              <a:t>/</a:t>
            </a: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589567"/>
            <a:ext cx="396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mbria" panose="02040503050406030204" pitchFamily="18" charset="0"/>
              </a:rPr>
              <a:t>Annual Report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mbria" panose="02040503050406030204" pitchFamily="18" charset="0"/>
              </a:rPr>
              <a:t>121 jurisdictional reports</a:t>
            </a:r>
            <a:endParaRPr lang="en-US" sz="2000" dirty="0">
              <a:latin typeface="Cambria" panose="020405030504060302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44 sexual harassment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31 sexual misconduct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13 dating/IP violence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9 sex discrimination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Cambria" panose="02040503050406030204" pitchFamily="18" charset="0"/>
              </a:rPr>
              <a:t>Gender identity/expression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Cambria" panose="02040503050406030204" pitchFamily="18" charset="0"/>
              </a:rPr>
              <a:t>Sexual orientation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0 false reporting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24 </a:t>
            </a:r>
            <a:r>
              <a:rPr lang="en-US" sz="2000" dirty="0" smtClean="0">
                <a:latin typeface="Cambria" panose="02040503050406030204" pitchFamily="18" charset="0"/>
              </a:rPr>
              <a:t>non-jurisdictional reports</a:t>
            </a:r>
            <a:endParaRPr lang="en-US" sz="20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 smtClean="0">
              <a:latin typeface="Cambria" panose="0204050305040603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0" y="1589567"/>
            <a:ext cx="3994299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mbria" panose="02040503050406030204" pitchFamily="18" charset="0"/>
              </a:rPr>
              <a:t>Mid-Year Report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mbria" panose="02040503050406030204" pitchFamily="18" charset="0"/>
              </a:rPr>
              <a:t>86 reports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32 sexual harassment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20 sexual misconduct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7 dating/IP violence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2 sex discrimination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Cambria" panose="02040503050406030204" pitchFamily="18" charset="0"/>
              </a:rPr>
              <a:t>Gender identity/expression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dirty="0" smtClean="0">
                <a:latin typeface="Cambria" panose="02040503050406030204" pitchFamily="18" charset="0"/>
              </a:rPr>
              <a:t>Sexual orientation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9 stalking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2 sexual exploitation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0 false reporting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</a:rPr>
              <a:t>41 </a:t>
            </a:r>
            <a:r>
              <a:rPr lang="en-US" sz="2000" dirty="0" smtClean="0">
                <a:latin typeface="Cambria" panose="02040503050406030204" pitchFamily="18" charset="0"/>
              </a:rPr>
              <a:t>non-jurisdictional reports</a:t>
            </a:r>
            <a:endParaRPr lang="en-US" sz="20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Title </a:t>
            </a:r>
            <a:r>
              <a:rPr lang="en-US" altLang="en-US" dirty="0" smtClean="0">
                <a:latin typeface="Cambria" panose="02040503050406030204" pitchFamily="18" charset="0"/>
              </a:rPr>
              <a:t>IX </a:t>
            </a:r>
            <a:r>
              <a:rPr lang="en-US" altLang="en-US" dirty="0" smtClean="0">
                <a:latin typeface="Cambria" panose="02040503050406030204" pitchFamily="18" charset="0"/>
              </a:rPr>
              <a:t>by the Numbers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16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589567"/>
            <a:ext cx="396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mbria" panose="02040503050406030204" pitchFamily="18" charset="0"/>
              </a:rPr>
              <a:t>Annual Report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mbria" panose="02040503050406030204" pitchFamily="18" charset="0"/>
              </a:rPr>
              <a:t>Sexual misconduct reports</a:t>
            </a:r>
            <a:endParaRPr lang="en-US" sz="2000" dirty="0">
              <a:latin typeface="Cambria" panose="020405030504060302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19 nonconsensual sexual intercourse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10 nonconsensual sexual contact</a:t>
            </a:r>
          </a:p>
          <a:p>
            <a:pPr marL="685800" lvl="2" indent="0">
              <a:buNone/>
            </a:pPr>
            <a:endParaRPr lang="en-US" sz="1700" dirty="0" smtClean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mbria" panose="02040503050406030204" pitchFamily="18" charset="0"/>
              </a:rPr>
              <a:t>Location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12 on-campus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19 off-campus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Title </a:t>
            </a:r>
            <a:r>
              <a:rPr lang="en-US" altLang="en-US" dirty="0" smtClean="0">
                <a:latin typeface="Cambria" panose="02040503050406030204" pitchFamily="18" charset="0"/>
              </a:rPr>
              <a:t>IX </a:t>
            </a:r>
            <a:r>
              <a:rPr lang="en-US" altLang="en-US" dirty="0" smtClean="0">
                <a:latin typeface="Cambria" panose="02040503050406030204" pitchFamily="18" charset="0"/>
              </a:rPr>
              <a:t>by the Numbers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mbria" panose="02040503050406030204" pitchFamily="18" charset="0"/>
              </a:rPr>
              <a:t>Mid-Year Report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mbria" panose="02040503050406030204" pitchFamily="18" charset="0"/>
              </a:rPr>
              <a:t>Sexual misconduct reports</a:t>
            </a:r>
            <a:endParaRPr lang="en-US" sz="2000" dirty="0">
              <a:latin typeface="Cambria" panose="020405030504060302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16 nonconsensual sexual intercourse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3 nonconsensual sexual contact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Cambria" panose="02040503050406030204" pitchFamily="18" charset="0"/>
              </a:rPr>
              <a:t>1 exposure of genitals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700" dirty="0">
              <a:latin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ambria" panose="02040503050406030204" pitchFamily="18" charset="0"/>
              </a:rPr>
              <a:t>Location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13 on-campus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7 off-campus</a:t>
            </a:r>
          </a:p>
        </p:txBody>
      </p:sp>
    </p:spTree>
    <p:extLst>
      <p:ext uri="{BB962C8B-B14F-4D97-AF65-F5344CB8AC3E}">
        <p14:creationId xmlns:p14="http://schemas.microsoft.com/office/powerpoint/2010/main" val="313775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848600" cy="167322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Trebuchet MS" panose="020B0603020202020204" pitchFamily="34" charset="0"/>
              </a:rPr>
              <a:t>Annual</a:t>
            </a:r>
            <a:r>
              <a:rPr lang="en-US" sz="3200" dirty="0" smtClean="0">
                <a:latin typeface="Trebuchet MS" panose="020B0603020202020204" pitchFamily="34" charset="0"/>
              </a:rPr>
              <a:t> &amp; Mid-Year Reports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Violence Prevention &amp; Response</a:t>
            </a:r>
            <a:endParaRPr lang="en-US" sz="4000" dirty="0">
              <a:latin typeface="Cambria" panose="020405030504060302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4178">
            <a:off x="4708132" y="4044699"/>
            <a:ext cx="3567715" cy="222660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047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VPR Reports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28800"/>
            <a:ext cx="8153400" cy="2209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Annual Report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: August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1,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2017 - July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31, 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2018</a:t>
            </a: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Mid-Year Report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: August 1, 2018 - December 31, 2018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Includes programming/outreach &amp; crisis management</a:t>
            </a: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Orientations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Trainings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Tabling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Class presentations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Awareness events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Individual advocacy and consultations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More information</a:t>
            </a:r>
            <a:r>
              <a:rPr lang="en-US" altLang="en-US" sz="2400" dirty="0">
                <a:latin typeface="Trebuchet MS" panose="020B060302020202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400" dirty="0">
                <a:latin typeface="Trebuchet MS" panose="020B0603020202020204" pitchFamily="34" charset="0"/>
                <a:cs typeface="Calibri" panose="020F0502020204030204" pitchFamily="34" charset="0"/>
                <a:hlinkClick r:id="rId3"/>
              </a:rPr>
              <a:t>https://info.umkc.edu/vpr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en-US" altLang="en-US" sz="2400" dirty="0" smtClean="0"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  <a:endParaRPr lang="en-US" altLang="en-US" sz="23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400" dirty="0" smtClean="0"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3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589567"/>
            <a:ext cx="396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mbria" panose="02040503050406030204" pitchFamily="18" charset="0"/>
              </a:rPr>
              <a:t>Annual Report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Direct Interactions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162 crisis management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5,496 in-person contacts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orientation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training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outreach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mbria" panose="02040503050406030204" pitchFamily="18" charset="0"/>
              </a:rPr>
              <a:t>awareness programming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mbria" panose="02040503050406030204" pitchFamily="18" charset="0"/>
              </a:rPr>
              <a:t>Indirect interactions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2,063 online training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700" dirty="0">
              <a:latin typeface="Cambria" panose="020405030504060302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sz="1700" dirty="0">
              <a:latin typeface="Cambria" panose="0204050305040603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0" y="1589567"/>
            <a:ext cx="3994299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Cambria" panose="02040503050406030204" pitchFamily="18" charset="0"/>
              </a:rPr>
              <a:t>Mid-Year Report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Direct Interactions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74 </a:t>
            </a:r>
            <a:r>
              <a:rPr lang="en-US" sz="1800" dirty="0">
                <a:latin typeface="Cambria" panose="02040503050406030204" pitchFamily="18" charset="0"/>
              </a:rPr>
              <a:t>crisis management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10,091 </a:t>
            </a:r>
            <a:r>
              <a:rPr lang="en-US" sz="1800" dirty="0">
                <a:latin typeface="Cambria" panose="02040503050406030204" pitchFamily="18" charset="0"/>
              </a:rPr>
              <a:t>in-person contacts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orientation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training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outreach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>
                <a:latin typeface="Cambria" panose="02040503050406030204" pitchFamily="18" charset="0"/>
              </a:rPr>
              <a:t>awareness programming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mbria" panose="02040503050406030204" pitchFamily="18" charset="0"/>
              </a:rPr>
              <a:t>Indirect interactions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Cambria" panose="02040503050406030204" pitchFamily="18" charset="0"/>
              </a:rPr>
              <a:t>2,319 </a:t>
            </a:r>
            <a:r>
              <a:rPr lang="en-US" sz="1800" dirty="0">
                <a:latin typeface="Cambria" panose="02040503050406030204" pitchFamily="18" charset="0"/>
              </a:rPr>
              <a:t>online </a:t>
            </a:r>
            <a:r>
              <a:rPr lang="en-US" sz="1800" dirty="0" smtClean="0">
                <a:latin typeface="Cambria" panose="02040503050406030204" pitchFamily="18" charset="0"/>
              </a:rPr>
              <a:t>training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2"/>
            <a:ext cx="9144000" cy="990600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latin typeface="Cambria" panose="02040503050406030204" pitchFamily="18" charset="0"/>
              </a:rPr>
              <a:t>VPR </a:t>
            </a:r>
            <a:r>
              <a:rPr lang="en-US" altLang="en-US" dirty="0" smtClean="0">
                <a:latin typeface="Cambria" panose="02040503050406030204" pitchFamily="18" charset="0"/>
              </a:rPr>
              <a:t>by the Numbers</a:t>
            </a:r>
            <a:endParaRPr lang="en-US" altLang="en-US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24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Legislative/Regulatory Updates</a:t>
            </a:r>
            <a:endParaRPr lang="en-US" sz="4000" dirty="0">
              <a:latin typeface="Cambria" panose="02040503050406030204" pitchFamily="18" charset="0"/>
            </a:endParaRP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8077200" cy="167322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 smtClean="0">
                <a:latin typeface="Trebuchet MS" panose="020B0603020202020204" pitchFamily="34" charset="0"/>
              </a:rPr>
              <a:t>Federal: </a:t>
            </a:r>
            <a:r>
              <a:rPr lang="en-US" dirty="0">
                <a:latin typeface="Trebuchet MS" panose="020B0603020202020204" pitchFamily="34" charset="0"/>
              </a:rPr>
              <a:t>Proposed Change to 34 CFR 106</a:t>
            </a:r>
            <a:endParaRPr lang="en-US" dirty="0" smtClean="0">
              <a:latin typeface="Trebuchet MS" panose="020B06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latin typeface="Trebuchet MS" panose="020B0603020202020204" pitchFamily="34" charset="0"/>
              </a:rPr>
              <a:t>State: </a:t>
            </a:r>
            <a:r>
              <a:rPr lang="en-US" dirty="0" smtClean="0">
                <a:latin typeface="Trebuchet MS" panose="020B0603020202020204" pitchFamily="34" charset="0"/>
              </a:rPr>
              <a:t>House Bill 573/Senate Bill </a:t>
            </a:r>
            <a:r>
              <a:rPr lang="en-US" dirty="0">
                <a:latin typeface="Trebuchet MS" panose="020B0603020202020204" pitchFamily="34" charset="0"/>
              </a:rPr>
              <a:t>259</a:t>
            </a:r>
            <a:endParaRPr lang="en-US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908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C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20163</TotalTime>
  <Words>745</Words>
  <Application>Microsoft Office PowerPoint</Application>
  <PresentationFormat>On-screen Show (4:3)</PresentationFormat>
  <Paragraphs>141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Cambria</vt:lpstr>
      <vt:lpstr>Perpetua</vt:lpstr>
      <vt:lpstr>Trebuchet MS</vt:lpstr>
      <vt:lpstr>Tw Cen MT</vt:lpstr>
      <vt:lpstr>Wingdings</vt:lpstr>
      <vt:lpstr>Wingdings 2</vt:lpstr>
      <vt:lpstr>Median</vt:lpstr>
      <vt:lpstr>Office of Affirmative Action and Violence Prevention &amp; Response   annual &amp; Mid-Year Reports and legislative &amp; Regulatory Updates</vt:lpstr>
      <vt:lpstr>Office of Affirmative Action</vt:lpstr>
      <vt:lpstr>Title IX Reports</vt:lpstr>
      <vt:lpstr>Title IX by the Numbers</vt:lpstr>
      <vt:lpstr>Title IX by the Numbers</vt:lpstr>
      <vt:lpstr>Violence Prevention &amp; Response</vt:lpstr>
      <vt:lpstr>VPR Reports</vt:lpstr>
      <vt:lpstr>VPR by the Numbers</vt:lpstr>
      <vt:lpstr>Legislative/Regulatory Updates</vt:lpstr>
      <vt:lpstr>Significant Changes</vt:lpstr>
      <vt:lpstr>Significant Changes</vt:lpstr>
      <vt:lpstr>Significant Changes</vt:lpstr>
      <vt:lpstr>Significant Changes</vt:lpstr>
      <vt:lpstr>Questions?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Relations at UMKC</dc:title>
  <dc:creator>Sansberry</dc:creator>
  <cp:lastModifiedBy>Bree W</cp:lastModifiedBy>
  <cp:revision>324</cp:revision>
  <cp:lastPrinted>2018-12-19T14:36:53Z</cp:lastPrinted>
  <dcterms:created xsi:type="dcterms:W3CDTF">2013-05-28T18:36:19Z</dcterms:created>
  <dcterms:modified xsi:type="dcterms:W3CDTF">2019-02-19T20:30:35Z</dcterms:modified>
</cp:coreProperties>
</file>