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56" r:id="rId3"/>
    <p:sldId id="258" r:id="rId4"/>
    <p:sldId id="260" r:id="rId5"/>
    <p:sldId id="281" r:id="rId6"/>
    <p:sldId id="273" r:id="rId7"/>
    <p:sldId id="275" r:id="rId8"/>
    <p:sldId id="278" r:id="rId9"/>
    <p:sldId id="285" r:id="rId10"/>
    <p:sldId id="283" r:id="rId11"/>
    <p:sldId id="286"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2B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0" autoAdjust="0"/>
    <p:restoredTop sz="86438" autoAdjust="0"/>
  </p:normalViewPr>
  <p:slideViewPr>
    <p:cSldViewPr snapToGrid="0" snapToObjects="1">
      <p:cViewPr varScale="1">
        <p:scale>
          <a:sx n="57" d="100"/>
          <a:sy n="57" d="100"/>
        </p:scale>
        <p:origin x="32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CFD64F-A9CB-DF4D-B75B-C0ECCB8D2283}"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F22179-9DDD-BD48-B97A-0D039F60E4AE}" type="slidenum">
              <a:rPr lang="en-US" smtClean="0"/>
              <a:t>‹#›</a:t>
            </a:fld>
            <a:endParaRPr lang="en-US" dirty="0"/>
          </a:p>
        </p:txBody>
      </p:sp>
    </p:spTree>
    <p:extLst>
      <p:ext uri="{BB962C8B-B14F-4D97-AF65-F5344CB8AC3E}">
        <p14:creationId xmlns:p14="http://schemas.microsoft.com/office/powerpoint/2010/main" val="3349243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FD64F-A9CB-DF4D-B75B-C0ECCB8D2283}"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F22179-9DDD-BD48-B97A-0D039F60E4AE}" type="slidenum">
              <a:rPr lang="en-US" smtClean="0"/>
              <a:t>‹#›</a:t>
            </a:fld>
            <a:endParaRPr lang="en-US" dirty="0"/>
          </a:p>
        </p:txBody>
      </p:sp>
    </p:spTree>
    <p:extLst>
      <p:ext uri="{BB962C8B-B14F-4D97-AF65-F5344CB8AC3E}">
        <p14:creationId xmlns:p14="http://schemas.microsoft.com/office/powerpoint/2010/main" val="2448751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FD64F-A9CB-DF4D-B75B-C0ECCB8D2283}"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F22179-9DDD-BD48-B97A-0D039F60E4AE}" type="slidenum">
              <a:rPr lang="en-US" smtClean="0"/>
              <a:t>‹#›</a:t>
            </a:fld>
            <a:endParaRPr lang="en-US" dirty="0"/>
          </a:p>
        </p:txBody>
      </p:sp>
    </p:spTree>
    <p:extLst>
      <p:ext uri="{BB962C8B-B14F-4D97-AF65-F5344CB8AC3E}">
        <p14:creationId xmlns:p14="http://schemas.microsoft.com/office/powerpoint/2010/main" val="555771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CFD64F-A9CB-DF4D-B75B-C0ECCB8D2283}" type="datetimeFigureOut">
              <a:rPr lang="en-US" smtClean="0"/>
              <a:t>9/18/2018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F22179-9DDD-BD48-B97A-0D039F60E4AE}" type="slidenum">
              <a:rPr lang="en-US" smtClean="0"/>
              <a:t>‹#›</a:t>
            </a:fld>
            <a:endParaRPr lang="en-US" dirty="0"/>
          </a:p>
        </p:txBody>
      </p:sp>
    </p:spTree>
    <p:extLst>
      <p:ext uri="{BB962C8B-B14F-4D97-AF65-F5344CB8AC3E}">
        <p14:creationId xmlns:p14="http://schemas.microsoft.com/office/powerpoint/2010/main" val="33422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CFD64F-A9CB-DF4D-B75B-C0ECCB8D2283}" type="datetimeFigureOut">
              <a:rPr lang="en-US" smtClean="0"/>
              <a:t>9/18/2018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F22179-9DDD-BD48-B97A-0D039F60E4AE}" type="slidenum">
              <a:rPr lang="en-US" smtClean="0"/>
              <a:t>‹#›</a:t>
            </a:fld>
            <a:endParaRPr lang="en-US" dirty="0"/>
          </a:p>
        </p:txBody>
      </p:sp>
    </p:spTree>
    <p:extLst>
      <p:ext uri="{BB962C8B-B14F-4D97-AF65-F5344CB8AC3E}">
        <p14:creationId xmlns:p14="http://schemas.microsoft.com/office/powerpoint/2010/main" val="2569279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2A2399-3C9C-6B45-A20A-3D6766199C84}"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B4EEB8-BBB8-944C-B367-48E70FEB8A0D}" type="slidenum">
              <a:rPr lang="en-US" smtClean="0"/>
              <a:t>‹#›</a:t>
            </a:fld>
            <a:endParaRPr lang="en-US" dirty="0"/>
          </a:p>
        </p:txBody>
      </p:sp>
    </p:spTree>
    <p:extLst>
      <p:ext uri="{BB962C8B-B14F-4D97-AF65-F5344CB8AC3E}">
        <p14:creationId xmlns:p14="http://schemas.microsoft.com/office/powerpoint/2010/main" val="3848797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A2399-3C9C-6B45-A20A-3D6766199C84}"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B4EEB8-BBB8-944C-B367-48E70FEB8A0D}" type="slidenum">
              <a:rPr lang="en-US" smtClean="0"/>
              <a:t>‹#›</a:t>
            </a:fld>
            <a:endParaRPr lang="en-US" dirty="0"/>
          </a:p>
        </p:txBody>
      </p:sp>
    </p:spTree>
    <p:extLst>
      <p:ext uri="{BB962C8B-B14F-4D97-AF65-F5344CB8AC3E}">
        <p14:creationId xmlns:p14="http://schemas.microsoft.com/office/powerpoint/2010/main" val="3540261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2A2399-3C9C-6B45-A20A-3D6766199C84}"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B4EEB8-BBB8-944C-B367-48E70FEB8A0D}" type="slidenum">
              <a:rPr lang="en-US" smtClean="0"/>
              <a:t>‹#›</a:t>
            </a:fld>
            <a:endParaRPr lang="en-US" dirty="0"/>
          </a:p>
        </p:txBody>
      </p:sp>
    </p:spTree>
    <p:extLst>
      <p:ext uri="{BB962C8B-B14F-4D97-AF65-F5344CB8AC3E}">
        <p14:creationId xmlns:p14="http://schemas.microsoft.com/office/powerpoint/2010/main" val="269919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2A2399-3C9C-6B45-A20A-3D6766199C84}" type="datetimeFigureOut">
              <a:rPr lang="en-US" smtClean="0"/>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B4EEB8-BBB8-944C-B367-48E70FEB8A0D}" type="slidenum">
              <a:rPr lang="en-US" smtClean="0"/>
              <a:t>‹#›</a:t>
            </a:fld>
            <a:endParaRPr lang="en-US" dirty="0"/>
          </a:p>
        </p:txBody>
      </p:sp>
    </p:spTree>
    <p:extLst>
      <p:ext uri="{BB962C8B-B14F-4D97-AF65-F5344CB8AC3E}">
        <p14:creationId xmlns:p14="http://schemas.microsoft.com/office/powerpoint/2010/main" val="2948329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2A2399-3C9C-6B45-A20A-3D6766199C84}" type="datetimeFigureOut">
              <a:rPr lang="en-US" smtClean="0"/>
              <a:t>9/18/2018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B4EEB8-BBB8-944C-B367-48E70FEB8A0D}" type="slidenum">
              <a:rPr lang="en-US" smtClean="0"/>
              <a:t>‹#›</a:t>
            </a:fld>
            <a:endParaRPr lang="en-US" dirty="0"/>
          </a:p>
        </p:txBody>
      </p:sp>
    </p:spTree>
    <p:extLst>
      <p:ext uri="{BB962C8B-B14F-4D97-AF65-F5344CB8AC3E}">
        <p14:creationId xmlns:p14="http://schemas.microsoft.com/office/powerpoint/2010/main" val="1981233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2A2399-3C9C-6B45-A20A-3D6766199C84}" type="datetimeFigureOut">
              <a:rPr lang="en-US" smtClean="0"/>
              <a:t>9/18/2018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B4EEB8-BBB8-944C-B367-48E70FEB8A0D}" type="slidenum">
              <a:rPr lang="en-US" smtClean="0"/>
              <a:t>‹#›</a:t>
            </a:fld>
            <a:endParaRPr lang="en-US" dirty="0"/>
          </a:p>
        </p:txBody>
      </p:sp>
    </p:spTree>
    <p:extLst>
      <p:ext uri="{BB962C8B-B14F-4D97-AF65-F5344CB8AC3E}">
        <p14:creationId xmlns:p14="http://schemas.microsoft.com/office/powerpoint/2010/main" val="1945381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FD64F-A9CB-DF4D-B75B-C0ECCB8D2283}"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F22179-9DDD-BD48-B97A-0D039F60E4AE}" type="slidenum">
              <a:rPr lang="en-US" smtClean="0"/>
              <a:t>‹#›</a:t>
            </a:fld>
            <a:endParaRPr lang="en-US" dirty="0"/>
          </a:p>
        </p:txBody>
      </p:sp>
    </p:spTree>
    <p:extLst>
      <p:ext uri="{BB962C8B-B14F-4D97-AF65-F5344CB8AC3E}">
        <p14:creationId xmlns:p14="http://schemas.microsoft.com/office/powerpoint/2010/main" val="283353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A2399-3C9C-6B45-A20A-3D6766199C84}" type="datetimeFigureOut">
              <a:rPr lang="en-US" smtClean="0"/>
              <a:t>9/18/2018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B4EEB8-BBB8-944C-B367-48E70FEB8A0D}" type="slidenum">
              <a:rPr lang="en-US" smtClean="0"/>
              <a:t>‹#›</a:t>
            </a:fld>
            <a:endParaRPr lang="en-US" dirty="0"/>
          </a:p>
        </p:txBody>
      </p:sp>
    </p:spTree>
    <p:extLst>
      <p:ext uri="{BB962C8B-B14F-4D97-AF65-F5344CB8AC3E}">
        <p14:creationId xmlns:p14="http://schemas.microsoft.com/office/powerpoint/2010/main" val="1345171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A2399-3C9C-6B45-A20A-3D6766199C84}" type="datetimeFigureOut">
              <a:rPr lang="en-US" smtClean="0"/>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B4EEB8-BBB8-944C-B367-48E70FEB8A0D}" type="slidenum">
              <a:rPr lang="en-US" smtClean="0"/>
              <a:t>‹#›</a:t>
            </a:fld>
            <a:endParaRPr lang="en-US" dirty="0"/>
          </a:p>
        </p:txBody>
      </p:sp>
    </p:spTree>
    <p:extLst>
      <p:ext uri="{BB962C8B-B14F-4D97-AF65-F5344CB8AC3E}">
        <p14:creationId xmlns:p14="http://schemas.microsoft.com/office/powerpoint/2010/main" val="2443860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A2399-3C9C-6B45-A20A-3D6766199C84}" type="datetimeFigureOut">
              <a:rPr lang="en-US" smtClean="0"/>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B4EEB8-BBB8-944C-B367-48E70FEB8A0D}" type="slidenum">
              <a:rPr lang="en-US" smtClean="0"/>
              <a:t>‹#›</a:t>
            </a:fld>
            <a:endParaRPr lang="en-US" dirty="0"/>
          </a:p>
        </p:txBody>
      </p:sp>
    </p:spTree>
    <p:extLst>
      <p:ext uri="{BB962C8B-B14F-4D97-AF65-F5344CB8AC3E}">
        <p14:creationId xmlns:p14="http://schemas.microsoft.com/office/powerpoint/2010/main" val="3351373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A2399-3C9C-6B45-A20A-3D6766199C84}"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B4EEB8-BBB8-944C-B367-48E70FEB8A0D}" type="slidenum">
              <a:rPr lang="en-US" smtClean="0"/>
              <a:t>‹#›</a:t>
            </a:fld>
            <a:endParaRPr lang="en-US" dirty="0"/>
          </a:p>
        </p:txBody>
      </p:sp>
    </p:spTree>
    <p:extLst>
      <p:ext uri="{BB962C8B-B14F-4D97-AF65-F5344CB8AC3E}">
        <p14:creationId xmlns:p14="http://schemas.microsoft.com/office/powerpoint/2010/main" val="3132454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A2399-3C9C-6B45-A20A-3D6766199C84}"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B4EEB8-BBB8-944C-B367-48E70FEB8A0D}" type="slidenum">
              <a:rPr lang="en-US" smtClean="0"/>
              <a:t>‹#›</a:t>
            </a:fld>
            <a:endParaRPr lang="en-US" dirty="0"/>
          </a:p>
        </p:txBody>
      </p:sp>
    </p:spTree>
    <p:extLst>
      <p:ext uri="{BB962C8B-B14F-4D97-AF65-F5344CB8AC3E}">
        <p14:creationId xmlns:p14="http://schemas.microsoft.com/office/powerpoint/2010/main" val="1862231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CFD64F-A9CB-DF4D-B75B-C0ECCB8D2283}"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F22179-9DDD-BD48-B97A-0D039F60E4AE}" type="slidenum">
              <a:rPr lang="en-US" smtClean="0"/>
              <a:t>‹#›</a:t>
            </a:fld>
            <a:endParaRPr lang="en-US" dirty="0"/>
          </a:p>
        </p:txBody>
      </p:sp>
    </p:spTree>
    <p:extLst>
      <p:ext uri="{BB962C8B-B14F-4D97-AF65-F5344CB8AC3E}">
        <p14:creationId xmlns:p14="http://schemas.microsoft.com/office/powerpoint/2010/main" val="3164561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CFD64F-A9CB-DF4D-B75B-C0ECCB8D2283}" type="datetimeFigureOut">
              <a:rPr lang="en-US" smtClean="0"/>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F22179-9DDD-BD48-B97A-0D039F60E4AE}" type="slidenum">
              <a:rPr lang="en-US" smtClean="0"/>
              <a:t>‹#›</a:t>
            </a:fld>
            <a:endParaRPr lang="en-US" dirty="0"/>
          </a:p>
        </p:txBody>
      </p:sp>
    </p:spTree>
    <p:extLst>
      <p:ext uri="{BB962C8B-B14F-4D97-AF65-F5344CB8AC3E}">
        <p14:creationId xmlns:p14="http://schemas.microsoft.com/office/powerpoint/2010/main" val="1080863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CFD64F-A9CB-DF4D-B75B-C0ECCB8D2283}" type="datetimeFigureOut">
              <a:rPr lang="en-US" smtClean="0"/>
              <a:t>9/18/2018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F22179-9DDD-BD48-B97A-0D039F60E4AE}" type="slidenum">
              <a:rPr lang="en-US" smtClean="0"/>
              <a:t>‹#›</a:t>
            </a:fld>
            <a:endParaRPr lang="en-US" dirty="0"/>
          </a:p>
        </p:txBody>
      </p:sp>
    </p:spTree>
    <p:extLst>
      <p:ext uri="{BB962C8B-B14F-4D97-AF65-F5344CB8AC3E}">
        <p14:creationId xmlns:p14="http://schemas.microsoft.com/office/powerpoint/2010/main" val="17421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CFD64F-A9CB-DF4D-B75B-C0ECCB8D2283}" type="datetimeFigureOut">
              <a:rPr lang="en-US" smtClean="0"/>
              <a:t>9/18/2018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F22179-9DDD-BD48-B97A-0D039F60E4AE}" type="slidenum">
              <a:rPr lang="en-US" smtClean="0"/>
              <a:t>‹#›</a:t>
            </a:fld>
            <a:endParaRPr lang="en-US" dirty="0"/>
          </a:p>
        </p:txBody>
      </p:sp>
    </p:spTree>
    <p:extLst>
      <p:ext uri="{BB962C8B-B14F-4D97-AF65-F5344CB8AC3E}">
        <p14:creationId xmlns:p14="http://schemas.microsoft.com/office/powerpoint/2010/main" val="199654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FD64F-A9CB-DF4D-B75B-C0ECCB8D2283}" type="datetimeFigureOut">
              <a:rPr lang="en-US" smtClean="0"/>
              <a:t>9/18/2018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F22179-9DDD-BD48-B97A-0D039F60E4AE}" type="slidenum">
              <a:rPr lang="en-US" smtClean="0"/>
              <a:t>‹#›</a:t>
            </a:fld>
            <a:endParaRPr lang="en-US" dirty="0"/>
          </a:p>
        </p:txBody>
      </p:sp>
    </p:spTree>
    <p:extLst>
      <p:ext uri="{BB962C8B-B14F-4D97-AF65-F5344CB8AC3E}">
        <p14:creationId xmlns:p14="http://schemas.microsoft.com/office/powerpoint/2010/main" val="1150096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CFD64F-A9CB-DF4D-B75B-C0ECCB8D2283}" type="datetimeFigureOut">
              <a:rPr lang="en-US" smtClean="0"/>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F22179-9DDD-BD48-B97A-0D039F60E4AE}" type="slidenum">
              <a:rPr lang="en-US" smtClean="0"/>
              <a:t>‹#›</a:t>
            </a:fld>
            <a:endParaRPr lang="en-US" dirty="0"/>
          </a:p>
        </p:txBody>
      </p:sp>
    </p:spTree>
    <p:extLst>
      <p:ext uri="{BB962C8B-B14F-4D97-AF65-F5344CB8AC3E}">
        <p14:creationId xmlns:p14="http://schemas.microsoft.com/office/powerpoint/2010/main" val="3774589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CFD64F-A9CB-DF4D-B75B-C0ECCB8D2283}" type="datetimeFigureOut">
              <a:rPr lang="en-US" smtClean="0"/>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F22179-9DDD-BD48-B97A-0D039F60E4AE}" type="slidenum">
              <a:rPr lang="en-US" smtClean="0"/>
              <a:t>‹#›</a:t>
            </a:fld>
            <a:endParaRPr lang="en-US" dirty="0"/>
          </a:p>
        </p:txBody>
      </p:sp>
    </p:spTree>
    <p:extLst>
      <p:ext uri="{BB962C8B-B14F-4D97-AF65-F5344CB8AC3E}">
        <p14:creationId xmlns:p14="http://schemas.microsoft.com/office/powerpoint/2010/main" val="2499597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jp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FD64F-A9CB-DF4D-B75B-C0ECCB8D2283}" type="datetimeFigureOut">
              <a:rPr lang="en-US" smtClean="0"/>
              <a:t>9/18/2018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22179-9DDD-BD48-B97A-0D039F60E4AE}" type="slidenum">
              <a:rPr lang="en-US" smtClean="0"/>
              <a:t>‹#›</a:t>
            </a:fld>
            <a:endParaRPr lang="en-US" dirty="0"/>
          </a:p>
        </p:txBody>
      </p:sp>
    </p:spTree>
    <p:extLst>
      <p:ext uri="{BB962C8B-B14F-4D97-AF65-F5344CB8AC3E}">
        <p14:creationId xmlns:p14="http://schemas.microsoft.com/office/powerpoint/2010/main" val="629933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457200" rtl="0" eaLnBrk="1" latinLnBrk="0" hangingPunct="1">
        <a:spcBef>
          <a:spcPct val="0"/>
        </a:spcBef>
        <a:buNone/>
        <a:defRPr sz="440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A2399-3C9C-6B45-A20A-3D6766199C84}" type="datetimeFigureOut">
              <a:rPr lang="en-US" smtClean="0"/>
              <a:t>9/18/2018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4EEB8-BBB8-944C-B367-48E70FEB8A0D}" type="slidenum">
              <a:rPr lang="en-US" smtClean="0"/>
              <a:t>‹#›</a:t>
            </a:fld>
            <a:endParaRPr lang="en-US" dirty="0"/>
          </a:p>
        </p:txBody>
      </p:sp>
    </p:spTree>
    <p:extLst>
      <p:ext uri="{BB962C8B-B14F-4D97-AF65-F5344CB8AC3E}">
        <p14:creationId xmlns:p14="http://schemas.microsoft.com/office/powerpoint/2010/main" val="2051673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dirty="0" smtClean="0">
                <a:solidFill>
                  <a:schemeClr val="bg1"/>
                </a:solidFill>
                <a:latin typeface="Helvetica"/>
                <a:cs typeface="Helvetica"/>
              </a:rPr>
              <a:t>Faculty Senate Meeting</a:t>
            </a:r>
          </a:p>
          <a:p>
            <a:r>
              <a:rPr lang="en-US" dirty="0" smtClean="0">
                <a:solidFill>
                  <a:schemeClr val="bg1"/>
                </a:solidFill>
              </a:rPr>
              <a:t>September 18, 2018</a:t>
            </a:r>
            <a:endParaRPr lang="en-US" dirty="0">
              <a:solidFill>
                <a:schemeClr val="bg1"/>
              </a:solidFill>
              <a:latin typeface="Helvetica"/>
              <a:cs typeface="Helvetica"/>
            </a:endParaRPr>
          </a:p>
        </p:txBody>
      </p:sp>
      <p:sp>
        <p:nvSpPr>
          <p:cNvPr id="4" name="Title 1"/>
          <p:cNvSpPr>
            <a:spLocks noGrp="1"/>
          </p:cNvSpPr>
          <p:nvPr>
            <p:ph type="ctrTitle"/>
          </p:nvPr>
        </p:nvSpPr>
        <p:spPr/>
        <p:txBody>
          <a:bodyPr>
            <a:normAutofit fontScale="90000"/>
          </a:bodyPr>
          <a:lstStyle/>
          <a:p>
            <a:r>
              <a:rPr lang="en-US" b="1" dirty="0" smtClean="0">
                <a:solidFill>
                  <a:schemeClr val="bg1"/>
                </a:solidFill>
                <a:effectLst>
                  <a:outerShdw blurRad="38100" dist="38100" dir="2700000" algn="tl">
                    <a:srgbClr val="000000">
                      <a:alpha val="43137"/>
                    </a:srgbClr>
                  </a:outerShdw>
                </a:effectLst>
              </a:rPr>
              <a:t>Enrollment Management Application </a:t>
            </a:r>
            <a:r>
              <a:rPr lang="en-US" b="1" dirty="0" smtClean="0">
                <a:solidFill>
                  <a:schemeClr val="bg1"/>
                </a:solidFill>
                <a:effectLst>
                  <a:outerShdw blurRad="38100" dist="38100" dir="2700000" algn="tl">
                    <a:srgbClr val="000000">
                      <a:alpha val="43137"/>
                    </a:srgbClr>
                  </a:outerShdw>
                </a:effectLst>
              </a:rPr>
              <a:t>Processing Update</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01490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70C0"/>
                </a:solidFill>
                <a:effectLst>
                  <a:outerShdw blurRad="38100" dist="38100" dir="2700000" algn="tl">
                    <a:srgbClr val="000000">
                      <a:alpha val="43137"/>
                    </a:srgbClr>
                  </a:outerShdw>
                </a:effectLst>
              </a:rPr>
              <a:t>Establish Oversight Councils</a:t>
            </a:r>
            <a:endParaRPr lang="en-US" sz="40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r>
              <a:rPr lang="en-US" sz="2800" dirty="0" smtClean="0"/>
              <a:t>Established Ad Hoc Faculty Senate Oversight  Meetings with Jerry Wyckoff regarding Slate Issues</a:t>
            </a:r>
          </a:p>
          <a:p>
            <a:r>
              <a:rPr lang="en-US" sz="2800" dirty="0" smtClean="0"/>
              <a:t>Strategic </a:t>
            </a:r>
            <a:r>
              <a:rPr lang="en-US" sz="2800" dirty="0" smtClean="0"/>
              <a:t>Enrollment Management Council</a:t>
            </a:r>
          </a:p>
          <a:p>
            <a:pPr lvl="1"/>
            <a:r>
              <a:rPr lang="en-US" dirty="0"/>
              <a:t>Recruitment Council</a:t>
            </a:r>
          </a:p>
          <a:p>
            <a:pPr lvl="1"/>
            <a:r>
              <a:rPr lang="en-US" dirty="0"/>
              <a:t>Retention Council</a:t>
            </a:r>
          </a:p>
          <a:p>
            <a:r>
              <a:rPr lang="en-US" sz="2800" dirty="0" smtClean="0"/>
              <a:t>Become Data Informed and Strategic</a:t>
            </a:r>
          </a:p>
          <a:p>
            <a:pPr lvl="1"/>
            <a:r>
              <a:rPr lang="en-US" dirty="0" smtClean="0"/>
              <a:t>AACRAO assist with development of SEM Plan</a:t>
            </a:r>
          </a:p>
          <a:p>
            <a:pPr lvl="1"/>
            <a:r>
              <a:rPr lang="en-US" dirty="0" smtClean="0"/>
              <a:t>RNL assist with retention and recruitment efforts</a:t>
            </a:r>
          </a:p>
          <a:p>
            <a:pPr lvl="2"/>
            <a:r>
              <a:rPr lang="en-US" dirty="0" smtClean="0"/>
              <a:t>New Scholarships just announced</a:t>
            </a:r>
          </a:p>
          <a:p>
            <a:endParaRPr lang="en-US" dirty="0" smtClean="0"/>
          </a:p>
          <a:p>
            <a:endParaRPr lang="en-US" dirty="0" smtClean="0"/>
          </a:p>
          <a:p>
            <a:pPr marL="457200" lvl="1" indent="0">
              <a:buNone/>
            </a:pPr>
            <a:endParaRPr lang="en-US" dirty="0" smtClean="0"/>
          </a:p>
        </p:txBody>
      </p:sp>
    </p:spTree>
    <p:extLst>
      <p:ext uri="{BB962C8B-B14F-4D97-AF65-F5344CB8AC3E}">
        <p14:creationId xmlns:p14="http://schemas.microsoft.com/office/powerpoint/2010/main" val="3782054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7933"/>
            <a:ext cx="8229600" cy="4018230"/>
          </a:xfrm>
        </p:spPr>
        <p:txBody>
          <a:bodyPr>
            <a:normAutofit/>
          </a:bodyPr>
          <a:lstStyle/>
          <a:p>
            <a:pPr marL="0" indent="0" algn="ctr">
              <a:buNone/>
            </a:pPr>
            <a:r>
              <a:rPr lang="en-US" sz="5400" dirty="0" smtClean="0"/>
              <a:t>Questions/Discussion</a:t>
            </a:r>
            <a:endParaRPr lang="en-US" sz="5400" dirty="0"/>
          </a:p>
        </p:txBody>
      </p:sp>
    </p:spTree>
    <p:extLst>
      <p:ext uri="{BB962C8B-B14F-4D97-AF65-F5344CB8AC3E}">
        <p14:creationId xmlns:p14="http://schemas.microsoft.com/office/powerpoint/2010/main" val="2970620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2BC"/>
                </a:solidFill>
                <a:effectLst>
                  <a:outerShdw blurRad="38100" dist="38100" dir="2700000" algn="tl">
                    <a:srgbClr val="000000">
                      <a:alpha val="43137"/>
                    </a:srgbClr>
                  </a:outerShdw>
                </a:effectLst>
              </a:rPr>
              <a:t>Admissions &amp; Recruitment Goals</a:t>
            </a:r>
            <a:endParaRPr lang="en-US" dirty="0">
              <a:solidFill>
                <a:srgbClr val="0072B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rabicPeriod"/>
            </a:pPr>
            <a:r>
              <a:rPr lang="en-US" sz="2400" dirty="0"/>
              <a:t>From a student perspective, we will strive towards becoming more organized, seamless, and competitive.  Admissions and recruitment initiatives, including visits, events, and communications, will flow centrally through the Office of Admissions.</a:t>
            </a:r>
          </a:p>
          <a:p>
            <a:pPr marL="514350" indent="-514350">
              <a:buFont typeface="+mj-lt"/>
              <a:buAutoNum type="arabicPeriod"/>
            </a:pPr>
            <a:endParaRPr lang="en-US" sz="2400" dirty="0"/>
          </a:p>
          <a:p>
            <a:pPr marL="514350" lvl="0" indent="-514350">
              <a:buFont typeface="+mj-lt"/>
              <a:buAutoNum type="arabicPeriod"/>
            </a:pPr>
            <a:r>
              <a:rPr lang="en-US" sz="2400" dirty="0"/>
              <a:t>With campus-wide planning and strategy, we will be more effective and broader-reaching in our recruitment and admissions </a:t>
            </a:r>
            <a:r>
              <a:rPr lang="en-US" sz="2400" dirty="0" smtClean="0"/>
              <a:t>efforts.</a:t>
            </a:r>
          </a:p>
          <a:p>
            <a:pPr marL="514350" lvl="0" indent="-514350">
              <a:buFont typeface="+mj-lt"/>
              <a:buAutoNum type="arabicPeriod"/>
            </a:pPr>
            <a:endParaRPr lang="en-US" sz="2400" dirty="0"/>
          </a:p>
          <a:p>
            <a:pPr marL="514350" lvl="0" indent="-514350">
              <a:buFont typeface="+mj-lt"/>
              <a:buAutoNum type="arabicPeriod"/>
            </a:pPr>
            <a:r>
              <a:rPr lang="en-US" sz="2400" dirty="0"/>
              <a:t>The alignment of campus-wide goals and metrics with unit/department-specific goals and metrics, will lead to a campus that is more unified, consistent in our branding and messaging, and collaborative</a:t>
            </a:r>
            <a:r>
              <a:rPr lang="en-US" sz="2400" dirty="0" smtClean="0"/>
              <a:t>.</a:t>
            </a:r>
          </a:p>
          <a:p>
            <a:pPr marL="0" lvl="0" indent="0">
              <a:buNone/>
            </a:pPr>
            <a:endParaRPr lang="en-US" sz="2400" dirty="0"/>
          </a:p>
          <a:p>
            <a:pPr marL="514350" indent="-514350">
              <a:buFont typeface="+mj-lt"/>
              <a:buAutoNum type="arabicPeriod"/>
            </a:pPr>
            <a:endParaRPr lang="en-US" dirty="0"/>
          </a:p>
          <a:p>
            <a:endParaRPr lang="en-US" sz="2800" dirty="0"/>
          </a:p>
        </p:txBody>
      </p:sp>
    </p:spTree>
    <p:extLst>
      <p:ext uri="{BB962C8B-B14F-4D97-AF65-F5344CB8AC3E}">
        <p14:creationId xmlns:p14="http://schemas.microsoft.com/office/powerpoint/2010/main" val="150216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rgbClr val="0072BC"/>
                </a:solidFill>
              </a:rPr>
              <a:t>Admissions &amp; Recruitment Goals</a:t>
            </a:r>
            <a:endParaRPr lang="en-US" sz="4000"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4.  	We will align our goals and initiatives with our capacity and 	potential.  In other words, we currently have not achieved our 	potential as an institution, and there are clear winners and losers 	within the units and departments of the university.</a:t>
            </a:r>
          </a:p>
          <a:p>
            <a:pPr marL="514350" indent="-514350">
              <a:buFont typeface="+mj-lt"/>
              <a:buAutoNum type="arabicPeriod"/>
            </a:pPr>
            <a:endParaRPr lang="en-US" dirty="0" smtClean="0"/>
          </a:p>
          <a:p>
            <a:pPr marL="0" indent="0">
              <a:buNone/>
            </a:pPr>
            <a:r>
              <a:rPr lang="en-US" dirty="0" smtClean="0"/>
              <a:t>5.	Rebuilding </a:t>
            </a:r>
            <a:r>
              <a:rPr lang="en-US" dirty="0"/>
              <a:t>trust between campus partners, </a:t>
            </a:r>
            <a:r>
              <a:rPr lang="en-US" dirty="0" smtClean="0"/>
              <a:t>developing 	accountability </a:t>
            </a:r>
            <a:r>
              <a:rPr lang="en-US" dirty="0"/>
              <a:t>goals, and </a:t>
            </a:r>
            <a:r>
              <a:rPr lang="en-US" dirty="0" smtClean="0"/>
              <a:t>identifying </a:t>
            </a:r>
            <a:r>
              <a:rPr lang="en-US" dirty="0"/>
              <a:t>areas of collaboration are </a:t>
            </a:r>
            <a:r>
              <a:rPr lang="en-US" dirty="0" smtClean="0"/>
              <a:t>	essential </a:t>
            </a:r>
            <a:r>
              <a:rPr lang="en-US" dirty="0"/>
              <a:t>to our success.</a:t>
            </a:r>
          </a:p>
          <a:p>
            <a:pPr marL="514350" indent="-514350">
              <a:buFont typeface="+mj-lt"/>
              <a:buAutoNum type="arabicPeriod"/>
            </a:pPr>
            <a:endParaRPr lang="en-US" dirty="0"/>
          </a:p>
          <a:p>
            <a:pPr marL="0" indent="0">
              <a:buNone/>
            </a:pPr>
            <a:r>
              <a:rPr lang="en-US" dirty="0"/>
              <a:t>6</a:t>
            </a:r>
            <a:r>
              <a:rPr lang="en-US" dirty="0" smtClean="0"/>
              <a:t>.	SLATE </a:t>
            </a:r>
            <a:r>
              <a:rPr lang="en-US" dirty="0"/>
              <a:t>will provide streamlined, consistent, and timely </a:t>
            </a:r>
            <a:r>
              <a:rPr lang="en-US" dirty="0" smtClean="0"/>
              <a:t>	admissions </a:t>
            </a:r>
            <a:r>
              <a:rPr lang="en-US" dirty="0"/>
              <a:t>processes and recruitment/communication efforts, and </a:t>
            </a:r>
            <a:r>
              <a:rPr lang="en-US" dirty="0" smtClean="0"/>
              <a:t>	thus </a:t>
            </a:r>
            <a:r>
              <a:rPr lang="en-US" dirty="0"/>
              <a:t>work towards notification of admission within 48 hours.</a:t>
            </a:r>
          </a:p>
          <a:p>
            <a:pPr marL="514350" indent="-514350">
              <a:buFont typeface="+mj-lt"/>
              <a:buAutoNum type="arabicPeriod"/>
            </a:pPr>
            <a:endParaRPr lang="en-US" dirty="0"/>
          </a:p>
          <a:p>
            <a:pPr marL="0" indent="0">
              <a:buNone/>
            </a:pPr>
            <a:r>
              <a:rPr lang="en-US" dirty="0"/>
              <a:t>7</a:t>
            </a:r>
            <a:r>
              <a:rPr lang="en-US" dirty="0" smtClean="0"/>
              <a:t>.	We </a:t>
            </a:r>
            <a:r>
              <a:rPr lang="en-US" dirty="0"/>
              <a:t>will develop a strong, solid transition from recruitment through </a:t>
            </a:r>
            <a:r>
              <a:rPr lang="en-US" dirty="0" smtClean="0"/>
              <a:t>	yield </a:t>
            </a:r>
            <a:r>
              <a:rPr lang="en-US" dirty="0"/>
              <a:t>through retention.</a:t>
            </a:r>
          </a:p>
          <a:p>
            <a:endParaRPr lang="en-US" dirty="0"/>
          </a:p>
        </p:txBody>
      </p:sp>
    </p:spTree>
    <p:extLst>
      <p:ext uri="{BB962C8B-B14F-4D97-AF65-F5344CB8AC3E}">
        <p14:creationId xmlns:p14="http://schemas.microsoft.com/office/powerpoint/2010/main" val="3053536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77" y="274638"/>
            <a:ext cx="8552046" cy="1143000"/>
          </a:xfrm>
        </p:spPr>
        <p:txBody>
          <a:bodyPr>
            <a:noAutofit/>
          </a:bodyPr>
          <a:lstStyle/>
          <a:p>
            <a:r>
              <a:rPr lang="en-US" sz="4000" dirty="0" smtClean="0">
                <a:solidFill>
                  <a:srgbClr val="0072BC"/>
                </a:solidFill>
                <a:effectLst>
                  <a:outerShdw blurRad="38100" dist="38100" dir="2700000" algn="tl">
                    <a:srgbClr val="000000">
                      <a:alpha val="43137"/>
                    </a:srgbClr>
                  </a:outerShdw>
                </a:effectLst>
              </a:rPr>
              <a:t>Original Goals for Moving to Slate</a:t>
            </a: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200" dirty="0" smtClean="0"/>
              <a:t>Improved CRM for Communication to prospective students and throughout the application admittance process </a:t>
            </a:r>
          </a:p>
          <a:p>
            <a:r>
              <a:rPr lang="en-US" sz="2200" dirty="0" smtClean="0"/>
              <a:t>Utilize Slate to notify students of missing applications materials</a:t>
            </a:r>
          </a:p>
          <a:p>
            <a:r>
              <a:rPr lang="en-US" sz="2200" dirty="0" smtClean="0"/>
              <a:t>Retire EAS homegrown admissions applications </a:t>
            </a:r>
          </a:p>
          <a:p>
            <a:r>
              <a:rPr lang="en-US" sz="2200" dirty="0" smtClean="0"/>
              <a:t>Make admissions </a:t>
            </a:r>
            <a:r>
              <a:rPr lang="en-US" sz="2200" dirty="0"/>
              <a:t>d</a:t>
            </a:r>
            <a:r>
              <a:rPr lang="en-US" sz="2200" dirty="0" smtClean="0"/>
              <a:t>ecisions in Slate</a:t>
            </a:r>
          </a:p>
          <a:p>
            <a:r>
              <a:rPr lang="en-US" sz="2200" dirty="0" smtClean="0"/>
              <a:t>Push out access to AU’s for earlier application information</a:t>
            </a:r>
          </a:p>
          <a:p>
            <a:r>
              <a:rPr lang="en-US" sz="2200" dirty="0" smtClean="0"/>
              <a:t>Have one application tool for all applicants (e.g. Dual High School, Undergraduate, Graduate, Professional) </a:t>
            </a:r>
            <a:endParaRPr lang="en-US" sz="2200" dirty="0"/>
          </a:p>
          <a:p>
            <a:endParaRPr lang="en-US" dirty="0"/>
          </a:p>
        </p:txBody>
      </p:sp>
    </p:spTree>
    <p:extLst>
      <p:ext uri="{BB962C8B-B14F-4D97-AF65-F5344CB8AC3E}">
        <p14:creationId xmlns:p14="http://schemas.microsoft.com/office/powerpoint/2010/main" val="2197023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0070C0"/>
                </a:solidFill>
                <a:effectLst>
                  <a:outerShdw blurRad="38100" dist="38100" dir="2700000" algn="tl">
                    <a:srgbClr val="000000">
                      <a:alpha val="43137"/>
                    </a:srgbClr>
                  </a:outerShdw>
                </a:effectLst>
              </a:rPr>
              <a:t>Using Slate in 2017-18</a:t>
            </a:r>
            <a:endParaRPr lang="en-US" sz="40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86828"/>
            <a:ext cx="8229600" cy="4525963"/>
          </a:xfrm>
        </p:spPr>
        <p:txBody>
          <a:bodyPr>
            <a:normAutofit/>
          </a:bodyPr>
          <a:lstStyle/>
          <a:p>
            <a:r>
              <a:rPr lang="en-US" sz="2000" dirty="0" smtClean="0"/>
              <a:t>Rocky roll out in Fall 2017</a:t>
            </a:r>
          </a:p>
          <a:p>
            <a:r>
              <a:rPr lang="en-US" sz="2000" dirty="0" smtClean="0"/>
              <a:t>Common App required to be live by August 1, 2017</a:t>
            </a:r>
          </a:p>
          <a:p>
            <a:r>
              <a:rPr lang="en-US" sz="2000" dirty="0" smtClean="0"/>
              <a:t>Slate application was not thoroughly tested </a:t>
            </a:r>
          </a:p>
          <a:p>
            <a:r>
              <a:rPr lang="en-US" sz="2000" dirty="0" smtClean="0"/>
              <a:t>Recruiters were not properly trained to use Slate</a:t>
            </a:r>
          </a:p>
          <a:p>
            <a:r>
              <a:rPr lang="en-US" sz="2000" dirty="0"/>
              <a:t>Applications were not being processed in a timely manner</a:t>
            </a:r>
          </a:p>
          <a:p>
            <a:r>
              <a:rPr lang="en-US" sz="2000" dirty="0"/>
              <a:t>Admissions staff were working out of three systems (Slate, PeopleSoft and </a:t>
            </a:r>
            <a:r>
              <a:rPr lang="en-US" sz="2000" dirty="0" err="1"/>
              <a:t>Webnow</a:t>
            </a:r>
            <a:r>
              <a:rPr lang="en-US" sz="2000" dirty="0"/>
              <a:t>)</a:t>
            </a:r>
          </a:p>
          <a:p>
            <a:r>
              <a:rPr lang="en-US" sz="2000" dirty="0"/>
              <a:t>Academic Units were called in to help with processing (test scores and core GPA) in </a:t>
            </a:r>
            <a:r>
              <a:rPr lang="en-US" sz="2000" dirty="0" smtClean="0"/>
              <a:t>February</a:t>
            </a:r>
          </a:p>
          <a:p>
            <a:pPr marL="0" indent="0" algn="ctr">
              <a:buNone/>
            </a:pPr>
            <a:endParaRPr lang="en-US" dirty="0"/>
          </a:p>
          <a:p>
            <a:endParaRPr lang="en-US" dirty="0"/>
          </a:p>
        </p:txBody>
      </p:sp>
    </p:spTree>
    <p:extLst>
      <p:ext uri="{BB962C8B-B14F-4D97-AF65-F5344CB8AC3E}">
        <p14:creationId xmlns:p14="http://schemas.microsoft.com/office/powerpoint/2010/main" val="202172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0070C0"/>
                </a:solidFill>
                <a:effectLst>
                  <a:outerShdw blurRad="38100" dist="38100" dir="2700000" algn="tl">
                    <a:srgbClr val="000000">
                      <a:alpha val="43137"/>
                    </a:srgbClr>
                  </a:outerShdw>
                </a:effectLst>
              </a:rPr>
              <a:t>Data Integration Issues</a:t>
            </a:r>
            <a:endParaRPr lang="en-US" sz="40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17638"/>
            <a:ext cx="8229600" cy="4525963"/>
          </a:xfrm>
        </p:spPr>
        <p:txBody>
          <a:bodyPr>
            <a:normAutofit fontScale="92500" lnSpcReduction="10000"/>
          </a:bodyPr>
          <a:lstStyle/>
          <a:p>
            <a:r>
              <a:rPr lang="en-US" sz="2800" dirty="0"/>
              <a:t>Integrations were not corrected until the end of </a:t>
            </a:r>
            <a:r>
              <a:rPr lang="en-US" sz="2800" dirty="0" smtClean="0"/>
              <a:t>July</a:t>
            </a:r>
          </a:p>
          <a:p>
            <a:pPr lvl="1"/>
            <a:r>
              <a:rPr lang="en-US" sz="2400" dirty="0"/>
              <a:t>Numerous meetings with EAS in the Spring where EAS stated they did not understand how Slate worked</a:t>
            </a:r>
          </a:p>
          <a:p>
            <a:r>
              <a:rPr lang="en-US" sz="2800" dirty="0" smtClean="0"/>
              <a:t>Some examples:</a:t>
            </a:r>
          </a:p>
          <a:p>
            <a:pPr lvl="1"/>
            <a:r>
              <a:rPr lang="en-US" sz="2400" dirty="0" smtClean="0"/>
              <a:t>Education Load – not bringing over all information to PeopleSoft </a:t>
            </a:r>
          </a:p>
          <a:p>
            <a:pPr lvl="1"/>
            <a:r>
              <a:rPr lang="en-US" sz="2400" dirty="0" smtClean="0"/>
              <a:t>Transcripts were not loading from Slate to Webnow (including Parchment High School Transcripts)</a:t>
            </a:r>
          </a:p>
          <a:p>
            <a:pPr lvl="1"/>
            <a:r>
              <a:rPr lang="en-US" sz="2400" dirty="0" smtClean="0"/>
              <a:t>Former Name was not loading from Slate to PeopleSoft</a:t>
            </a:r>
          </a:p>
          <a:p>
            <a:pPr lvl="1"/>
            <a:r>
              <a:rPr lang="en-US" sz="2400" dirty="0" smtClean="0"/>
              <a:t>Test Scores were not loading from Slate to PeopleSoft </a:t>
            </a:r>
          </a:p>
          <a:p>
            <a:pPr lvl="1"/>
            <a:r>
              <a:rPr lang="en-US" sz="2400" dirty="0"/>
              <a:t>Preferred name was not loaded from Slate to PeopleSoft</a:t>
            </a:r>
          </a:p>
          <a:p>
            <a:pPr lvl="1"/>
            <a:r>
              <a:rPr lang="en-US" sz="2400" dirty="0" smtClean="0"/>
              <a:t>Need to hard code data between Slate and PeopleSoft</a:t>
            </a:r>
          </a:p>
          <a:p>
            <a:pPr lvl="1"/>
            <a:endParaRPr lang="en-US" sz="2400" dirty="0" smtClean="0"/>
          </a:p>
          <a:p>
            <a:endParaRPr lang="en-US" dirty="0" smtClean="0"/>
          </a:p>
          <a:p>
            <a:endParaRPr lang="en-US" dirty="0" smtClean="0"/>
          </a:p>
          <a:p>
            <a:pPr marL="0" indent="0" algn="ctr">
              <a:buNone/>
            </a:pPr>
            <a:endParaRPr lang="en-US" dirty="0"/>
          </a:p>
          <a:p>
            <a:endParaRPr lang="en-US" dirty="0"/>
          </a:p>
        </p:txBody>
      </p:sp>
    </p:spTree>
    <p:extLst>
      <p:ext uri="{BB962C8B-B14F-4D97-AF65-F5344CB8AC3E}">
        <p14:creationId xmlns:p14="http://schemas.microsoft.com/office/powerpoint/2010/main" val="2149966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0070C0"/>
                </a:solidFill>
                <a:effectLst>
                  <a:outerShdw blurRad="38100" dist="38100" dir="2700000" algn="tl">
                    <a:srgbClr val="000000">
                      <a:alpha val="43137"/>
                    </a:srgbClr>
                  </a:outerShdw>
                </a:effectLst>
              </a:rPr>
              <a:t>Outstanding Slate Projects </a:t>
            </a:r>
            <a:endParaRPr lang="en-US" sz="40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30693"/>
            <a:ext cx="8229600" cy="4525963"/>
          </a:xfrm>
        </p:spPr>
        <p:txBody>
          <a:bodyPr>
            <a:normAutofit/>
          </a:bodyPr>
          <a:lstStyle/>
          <a:p>
            <a:r>
              <a:rPr lang="en-US" sz="2400" dirty="0" smtClean="0"/>
              <a:t>Processing in Slate</a:t>
            </a:r>
          </a:p>
          <a:p>
            <a:r>
              <a:rPr lang="en-US" sz="2400" dirty="0" smtClean="0"/>
              <a:t>Adding logic for canceled applications </a:t>
            </a:r>
          </a:p>
          <a:p>
            <a:r>
              <a:rPr lang="en-US" sz="2400" dirty="0" smtClean="0"/>
              <a:t>Scheduling all jobs via Tidal (EAS) to </a:t>
            </a:r>
            <a:r>
              <a:rPr lang="en-US" sz="2400" dirty="0"/>
              <a:t>S</a:t>
            </a:r>
            <a:r>
              <a:rPr lang="en-US" sz="2400" dirty="0" smtClean="0"/>
              <a:t>treamline Data Feeds</a:t>
            </a:r>
          </a:p>
          <a:p>
            <a:r>
              <a:rPr lang="en-US" sz="2400" dirty="0" smtClean="0"/>
              <a:t>Correcting student checklist rules</a:t>
            </a:r>
          </a:p>
          <a:p>
            <a:r>
              <a:rPr lang="en-US" sz="2400" dirty="0" smtClean="0"/>
              <a:t>Utilize Slate to create a pending report </a:t>
            </a:r>
          </a:p>
          <a:p>
            <a:r>
              <a:rPr lang="en-US" sz="2400" dirty="0" smtClean="0"/>
              <a:t>Establishing a seat deposit for tracking acceptance of admitted students</a:t>
            </a:r>
          </a:p>
          <a:p>
            <a:r>
              <a:rPr lang="en-US" sz="2400" dirty="0" smtClean="0"/>
              <a:t>Use Slate for High School Counselors </a:t>
            </a:r>
          </a:p>
          <a:p>
            <a:r>
              <a:rPr lang="en-US" sz="2400" dirty="0" smtClean="0"/>
              <a:t>Develop a Recruitment Dashboard </a:t>
            </a:r>
          </a:p>
          <a:p>
            <a:endParaRPr lang="en-US" sz="2800" dirty="0" smtClean="0"/>
          </a:p>
          <a:p>
            <a:endParaRPr lang="en-US" dirty="0" smtClean="0"/>
          </a:p>
          <a:p>
            <a:endParaRPr lang="en-US" dirty="0" smtClean="0"/>
          </a:p>
          <a:p>
            <a:pPr marL="0" indent="0" algn="ctr">
              <a:buNone/>
            </a:pPr>
            <a:endParaRPr lang="en-US" dirty="0"/>
          </a:p>
          <a:p>
            <a:endParaRPr lang="en-US" dirty="0"/>
          </a:p>
        </p:txBody>
      </p:sp>
    </p:spTree>
    <p:extLst>
      <p:ext uri="{BB962C8B-B14F-4D97-AF65-F5344CB8AC3E}">
        <p14:creationId xmlns:p14="http://schemas.microsoft.com/office/powerpoint/2010/main" val="2691115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rgbClr val="0070C0"/>
                </a:solidFill>
                <a:effectLst>
                  <a:outerShdw blurRad="38100" dist="38100" dir="2700000" algn="tl">
                    <a:srgbClr val="000000">
                      <a:alpha val="43137"/>
                    </a:srgbClr>
                  </a:outerShdw>
                </a:effectLst>
              </a:rPr>
              <a:t>Reorganizing for Admissions </a:t>
            </a:r>
          </a:p>
        </p:txBody>
      </p:sp>
      <p:sp>
        <p:nvSpPr>
          <p:cNvPr id="3" name="Content Placeholder 2"/>
          <p:cNvSpPr>
            <a:spLocks noGrp="1"/>
          </p:cNvSpPr>
          <p:nvPr>
            <p:ph idx="1"/>
          </p:nvPr>
        </p:nvSpPr>
        <p:spPr>
          <a:xfrm>
            <a:off x="457200" y="1330693"/>
            <a:ext cx="8229600" cy="4525963"/>
          </a:xfrm>
        </p:spPr>
        <p:txBody>
          <a:bodyPr>
            <a:normAutofit lnSpcReduction="10000"/>
          </a:bodyPr>
          <a:lstStyle/>
          <a:p>
            <a:r>
              <a:rPr lang="en-US" sz="2800" dirty="0" smtClean="0"/>
              <a:t>Primary Slate Functional Lead resigned in early September and took a position at MCC</a:t>
            </a:r>
          </a:p>
          <a:p>
            <a:r>
              <a:rPr lang="en-US" sz="2800" dirty="0" smtClean="0"/>
              <a:t>Reorganizing this position to an Associate Director of CRM so UMKC can find a viable candidate</a:t>
            </a:r>
          </a:p>
          <a:p>
            <a:r>
              <a:rPr lang="en-US" sz="2800" dirty="0" smtClean="0"/>
              <a:t>Reviewing processing in Admissions to develop a streamlined approach for admissions decisions</a:t>
            </a:r>
          </a:p>
          <a:p>
            <a:r>
              <a:rPr lang="en-US" sz="2800" dirty="0" smtClean="0"/>
              <a:t>Moved application inquiry calls over to the Welcome Center</a:t>
            </a:r>
          </a:p>
          <a:p>
            <a:endParaRPr lang="en-US" sz="2400" dirty="0" smtClean="0"/>
          </a:p>
          <a:p>
            <a:endParaRPr lang="en-US" sz="2800" dirty="0" smtClean="0"/>
          </a:p>
          <a:p>
            <a:endParaRPr lang="en-US" dirty="0" smtClean="0"/>
          </a:p>
          <a:p>
            <a:endParaRPr lang="en-US" dirty="0" smtClean="0"/>
          </a:p>
          <a:p>
            <a:pPr marL="0" indent="0" algn="ctr">
              <a:buNone/>
            </a:pPr>
            <a:endParaRPr lang="en-US" dirty="0"/>
          </a:p>
          <a:p>
            <a:endParaRPr lang="en-US" dirty="0"/>
          </a:p>
        </p:txBody>
      </p:sp>
    </p:spTree>
    <p:extLst>
      <p:ext uri="{BB962C8B-B14F-4D97-AF65-F5344CB8AC3E}">
        <p14:creationId xmlns:p14="http://schemas.microsoft.com/office/powerpoint/2010/main" val="2612132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274638"/>
            <a:ext cx="8229600" cy="1143000"/>
          </a:xfrm>
        </p:spPr>
        <p:txBody>
          <a:bodyPr>
            <a:noAutofit/>
          </a:bodyPr>
          <a:lstStyle/>
          <a:p>
            <a:r>
              <a:rPr lang="en-US" sz="4000" dirty="0" smtClean="0">
                <a:solidFill>
                  <a:srgbClr val="0070C0"/>
                </a:solidFill>
                <a:effectLst>
                  <a:outerShdw blurRad="38100" dist="38100" dir="2700000" algn="tl">
                    <a:srgbClr val="000000">
                      <a:alpha val="43137"/>
                    </a:srgbClr>
                  </a:outerShdw>
                </a:effectLst>
              </a:rPr>
              <a:t>Reorganizing for Admissions </a:t>
            </a:r>
            <a:endParaRPr lang="en-US" sz="4000" dirty="0">
              <a:solidFill>
                <a:srgbClr val="0070C0"/>
              </a:solidFill>
              <a:effectLst>
                <a:outerShdw blurRad="38100" dist="38100" dir="2700000" algn="tl">
                  <a:srgbClr val="000000">
                    <a:alpha val="43137"/>
                  </a:srgbClr>
                </a:outerShdw>
              </a:effectLst>
            </a:endParaRPr>
          </a:p>
        </p:txBody>
      </p:sp>
      <p:pic>
        <p:nvPicPr>
          <p:cNvPr id="5122" name="Picture 2" descr="C:\Users\swinkd\AppData\Local\Temp\SNAGHTML54d37e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367" y="1164656"/>
            <a:ext cx="5854307" cy="4754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9992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295</TotalTime>
  <Words>511</Words>
  <Application>Microsoft Office PowerPoint</Application>
  <PresentationFormat>On-screen Show (4:3)</PresentationFormat>
  <Paragraphs>79</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Helvetica</vt:lpstr>
      <vt:lpstr>Office Theme</vt:lpstr>
      <vt:lpstr>Custom Design</vt:lpstr>
      <vt:lpstr>Enrollment Management Application Processing Update</vt:lpstr>
      <vt:lpstr>Admissions &amp; Recruitment Goals</vt:lpstr>
      <vt:lpstr>Admissions &amp; Recruitment Goals</vt:lpstr>
      <vt:lpstr>Original Goals for Moving to Slate</vt:lpstr>
      <vt:lpstr>Using Slate in 2017-18</vt:lpstr>
      <vt:lpstr>Data Integration Issues</vt:lpstr>
      <vt:lpstr>Outstanding Slate Projects </vt:lpstr>
      <vt:lpstr>Reorganizing for Admissions </vt:lpstr>
      <vt:lpstr>Reorganizing for Admissions </vt:lpstr>
      <vt:lpstr>Establish Oversight Councils</vt:lpstr>
      <vt:lpstr>PowerPoint Presentation</vt:lpstr>
    </vt:vector>
  </TitlesOfParts>
  <Company>University of Missouri - Kansas City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UMKC Faculty and Staff</dc:creator>
  <cp:lastModifiedBy>Swink, Douglas E.</cp:lastModifiedBy>
  <cp:revision>43</cp:revision>
  <dcterms:created xsi:type="dcterms:W3CDTF">2014-01-29T16:33:56Z</dcterms:created>
  <dcterms:modified xsi:type="dcterms:W3CDTF">2018-09-18T15:59:21Z</dcterms:modified>
</cp:coreProperties>
</file>