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7" r:id="rId2"/>
    <p:sldId id="278" r:id="rId3"/>
    <p:sldId id="265" r:id="rId4"/>
    <p:sldId id="275" r:id="rId5"/>
    <p:sldId id="266" r:id="rId6"/>
    <p:sldId id="264" r:id="rId7"/>
    <p:sldId id="263" r:id="rId8"/>
    <p:sldId id="268" r:id="rId9"/>
    <p:sldId id="256" r:id="rId10"/>
    <p:sldId id="273" r:id="rId11"/>
    <p:sldId id="269" r:id="rId12"/>
    <p:sldId id="270" r:id="rId13"/>
    <p:sldId id="271" r:id="rId14"/>
    <p:sldId id="279" r:id="rId15"/>
    <p:sldId id="274" r:id="rId16"/>
    <p:sldId id="261" r:id="rId17"/>
    <p:sldId id="281" r:id="rId18"/>
    <p:sldId id="28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mly, Eric" initials="GE" lastIdx="1" clrIdx="0">
    <p:extLst>
      <p:ext uri="{19B8F6BF-5375-455C-9EA6-DF929625EA0E}">
        <p15:presenceInfo xmlns:p15="http://schemas.microsoft.com/office/powerpoint/2012/main" userId="S::eagfnd@umsystem.edu::72df8665-078b-478a-ae6a-e04f7b558c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9T16:57:51.016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7F500F-BA97-44AE-8E35-8D7D3C85A111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492C59-A47F-481B-A198-897C233D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A4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0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3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3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>
            <a:lvl1pPr>
              <a:defRPr sz="4000">
                <a:latin typeface="Univers 55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449763"/>
          </a:xfrm>
        </p:spPr>
        <p:txBody>
          <a:bodyPr/>
          <a:lstStyle>
            <a:lvl1pPr>
              <a:defRPr>
                <a:latin typeface="Univers 45 Light" pitchFamily="34" charset="0"/>
              </a:defRPr>
            </a:lvl1pPr>
            <a:lvl2pPr>
              <a:defRPr>
                <a:latin typeface="Univers 45 Light" pitchFamily="34" charset="0"/>
              </a:defRPr>
            </a:lvl2pPr>
            <a:lvl3pPr>
              <a:defRPr>
                <a:latin typeface="Univers 45 Light" pitchFamily="34" charset="0"/>
              </a:defRPr>
            </a:lvl3pPr>
            <a:lvl4pPr>
              <a:defRPr>
                <a:latin typeface="Univers 45 Light" pitchFamily="34" charset="0"/>
              </a:defRPr>
            </a:lvl4pPr>
            <a:lvl5pPr>
              <a:defRPr>
                <a:latin typeface="Univers 45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6414FF-ABAA-4ABB-9E2B-8CB1C9303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762000"/>
          </a:xfrm>
        </p:spPr>
        <p:txBody>
          <a:bodyPr>
            <a:normAutofit/>
          </a:bodyPr>
          <a:lstStyle>
            <a:lvl1pPr algn="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Clr>
                <a:srgbClr val="0066A4"/>
              </a:buClr>
              <a:buFont typeface="Wingdings" pitchFamily="2" charset="2"/>
              <a:buChar char="§"/>
              <a:defRPr sz="2800" b="1">
                <a:latin typeface="+mj-lt"/>
              </a:defRPr>
            </a:lvl1pPr>
            <a:lvl2pPr>
              <a:buClr>
                <a:srgbClr val="FFDE05"/>
              </a:buClr>
              <a:buFont typeface="Arial" pitchFamily="34" charset="0"/>
              <a:buChar char="•"/>
              <a:defRPr sz="2400" b="1">
                <a:latin typeface="+mj-lt"/>
              </a:defRPr>
            </a:lvl2pPr>
            <a:lvl3pPr>
              <a:buClr>
                <a:srgbClr val="0066A4"/>
              </a:buClr>
              <a:buFont typeface="Wingdings" pitchFamily="2" charset="2"/>
              <a:buChar char="§"/>
              <a:defRPr sz="2200" b="1">
                <a:latin typeface="+mj-lt"/>
              </a:defRPr>
            </a:lvl3pPr>
            <a:lvl4pPr>
              <a:buClr>
                <a:srgbClr val="0066A4"/>
              </a:buClr>
              <a:buFont typeface="Wingdings" pitchFamily="2" charset="2"/>
              <a:buChar char="§"/>
              <a:defRPr b="1">
                <a:latin typeface="+mj-lt"/>
              </a:defRPr>
            </a:lvl4pPr>
            <a:lvl5pPr>
              <a:buClr>
                <a:srgbClr val="0066A4"/>
              </a:buClr>
              <a:buFont typeface="Wingdings" pitchFamily="2" charset="2"/>
              <a:buChar char="§"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1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9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1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762000"/>
          </a:xfrm>
        </p:spPr>
        <p:txBody>
          <a:bodyPr>
            <a:normAutofit/>
          </a:bodyPr>
          <a:lstStyle>
            <a:lvl1pPr algn="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6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6248400" cy="762000"/>
          </a:xfrm>
        </p:spPr>
        <p:txBody>
          <a:bodyPr>
            <a:normAutofit/>
          </a:bodyPr>
          <a:lstStyle>
            <a:lvl1pPr algn="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3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8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2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ty-silhouette-bkgrd.jp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8792-09F5-49EA-9D37-012C8B05F2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8848-158F-4CD0-8F91-D4597D1A6C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homepage_skyline.png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3200400" y="6035607"/>
            <a:ext cx="5742447" cy="8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6A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DE0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gormlyea@umk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mkc.edu/studenthealth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ampusrec.umkc.ed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kc.edu/counselingcenter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ntr@umk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85BEC2-8CF2-49A2-8A66-1805C3459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Division of Student Affairs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A5B7FF-5CE0-4B20-A4D8-81D4AF987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777" y="3517490"/>
            <a:ext cx="6216445" cy="1752600"/>
          </a:xfrm>
        </p:spPr>
        <p:txBody>
          <a:bodyPr/>
          <a:lstStyle/>
          <a:p>
            <a:r>
              <a:rPr lang="en-US" dirty="0"/>
              <a:t>Michele D. Smith, Ph.D.</a:t>
            </a:r>
          </a:p>
          <a:p>
            <a:r>
              <a:rPr lang="en-US" dirty="0"/>
              <a:t>Vice Provost for Student Affairs and Dean of Students</a:t>
            </a:r>
          </a:p>
        </p:txBody>
      </p:sp>
    </p:spTree>
    <p:extLst>
      <p:ext uri="{BB962C8B-B14F-4D97-AF65-F5344CB8AC3E}">
        <p14:creationId xmlns:p14="http://schemas.microsoft.com/office/powerpoint/2010/main" val="263859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50C3-8C39-414B-9306-B5D6CF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Veteran Support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8819-BDC2-42A5-9218-CBEB47D66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ONE-STOP-SHOP</a:t>
            </a:r>
          </a:p>
          <a:p>
            <a:r>
              <a:rPr lang="en-US" sz="2400" dirty="0"/>
              <a:t>At Ease Zone (Student Union, Suite 310)</a:t>
            </a:r>
          </a:p>
          <a:p>
            <a:pPr lvl="1"/>
            <a:r>
              <a:rPr lang="en-US" sz="2000" b="0" dirty="0"/>
              <a:t>Resources, study, lounge</a:t>
            </a:r>
          </a:p>
          <a:p>
            <a:r>
              <a:rPr lang="en-US" sz="2400" dirty="0"/>
              <a:t>Education Benefits</a:t>
            </a:r>
          </a:p>
          <a:p>
            <a:pPr lvl="1"/>
            <a:r>
              <a:rPr lang="en-US" sz="2000" b="0" dirty="0"/>
              <a:t>GI Bill, Tuition Assistance, Other</a:t>
            </a:r>
          </a:p>
          <a:p>
            <a:r>
              <a:rPr lang="en-US" sz="2400" dirty="0"/>
              <a:t>Programming</a:t>
            </a:r>
          </a:p>
          <a:p>
            <a:pPr lvl="1"/>
            <a:r>
              <a:rPr lang="en-US" sz="2000" b="0" dirty="0"/>
              <a:t>SV Peer Mentoring Program, Operation Enrollment</a:t>
            </a:r>
          </a:p>
          <a:p>
            <a:pPr lvl="1"/>
            <a:r>
              <a:rPr lang="en-US" sz="2000" b="0" dirty="0"/>
              <a:t>Boots to Books (Faculty/Staff training)</a:t>
            </a:r>
          </a:p>
          <a:p>
            <a:r>
              <a:rPr lang="en-US" sz="2400" dirty="0"/>
              <a:t>Advocating</a:t>
            </a:r>
          </a:p>
          <a:p>
            <a:pPr lvl="1"/>
            <a:r>
              <a:rPr lang="en-US" sz="2000" b="0" dirty="0"/>
              <a:t>State &amp; Federal Laws</a:t>
            </a:r>
          </a:p>
          <a:p>
            <a:pPr lvl="1"/>
            <a:r>
              <a:rPr lang="en-US" sz="2000" b="0" dirty="0"/>
              <a:t>Deployments</a:t>
            </a:r>
          </a:p>
          <a:p>
            <a:pPr lvl="1"/>
            <a:r>
              <a:rPr lang="en-US" sz="2000" b="0" dirty="0">
                <a:hlinkClick r:id="rId2"/>
              </a:rPr>
              <a:t>gormlyea@umkc.edu</a:t>
            </a:r>
            <a:endParaRPr lang="en-US" sz="2000" b="0" dirty="0"/>
          </a:p>
          <a:p>
            <a:pPr lvl="1"/>
            <a:endParaRPr lang="en-US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856FCCE-B0F5-4EEF-9D45-B51DD26E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3" y="1349129"/>
            <a:ext cx="2000021" cy="2000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0898E-DBA0-4701-80F2-3AF67CB15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233" y="4539660"/>
            <a:ext cx="997790" cy="1022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1B4D7E-6A32-497E-9D6A-B30DE187E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441" y="4539660"/>
            <a:ext cx="1022940" cy="10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50C3-8C39-414B-9306-B5D6CF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UMKC Women’s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8819-BDC2-42A5-9218-CBEB47D66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00294"/>
            <a:ext cx="5121480" cy="480689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Misson</a:t>
            </a:r>
            <a:r>
              <a:rPr lang="en-US" dirty="0"/>
              <a:t>: </a:t>
            </a:r>
            <a:r>
              <a:rPr lang="en-US" sz="1600" b="0" dirty="0"/>
              <a:t>To educate, advocate, and provide support services for the advancement of gender equity on campus and in the community at large</a:t>
            </a:r>
          </a:p>
          <a:p>
            <a:r>
              <a:rPr lang="en-US" dirty="0"/>
              <a:t>Programs/Services:</a:t>
            </a:r>
          </a:p>
          <a:p>
            <a:pPr lvl="1"/>
            <a:r>
              <a:rPr lang="en-US" sz="1600" b="0" dirty="0">
                <a:latin typeface="+mn-lt"/>
                <a:cs typeface="Arial"/>
              </a:rPr>
              <a:t>Internships</a:t>
            </a:r>
          </a:p>
          <a:p>
            <a:pPr lvl="1"/>
            <a:r>
              <a:rPr lang="en-US" sz="1600" b="0" dirty="0">
                <a:latin typeface="+mn-lt"/>
              </a:rPr>
              <a:t>Event Space/Study Lounge/Conference Room</a:t>
            </a:r>
          </a:p>
          <a:p>
            <a:pPr lvl="1"/>
            <a:r>
              <a:rPr lang="en-US" sz="1600" b="0" dirty="0">
                <a:latin typeface="+mn-lt"/>
              </a:rPr>
              <a:t>Information and Referral Services/Extensive Resource Library</a:t>
            </a:r>
          </a:p>
          <a:p>
            <a:pPr lvl="1"/>
            <a:r>
              <a:rPr lang="en-US" sz="1600" b="0" dirty="0">
                <a:latin typeface="+mn-lt"/>
                <a:cs typeface="Arial"/>
              </a:rPr>
              <a:t>Her Art Project</a:t>
            </a:r>
          </a:p>
          <a:p>
            <a:pPr lvl="1"/>
            <a:r>
              <a:rPr lang="en-US" sz="1600" b="0" dirty="0">
                <a:latin typeface="+mn-lt"/>
                <a:cs typeface="Arial"/>
              </a:rPr>
              <a:t>Roo Up! With the Women’s Center</a:t>
            </a:r>
          </a:p>
          <a:p>
            <a:pPr lvl="1"/>
            <a:r>
              <a:rPr lang="en-US" sz="1600" b="0" dirty="0">
                <a:latin typeface="+mn-lt"/>
                <a:cs typeface="Arial"/>
              </a:rPr>
              <a:t>Women Who Lead</a:t>
            </a:r>
          </a:p>
          <a:p>
            <a:pPr lvl="1"/>
            <a:r>
              <a:rPr lang="en-US" sz="1600" b="0" dirty="0">
                <a:latin typeface="+mn-lt"/>
                <a:cs typeface="Arial"/>
              </a:rPr>
              <a:t>Equal Pay Day</a:t>
            </a:r>
          </a:p>
          <a:p>
            <a:pPr lvl="1"/>
            <a:r>
              <a:rPr lang="en-US" sz="1600" b="0" dirty="0">
                <a:latin typeface="+mn-lt"/>
                <a:cs typeface="Arial"/>
              </a:rPr>
              <a:t>Body Image Programs</a:t>
            </a:r>
          </a:p>
          <a:p>
            <a:pPr lvl="1"/>
            <a:r>
              <a:rPr lang="en-US" sz="1600" b="0" dirty="0">
                <a:latin typeface="+mn-lt"/>
                <a:cs typeface="Arial"/>
              </a:rPr>
              <a:t>Healing Arts Workshops</a:t>
            </a:r>
          </a:p>
          <a:p>
            <a:pPr lvl="1"/>
            <a:r>
              <a:rPr lang="en-US" sz="1600" b="0" dirty="0">
                <a:latin typeface="+mn-lt"/>
                <a:cs typeface="Arial"/>
              </a:rPr>
              <a:t>Women’s History Month</a:t>
            </a:r>
          </a:p>
          <a:p>
            <a:r>
              <a:rPr lang="en-US" sz="2200" dirty="0">
                <a:solidFill>
                  <a:prstClr val="black"/>
                </a:solidFill>
              </a:rPr>
              <a:t>Staff: </a:t>
            </a:r>
            <a:r>
              <a:rPr lang="en-US" sz="1600" b="0" dirty="0">
                <a:solidFill>
                  <a:prstClr val="black"/>
                </a:solidFill>
              </a:rPr>
              <a:t>Brenda Bethman, Director / </a:t>
            </a:r>
            <a:r>
              <a:rPr lang="en-US" sz="1600" b="0" dirty="0" err="1">
                <a:solidFill>
                  <a:prstClr val="black"/>
                </a:solidFill>
              </a:rPr>
              <a:t>Arzie</a:t>
            </a:r>
            <a:r>
              <a:rPr lang="en-US" sz="1600" b="0" dirty="0">
                <a:solidFill>
                  <a:prstClr val="black"/>
                </a:solidFill>
              </a:rPr>
              <a:t> Umali, Senior Assistant Director</a:t>
            </a:r>
          </a:p>
          <a:p>
            <a:r>
              <a:rPr lang="en-US" sz="2200" dirty="0"/>
              <a:t>Location: </a:t>
            </a:r>
            <a:r>
              <a:rPr lang="en-US" sz="1600" b="0" dirty="0"/>
              <a:t>105 Haag Hall</a:t>
            </a:r>
          </a:p>
          <a:p>
            <a:endParaRPr lang="en-US" sz="1600" dirty="0"/>
          </a:p>
        </p:txBody>
      </p:sp>
      <p:pic>
        <p:nvPicPr>
          <p:cNvPr id="5" name="Picture 4" descr="A group of men wearing masks&#10;&#10;Description automatically generated with low confidence">
            <a:extLst>
              <a:ext uri="{FF2B5EF4-FFF2-40B4-BE49-F238E27FC236}">
                <a16:creationId xmlns:a16="http://schemas.microsoft.com/office/drawing/2014/main" id="{00BDE40A-0C37-42A5-A993-8A0ED601B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41" y="1256253"/>
            <a:ext cx="2891058" cy="1927372"/>
          </a:xfrm>
          <a:prstGeom prst="rect">
            <a:avLst/>
          </a:prstGeom>
        </p:spPr>
      </p:pic>
      <p:pic>
        <p:nvPicPr>
          <p:cNvPr id="8" name="Picture 7" descr="A couple of people holding signs&#10;&#10;Description automatically generated with low confidence">
            <a:extLst>
              <a:ext uri="{FF2B5EF4-FFF2-40B4-BE49-F238E27FC236}">
                <a16:creationId xmlns:a16="http://schemas.microsoft.com/office/drawing/2014/main" id="{B55F7E6F-D111-4FF9-9F90-A85F1FA34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42" y="3428999"/>
            <a:ext cx="3149018" cy="20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5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50C3-8C39-414B-9306-B5D6CF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8819-BDC2-42A5-9218-CBEB47D66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5890" y="1253613"/>
            <a:ext cx="431850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Four facilities – two residence halls, two apartment complexes with a capacity for 1,137 residents</a:t>
            </a:r>
          </a:p>
          <a:p>
            <a:r>
              <a:rPr lang="en-US" dirty="0"/>
              <a:t>24/7/365 operation (including through COVID-19)</a:t>
            </a:r>
          </a:p>
          <a:p>
            <a:r>
              <a:rPr lang="en-US" dirty="0"/>
              <a:t>10 full-time staff, 4 graduate assistants, and approximately 60 student staff</a:t>
            </a:r>
          </a:p>
          <a:p>
            <a:r>
              <a:rPr lang="en-US" dirty="0"/>
              <a:t>Student Leadership Experiences</a:t>
            </a:r>
          </a:p>
          <a:p>
            <a:r>
              <a:rPr lang="en-US" dirty="0"/>
              <a:t>Living Learning Communities Support Academics  </a:t>
            </a:r>
          </a:p>
          <a:p>
            <a:r>
              <a:rPr lang="en-US" dirty="0"/>
              <a:t>Opportunity for Student Engagement with Faculty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8D52C6-C95D-4901-916C-E50050C5F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0" y="3741356"/>
            <a:ext cx="4166420" cy="2337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B21F4-DD34-46FC-8770-6B8C2E5FC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20" y="1253613"/>
            <a:ext cx="3246539" cy="23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8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F8F0E7-BF2B-4F2A-B32F-75402326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12" y="3499969"/>
            <a:ext cx="859610" cy="988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FBEE9-A431-4EAF-A4DA-F7E4E89D8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650" y="3467311"/>
            <a:ext cx="850485" cy="1040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CAB46D-A48D-4828-96BB-4FAAE2E4C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2" b="97268" l="6383" r="90071">
                        <a14:foregroundMark x1="24823" y1="10383" x2="24823" y2="10383"/>
                        <a14:foregroundMark x1="16312" y1="11475" x2="16312" y2="11475"/>
                        <a14:foregroundMark x1="47518" y1="5464" x2="47518" y2="5464"/>
                        <a14:foregroundMark x1="75887" y1="92350" x2="75887" y2="92350"/>
                        <a14:foregroundMark x1="75177" y1="87432" x2="75177" y2="87432"/>
                        <a14:foregroundMark x1="24823" y1="88525" x2="24823" y2="88525"/>
                        <a14:foregroundMark x1="27660" y1="93443" x2="27660" y2="93443"/>
                        <a14:foregroundMark x1="51064" y1="94536" x2="51064" y2="94536"/>
                        <a14:foregroundMark x1="54610" y1="90164" x2="54610" y2="90164"/>
                        <a14:foregroundMark x1="43972" y1="92350" x2="43972" y2="92350"/>
                        <a14:foregroundMark x1="59574" y1="88525" x2="59574" y2="88525"/>
                        <a14:foregroundMark x1="48936" y1="91257" x2="48936" y2="91257"/>
                        <a14:foregroundMark x1="38298" y1="89617" x2="38298" y2="89617"/>
                        <a14:foregroundMark x1="81560" y1="42077" x2="81560" y2="42077"/>
                        <a14:foregroundMark x1="83688" y1="43169" x2="83688" y2="43169"/>
                        <a14:foregroundMark x1="83688" y1="34426" x2="83688" y2="34426"/>
                        <a14:foregroundMark x1="8511" y1="97268" x2="8511" y2="97268"/>
                        <a14:foregroundMark x1="78723" y1="19126" x2="78723" y2="19126"/>
                        <a14:foregroundMark x1="82270" y1="10383" x2="82270" y2="10383"/>
                        <a14:foregroundMark x1="77305" y1="5464" x2="77305" y2="5464"/>
                        <a14:foregroundMark x1="70922" y1="6557" x2="70922" y2="6557"/>
                        <a14:foregroundMark x1="54610" y1="4372" x2="54610" y2="4372"/>
                        <a14:foregroundMark x1="49645" y1="9290" x2="49645" y2="9290"/>
                        <a14:foregroundMark x1="83688" y1="53552" x2="83688" y2="53552"/>
                        <a14:foregroundMark x1="24823" y1="87432" x2="24823" y2="87432"/>
                        <a14:foregroundMark x1="17021" y1="87432" x2="17021" y2="87432"/>
                        <a14:foregroundMark x1="23404" y1="89617" x2="23404" y2="89617"/>
                        <a14:foregroundMark x1="24823" y1="88525" x2="24823" y2="88525"/>
                        <a14:foregroundMark x1="18440" y1="93443" x2="18440" y2="93443"/>
                        <a14:foregroundMark x1="13475" y1="91257" x2="13475" y2="91257"/>
                        <a14:foregroundMark x1="11348" y1="94536" x2="11348" y2="94536"/>
                        <a14:foregroundMark x1="8511" y1="95082" x2="8511" y2="95082"/>
                        <a14:foregroundMark x1="78723" y1="94536" x2="78723" y2="94536"/>
                        <a14:foregroundMark x1="75887" y1="93443" x2="75887" y2="93443"/>
                        <a14:foregroundMark x1="85106" y1="90164" x2="85106" y2="90164"/>
                        <a14:foregroundMark x1="86525" y1="93443" x2="86525" y2="93443"/>
                        <a14:foregroundMark x1="83688" y1="27869" x2="83688" y2="27869"/>
                        <a14:foregroundMark x1="90071" y1="12022" x2="90071" y2="12022"/>
                        <a14:foregroundMark x1="6383" y1="11475" x2="6383" y2="11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5907" y="4488815"/>
            <a:ext cx="2877424" cy="113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B50C3-8C39-414B-9306-B5D6CF2F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07" y="88912"/>
            <a:ext cx="6455328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Union and Auxiliary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8819-BDC2-42A5-9218-CBEB47D6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/>
            <a:r>
              <a:rPr lang="en-US" sz="1600" dirty="0"/>
              <a:t>Traditional living room of campus</a:t>
            </a:r>
          </a:p>
          <a:p>
            <a:pPr lvl="1"/>
            <a:r>
              <a:rPr lang="en-US" sz="1600" dirty="0"/>
              <a:t>Vibrant, supportive climate</a:t>
            </a:r>
          </a:p>
          <a:p>
            <a:pPr lvl="1"/>
            <a:r>
              <a:rPr lang="en-US" sz="1600" dirty="0"/>
              <a:t>Accessible to all students and the campus community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SERVICE</a:t>
            </a:r>
          </a:p>
          <a:p>
            <a:pPr lvl="1"/>
            <a:r>
              <a:rPr lang="en-US" sz="1600" dirty="0"/>
              <a:t>Conference and Event Services</a:t>
            </a:r>
          </a:p>
          <a:p>
            <a:pPr lvl="1"/>
            <a:r>
              <a:rPr lang="en-US" sz="1600" dirty="0"/>
              <a:t>Residential and Retail Dining</a:t>
            </a:r>
          </a:p>
          <a:p>
            <a:pPr lvl="1"/>
            <a:r>
              <a:rPr lang="en-US" sz="1600" dirty="0"/>
              <a:t>Informal Recreation</a:t>
            </a:r>
          </a:p>
          <a:p>
            <a:pPr lvl="1"/>
            <a:r>
              <a:rPr lang="en-US" sz="1600" dirty="0"/>
              <a:t>ID Card Services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OPPORTUNITY</a:t>
            </a:r>
          </a:p>
          <a:p>
            <a:pPr lvl="1"/>
            <a:r>
              <a:rPr lang="en-US" sz="1600" dirty="0"/>
              <a:t>Informal and formal associations</a:t>
            </a:r>
          </a:p>
          <a:p>
            <a:pPr lvl="1"/>
            <a:r>
              <a:rPr lang="en-US" sz="1600" dirty="0"/>
              <a:t>Collaborative, engaging partnerships</a:t>
            </a:r>
          </a:p>
          <a:p>
            <a:pPr lvl="1"/>
            <a:r>
              <a:rPr lang="en-US" sz="1600" dirty="0"/>
              <a:t>Student Engagement</a:t>
            </a:r>
          </a:p>
          <a:p>
            <a:pPr lvl="1"/>
            <a:r>
              <a:rPr lang="en-US" sz="1600" dirty="0"/>
              <a:t>Student Employee Development</a:t>
            </a:r>
          </a:p>
          <a:p>
            <a:pPr lvl="1"/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33F65-91C4-4020-B490-9A435ADF6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376" y="1237183"/>
            <a:ext cx="3418487" cy="2544660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F1F17A2C-00FE-4902-9A42-081B9CAF0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647" y="3544334"/>
            <a:ext cx="2057400" cy="900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50" dirty="0">
                <a:latin typeface="Georgia" panose="02040502050405020303" pitchFamily="18" charset="0"/>
              </a:rPr>
              <a:t>Event &amp; Conference</a:t>
            </a:r>
          </a:p>
          <a:p>
            <a:pPr algn="ctr" eaLnBrk="1" hangingPunct="1">
              <a:defRPr/>
            </a:pPr>
            <a:r>
              <a:rPr lang="en-US" altLang="en-US" sz="1050" dirty="0">
                <a:latin typeface="Georgia" panose="02040502050405020303" pitchFamily="18" charset="0"/>
              </a:rPr>
              <a:t>Dining Services</a:t>
            </a:r>
          </a:p>
          <a:p>
            <a:pPr algn="ctr" eaLnBrk="1" hangingPunct="1">
              <a:defRPr/>
            </a:pPr>
            <a:r>
              <a:rPr lang="en-US" altLang="en-US" sz="1050" dirty="0">
                <a:latin typeface="Georgia" panose="02040502050405020303" pitchFamily="18" charset="0"/>
              </a:rPr>
              <a:t>ID Card</a:t>
            </a:r>
          </a:p>
          <a:p>
            <a:pPr algn="ctr" eaLnBrk="1" hangingPunct="1">
              <a:defRPr/>
            </a:pPr>
            <a:r>
              <a:rPr lang="en-US" altLang="en-US" sz="1050" dirty="0">
                <a:latin typeface="Georgia" panose="02040502050405020303" pitchFamily="18" charset="0"/>
              </a:rPr>
              <a:t>Bookstore</a:t>
            </a:r>
          </a:p>
          <a:p>
            <a:pPr algn="ctr" eaLnBrk="1" hangingPunct="1">
              <a:defRPr/>
            </a:pPr>
            <a:r>
              <a:rPr lang="en-US" altLang="en-US" sz="1050" dirty="0">
                <a:latin typeface="Georgia" panose="02040502050405020303" pitchFamily="18" charset="0"/>
              </a:rPr>
              <a:t>Information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9849277-F931-4955-AA8B-BB47819CD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068" y="4823041"/>
            <a:ext cx="2057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Georgia" panose="02040502050405020303" pitchFamily="18" charset="0"/>
              </a:rPr>
              <a:t>         Student Union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Georgia" panose="02040502050405020303" pitchFamily="18" charset="0"/>
              </a:rPr>
              <a:t>Student Success Center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AC36BA1-A7BD-47E8-A57D-C1906DC3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192" y="3558381"/>
            <a:ext cx="2057400" cy="9002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50" dirty="0">
                <a:latin typeface="Georgia" panose="02040502050405020303" pitchFamily="18" charset="0"/>
              </a:rPr>
              <a:t>Student Involvement</a:t>
            </a:r>
          </a:p>
          <a:p>
            <a:pPr algn="ctr" eaLnBrk="1" hangingPunct="1">
              <a:defRPr/>
            </a:pPr>
            <a:r>
              <a:rPr lang="en-US" altLang="en-US" sz="1050" dirty="0">
                <a:latin typeface="Georgia" panose="02040502050405020303" pitchFamily="18" charset="0"/>
              </a:rPr>
              <a:t>Multicultural</a:t>
            </a:r>
          </a:p>
          <a:p>
            <a:pPr algn="ctr" eaLnBrk="1" hangingPunct="1">
              <a:defRPr/>
            </a:pPr>
            <a:r>
              <a:rPr lang="en-US" altLang="en-US" sz="1050" dirty="0">
                <a:latin typeface="Georgia" panose="02040502050405020303" pitchFamily="18" charset="0"/>
              </a:rPr>
              <a:t> Student Affairs</a:t>
            </a:r>
          </a:p>
          <a:p>
            <a:pPr algn="ctr" eaLnBrk="1" hangingPunct="1">
              <a:defRPr/>
            </a:pPr>
            <a:r>
              <a:rPr lang="en-US" altLang="en-US" sz="1050" dirty="0">
                <a:latin typeface="Georgia" panose="02040502050405020303" pitchFamily="18" charset="0"/>
              </a:rPr>
              <a:t>Veteran Services</a:t>
            </a:r>
          </a:p>
          <a:p>
            <a:pPr algn="ctr" eaLnBrk="1" hangingPunct="1">
              <a:defRPr/>
            </a:pPr>
            <a:r>
              <a:rPr lang="en-US" altLang="en-US" sz="1050" dirty="0">
                <a:latin typeface="Georgia" panose="02040502050405020303" pitchFamily="18" charset="0"/>
              </a:rPr>
              <a:t>Academic Support</a:t>
            </a:r>
          </a:p>
        </p:txBody>
      </p:sp>
    </p:spTree>
    <p:extLst>
      <p:ext uri="{BB962C8B-B14F-4D97-AF65-F5344CB8AC3E}">
        <p14:creationId xmlns:p14="http://schemas.microsoft.com/office/powerpoint/2010/main" val="343469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001C-36BA-44BB-8983-32418E27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Dining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40965-93CA-4F3B-9DF1-C2B5CD15A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100" y="1181100"/>
            <a:ext cx="4610100" cy="4945063"/>
          </a:xfrm>
        </p:spPr>
        <p:txBody>
          <a:bodyPr>
            <a:normAutofit fontScale="92500"/>
          </a:bodyPr>
          <a:lstStyle/>
          <a:p>
            <a:r>
              <a:rPr lang="en-US" dirty="0"/>
              <a:t>Partnerships</a:t>
            </a:r>
          </a:p>
          <a:p>
            <a:pPr lvl="1"/>
            <a:r>
              <a:rPr lang="en-US" sz="2200" dirty="0"/>
              <a:t>Resident Dining</a:t>
            </a:r>
          </a:p>
          <a:p>
            <a:pPr lvl="1"/>
            <a:r>
              <a:rPr lang="en-US" sz="2200" dirty="0"/>
              <a:t>Chick Fil A, </a:t>
            </a:r>
            <a:r>
              <a:rPr lang="en-US" sz="2200" dirty="0" err="1"/>
              <a:t>Einsteins</a:t>
            </a:r>
            <a:r>
              <a:rPr lang="en-US" sz="2200" dirty="0"/>
              <a:t>, Starbucks</a:t>
            </a:r>
          </a:p>
          <a:p>
            <a:pPr lvl="1"/>
            <a:r>
              <a:rPr lang="en-US" sz="2200" dirty="0"/>
              <a:t>Local Partnership:  The </a:t>
            </a:r>
            <a:r>
              <a:rPr lang="en-US" sz="2200" dirty="0" err="1"/>
              <a:t>Roasterie</a:t>
            </a:r>
            <a:endParaRPr lang="en-US" sz="2200" dirty="0"/>
          </a:p>
          <a:p>
            <a:pPr lvl="1"/>
            <a:r>
              <a:rPr lang="en-US" sz="2200" dirty="0"/>
              <a:t>Catering/Athletic Concessions</a:t>
            </a:r>
          </a:p>
          <a:p>
            <a:pPr lvl="1"/>
            <a:r>
              <a:rPr lang="en-US" sz="2200" dirty="0"/>
              <a:t>Employee Discount Meal Plans</a:t>
            </a:r>
          </a:p>
          <a:p>
            <a:endParaRPr lang="en-US" sz="1300" dirty="0"/>
          </a:p>
          <a:p>
            <a:r>
              <a:rPr lang="en-US" dirty="0"/>
              <a:t>Creativity</a:t>
            </a:r>
          </a:p>
          <a:p>
            <a:pPr lvl="1"/>
            <a:r>
              <a:rPr lang="en-US" sz="2200" dirty="0"/>
              <a:t>Holiday Celebrations</a:t>
            </a:r>
          </a:p>
          <a:p>
            <a:pPr lvl="1"/>
            <a:r>
              <a:rPr lang="en-US" sz="2200" dirty="0"/>
              <a:t>Promotions &amp; Sweepstakes</a:t>
            </a:r>
          </a:p>
          <a:p>
            <a:pPr lvl="1"/>
            <a:r>
              <a:rPr lang="en-US" sz="2200" dirty="0"/>
              <a:t>Guest Chefs and Rotating Concepts</a:t>
            </a:r>
          </a:p>
          <a:p>
            <a:pPr lvl="1"/>
            <a:r>
              <a:rPr lang="en-US" sz="2200" dirty="0"/>
              <a:t>New to Market Products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1A6DF4-4681-4CBC-8304-DBD8953CA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5200" y="1206500"/>
            <a:ext cx="4191000" cy="4945063"/>
          </a:xfrm>
        </p:spPr>
        <p:txBody>
          <a:bodyPr>
            <a:normAutofit fontScale="92500"/>
          </a:bodyPr>
          <a:lstStyle/>
          <a:p>
            <a:r>
              <a:rPr lang="en-US" dirty="0"/>
              <a:t>Collaboration</a:t>
            </a:r>
          </a:p>
          <a:p>
            <a:pPr lvl="1"/>
            <a:r>
              <a:rPr lang="en-US" sz="2200" dirty="0"/>
              <a:t>Student Culinary Council</a:t>
            </a:r>
          </a:p>
          <a:p>
            <a:pPr lvl="1"/>
            <a:r>
              <a:rPr lang="en-US" sz="2200" dirty="0"/>
              <a:t>Campus Intern Program</a:t>
            </a:r>
          </a:p>
          <a:p>
            <a:pPr lvl="1"/>
            <a:r>
              <a:rPr lang="en-US" sz="2200" dirty="0"/>
              <a:t>Student Life Activities</a:t>
            </a:r>
          </a:p>
          <a:p>
            <a:pPr lvl="1"/>
            <a:r>
              <a:rPr lang="en-US" sz="2200" dirty="0"/>
              <a:t>Sustainability Program</a:t>
            </a:r>
          </a:p>
          <a:p>
            <a:endParaRPr lang="en-US" sz="2600" dirty="0"/>
          </a:p>
          <a:p>
            <a:r>
              <a:rPr lang="en-US" dirty="0"/>
              <a:t>Innovation</a:t>
            </a:r>
          </a:p>
          <a:p>
            <a:pPr lvl="1"/>
            <a:r>
              <a:rPr lang="en-US" sz="2200" dirty="0"/>
              <a:t>Text Communication</a:t>
            </a:r>
          </a:p>
          <a:p>
            <a:pPr lvl="1"/>
            <a:r>
              <a:rPr lang="en-US" sz="2200" dirty="0"/>
              <a:t>Bite App / Order Ahead</a:t>
            </a:r>
          </a:p>
          <a:p>
            <a:pPr lvl="1"/>
            <a:r>
              <a:rPr lang="en-US" sz="2200" dirty="0" err="1"/>
              <a:t>Yokai</a:t>
            </a:r>
            <a:r>
              <a:rPr lang="en-US" sz="2200" dirty="0"/>
              <a:t> Express (coming soon)</a:t>
            </a:r>
          </a:p>
          <a:p>
            <a:pPr lvl="1"/>
            <a:r>
              <a:rPr lang="en-US" sz="2200" dirty="0"/>
              <a:t>Prospect KC Partnership</a:t>
            </a:r>
          </a:p>
        </p:txBody>
      </p:sp>
    </p:spTree>
    <p:extLst>
      <p:ext uri="{BB962C8B-B14F-4D97-AF65-F5344CB8AC3E}">
        <p14:creationId xmlns:p14="http://schemas.microsoft.com/office/powerpoint/2010/main" val="319461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6892C0-03E1-4F77-9C88-2572EE51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Bookstores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C457-2E07-4FCC-AB7E-4EAA07814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2555" y="1294707"/>
            <a:ext cx="4038600" cy="45259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79ECE-D0AB-424F-A01C-6B0135566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845" y="1405157"/>
            <a:ext cx="5356168" cy="415813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UMKC Shop &amp; Compare</a:t>
            </a:r>
            <a:r>
              <a:rPr lang="en-US" sz="1600" dirty="0"/>
              <a:t>:  Allows students to easily compare &amp; purchase their materials from the vendor of their choice.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Early Bird Reservation Program</a:t>
            </a:r>
            <a:r>
              <a:rPr lang="en-US" sz="1600" dirty="0"/>
              <a:t>: students sign-up prior to each semester and we pull their course materials for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AutoAccess</a:t>
            </a:r>
            <a:r>
              <a:rPr lang="en-US" sz="1600" b="1" dirty="0"/>
              <a:t>:</a:t>
            </a:r>
            <a:r>
              <a:rPr lang="en-US" sz="1600" dirty="0"/>
              <a:t>  This academic year 359 UMKC courses were enrolled in the </a:t>
            </a:r>
            <a:r>
              <a:rPr lang="en-US" sz="1600" dirty="0" err="1"/>
              <a:t>AutoAccess</a:t>
            </a:r>
            <a:r>
              <a:rPr lang="en-US" sz="1600" dirty="0"/>
              <a:t> program, which saved students +$1.4 million dollars.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Technology:  </a:t>
            </a:r>
            <a:r>
              <a:rPr lang="en-US" sz="1600" dirty="0"/>
              <a:t>We offer academically discounted hardware and software that meets all University IT requirements.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Student Employees:  </a:t>
            </a:r>
            <a:r>
              <a:rPr lang="en-US" sz="1600" dirty="0"/>
              <a:t>We are one of the largest student employers on campus and offer a business management &amp; leadership program to qualified students.  Student employees also receive scholarships for course materials and other discounts.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415399-8EA4-43A3-901E-7C7234F64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887704"/>
            <a:ext cx="3304762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50C3-8C39-414B-9306-B5D6CF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Student Conduct &amp; Civility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8819-BDC2-42A5-9218-CBEB47D6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6740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Missouri System Collected Rules &amp; Regulations 200.010 &amp; 200.020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of Conduct &amp; Rules of Procedures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Education, Investigation, and Adjudication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Rendered sanctions can range from a Warning to Expulsion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Code Violations vs. Criminal Violations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UMKC CARE Team 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(Campus Assessment Response &amp; Education)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Interdisciplinary Team that works with students experiencing traumatic life experiences.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8EEC0-75CE-4FB1-B7C5-ED7AED52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430149"/>
            <a:ext cx="7683338" cy="6188202"/>
          </a:xfrm>
          <a:prstGeom prst="rect">
            <a:avLst/>
          </a:prstGeom>
        </p:spPr>
      </p:pic>
      <p:sp>
        <p:nvSpPr>
          <p:cNvPr id="3" name="Google Shape;347;p35">
            <a:extLst>
              <a:ext uri="{FF2B5EF4-FFF2-40B4-BE49-F238E27FC236}">
                <a16:creationId xmlns:a16="http://schemas.microsoft.com/office/drawing/2014/main" id="{9DB2CB73-6D4E-41E4-9262-661F49D0DE43}"/>
              </a:ext>
            </a:extLst>
          </p:cNvPr>
          <p:cNvSpPr txBox="1">
            <a:spLocks/>
          </p:cNvSpPr>
          <p:nvPr/>
        </p:nvSpPr>
        <p:spPr>
          <a:xfrm>
            <a:off x="4401031" y="1257829"/>
            <a:ext cx="1598490" cy="101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76200" indent="0" algn="ctr">
              <a:buFont typeface="Kulim Park Light"/>
              <a:buNone/>
            </a:pPr>
            <a:r>
              <a:rPr lang="en-US" sz="1800" b="1" dirty="0">
                <a:solidFill>
                  <a:srgbClr val="FFC000"/>
                </a:solidFill>
              </a:rPr>
              <a:t>1. Impacting </a:t>
            </a:r>
            <a:r>
              <a:rPr lang="en-US" sz="1800" b="1" dirty="0">
                <a:solidFill>
                  <a:schemeClr val="accent1"/>
                </a:solidFill>
              </a:rPr>
              <a:t>Student Success</a:t>
            </a:r>
          </a:p>
        </p:txBody>
      </p:sp>
      <p:sp>
        <p:nvSpPr>
          <p:cNvPr id="4" name="Google Shape;347;p35">
            <a:extLst>
              <a:ext uri="{FF2B5EF4-FFF2-40B4-BE49-F238E27FC236}">
                <a16:creationId xmlns:a16="http://schemas.microsoft.com/office/drawing/2014/main" id="{D55A409E-BD2C-4EC7-9ADD-DE9679FF6A7F}"/>
              </a:ext>
            </a:extLst>
          </p:cNvPr>
          <p:cNvSpPr txBox="1">
            <a:spLocks/>
          </p:cNvSpPr>
          <p:nvPr/>
        </p:nvSpPr>
        <p:spPr>
          <a:xfrm>
            <a:off x="6118072" y="2506690"/>
            <a:ext cx="1671854" cy="113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76200" indent="0" algn="ctr">
              <a:buNone/>
            </a:pPr>
            <a:r>
              <a:rPr lang="en-US" sz="1800" b="1" dirty="0">
                <a:solidFill>
                  <a:srgbClr val="FFC000"/>
                </a:solidFill>
              </a:rPr>
              <a:t>2. Investing in a </a:t>
            </a:r>
            <a:r>
              <a:rPr lang="en-US" sz="1800" b="1" dirty="0">
                <a:solidFill>
                  <a:schemeClr val="accent1"/>
                </a:solidFill>
              </a:rPr>
              <a:t>Talented Team</a:t>
            </a:r>
          </a:p>
        </p:txBody>
      </p:sp>
      <p:sp>
        <p:nvSpPr>
          <p:cNvPr id="5" name="Google Shape;347;p35">
            <a:extLst>
              <a:ext uri="{FF2B5EF4-FFF2-40B4-BE49-F238E27FC236}">
                <a16:creationId xmlns:a16="http://schemas.microsoft.com/office/drawing/2014/main" id="{7A56BF7B-4BDA-4E80-A182-1FB1228054EA}"/>
              </a:ext>
            </a:extLst>
          </p:cNvPr>
          <p:cNvSpPr txBox="1">
            <a:spLocks/>
          </p:cNvSpPr>
          <p:nvPr/>
        </p:nvSpPr>
        <p:spPr>
          <a:xfrm>
            <a:off x="6118072" y="4351088"/>
            <a:ext cx="1856201" cy="126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76200" indent="0" algn="ctr">
              <a:buNone/>
            </a:pPr>
            <a:r>
              <a:rPr lang="en-US" sz="1800" b="1" dirty="0">
                <a:solidFill>
                  <a:srgbClr val="FFC000"/>
                </a:solidFill>
              </a:rPr>
              <a:t>3. Building a Culture of </a:t>
            </a:r>
            <a:r>
              <a:rPr lang="en-US" sz="1800" b="1" dirty="0">
                <a:solidFill>
                  <a:schemeClr val="accent1"/>
                </a:solidFill>
              </a:rPr>
              <a:t>Ambitious Assessment</a:t>
            </a:r>
          </a:p>
        </p:txBody>
      </p:sp>
      <p:sp>
        <p:nvSpPr>
          <p:cNvPr id="6" name="Google Shape;347;p35">
            <a:extLst>
              <a:ext uri="{FF2B5EF4-FFF2-40B4-BE49-F238E27FC236}">
                <a16:creationId xmlns:a16="http://schemas.microsoft.com/office/drawing/2014/main" id="{5774460C-C3F6-4916-A54A-7B62BD415433}"/>
              </a:ext>
            </a:extLst>
          </p:cNvPr>
          <p:cNvSpPr txBox="1">
            <a:spLocks/>
          </p:cNvSpPr>
          <p:nvPr/>
        </p:nvSpPr>
        <p:spPr>
          <a:xfrm>
            <a:off x="1791607" y="4274335"/>
            <a:ext cx="2037240" cy="109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76200" indent="0" algn="ctr">
              <a:buNone/>
            </a:pPr>
            <a:r>
              <a:rPr lang="en-US" sz="1800" b="1" dirty="0">
                <a:solidFill>
                  <a:srgbClr val="FFC000"/>
                </a:solidFill>
              </a:rPr>
              <a:t>4. Strategizing to Build the </a:t>
            </a:r>
            <a:r>
              <a:rPr lang="en-US" sz="1800" b="1" dirty="0">
                <a:solidFill>
                  <a:schemeClr val="accent1"/>
                </a:solidFill>
              </a:rPr>
              <a:t>Right Relationships </a:t>
            </a:r>
          </a:p>
        </p:txBody>
      </p:sp>
      <p:sp>
        <p:nvSpPr>
          <p:cNvPr id="7" name="Google Shape;347;p35">
            <a:extLst>
              <a:ext uri="{FF2B5EF4-FFF2-40B4-BE49-F238E27FC236}">
                <a16:creationId xmlns:a16="http://schemas.microsoft.com/office/drawing/2014/main" id="{FEBD35CA-E026-4A6B-8DF2-BF274ED5BD90}"/>
              </a:ext>
            </a:extLst>
          </p:cNvPr>
          <p:cNvSpPr txBox="1">
            <a:spLocks/>
          </p:cNvSpPr>
          <p:nvPr/>
        </p:nvSpPr>
        <p:spPr>
          <a:xfrm>
            <a:off x="838201" y="2743686"/>
            <a:ext cx="2037240" cy="89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76200" indent="0" algn="ctr">
              <a:buNone/>
            </a:pPr>
            <a:r>
              <a:rPr lang="en-US" sz="1800" b="1" dirty="0">
                <a:solidFill>
                  <a:srgbClr val="FFC000"/>
                </a:solidFill>
              </a:rPr>
              <a:t>5. Engaging in the </a:t>
            </a:r>
            <a:r>
              <a:rPr lang="en-US" sz="1800" b="1" dirty="0">
                <a:solidFill>
                  <a:schemeClr val="accent1"/>
                </a:solidFill>
              </a:rPr>
              <a:t>Responsible Use of Resources </a:t>
            </a:r>
          </a:p>
        </p:txBody>
      </p:sp>
      <p:sp>
        <p:nvSpPr>
          <p:cNvPr id="8" name="Google Shape;316;p33">
            <a:extLst>
              <a:ext uri="{FF2B5EF4-FFF2-40B4-BE49-F238E27FC236}">
                <a16:creationId xmlns:a16="http://schemas.microsoft.com/office/drawing/2014/main" id="{5DE7D16E-2C86-4C29-BA73-1400B9ECC017}"/>
              </a:ext>
            </a:extLst>
          </p:cNvPr>
          <p:cNvSpPr txBox="1">
            <a:spLocks/>
          </p:cNvSpPr>
          <p:nvPr/>
        </p:nvSpPr>
        <p:spPr>
          <a:xfrm>
            <a:off x="396145" y="1330270"/>
            <a:ext cx="4175855" cy="109671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A4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DE0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Kulim Park"/>
                <a:ea typeface="Kulim Park"/>
                <a:cs typeface="Kulim Park"/>
                <a:sym typeface="Kulim Park"/>
              </a:rPr>
              <a:t>Blueprint for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Kulim Park"/>
                <a:ea typeface="Kulim Park"/>
                <a:cs typeface="Kulim Park"/>
                <a:sym typeface="Kulim Park"/>
              </a:rPr>
              <a:t>	Building a…</a:t>
            </a:r>
          </a:p>
        </p:txBody>
      </p:sp>
      <p:sp>
        <p:nvSpPr>
          <p:cNvPr id="9" name="Google Shape;316;p33">
            <a:extLst>
              <a:ext uri="{FF2B5EF4-FFF2-40B4-BE49-F238E27FC236}">
                <a16:creationId xmlns:a16="http://schemas.microsoft.com/office/drawing/2014/main" id="{868EAF8F-84E8-4F1D-80AA-96581BA45C9E}"/>
              </a:ext>
            </a:extLst>
          </p:cNvPr>
          <p:cNvSpPr txBox="1">
            <a:spLocks/>
          </p:cNvSpPr>
          <p:nvPr/>
        </p:nvSpPr>
        <p:spPr>
          <a:xfrm>
            <a:off x="3508220" y="3368093"/>
            <a:ext cx="2190269" cy="8269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 b="0" i="0" u="none" strike="noStrike" cap="none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indent="0" algn="ctr">
              <a:lnSpc>
                <a:spcPct val="100000"/>
              </a:lnSpc>
              <a:buFont typeface="Kulim Park Light"/>
              <a:buNone/>
            </a:pPr>
            <a:r>
              <a:rPr lang="en-US" sz="2800" b="1" spc="150" dirty="0">
                <a:solidFill>
                  <a:srgbClr val="0070C0"/>
                </a:solidFill>
                <a:latin typeface="Kulim Park"/>
                <a:ea typeface="Kulim Park"/>
                <a:cs typeface="Kulim Park"/>
                <a:sym typeface="Kulim Park"/>
              </a:rPr>
              <a:t>S.T.A.R.R.</a:t>
            </a:r>
          </a:p>
          <a:p>
            <a:pPr marL="0" indent="0" algn="ctr">
              <a:lnSpc>
                <a:spcPct val="100000"/>
              </a:lnSpc>
              <a:buFont typeface="Kulim Park Light"/>
              <a:buNone/>
            </a:pPr>
            <a:r>
              <a:rPr lang="en-US" sz="2800" b="1" dirty="0">
                <a:solidFill>
                  <a:srgbClr val="0070C0"/>
                </a:solidFill>
                <a:latin typeface="Kulim Park"/>
                <a:ea typeface="Kulim Park"/>
                <a:cs typeface="Kulim Park"/>
                <a:sym typeface="Kulim Park"/>
              </a:rPr>
              <a:t>Division!</a:t>
            </a:r>
          </a:p>
        </p:txBody>
      </p:sp>
    </p:spTree>
    <p:extLst>
      <p:ext uri="{BB962C8B-B14F-4D97-AF65-F5344CB8AC3E}">
        <p14:creationId xmlns:p14="http://schemas.microsoft.com/office/powerpoint/2010/main" val="106676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D14793-48FD-454D-B965-F716D8757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2756" y="1776369"/>
            <a:ext cx="2160165" cy="1898009"/>
          </a:xfrm>
        </p:spPr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Answers</a:t>
            </a:r>
          </a:p>
          <a:p>
            <a:r>
              <a:rPr lang="en-US" dirty="0"/>
              <a:t>Wrap-Up</a:t>
            </a:r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C0F274C-EA35-4BE1-8BC0-0D7811871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70" y="1322315"/>
            <a:ext cx="2497278" cy="3810699"/>
          </a:xfrm>
        </p:spPr>
      </p:pic>
    </p:spTree>
    <p:extLst>
      <p:ext uri="{BB962C8B-B14F-4D97-AF65-F5344CB8AC3E}">
        <p14:creationId xmlns:p14="http://schemas.microsoft.com/office/powerpoint/2010/main" val="418561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5801-9942-4D89-89C6-C2CAE72C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 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94E41-BF68-41C8-9DF2-6313DA443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81420"/>
            <a:ext cx="8229600" cy="4495159"/>
          </a:xfrm>
        </p:spPr>
      </p:pic>
    </p:spTree>
    <p:extLst>
      <p:ext uri="{BB962C8B-B14F-4D97-AF65-F5344CB8AC3E}">
        <p14:creationId xmlns:p14="http://schemas.microsoft.com/office/powerpoint/2010/main" val="166422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AD8D1-236D-4581-8E99-C6A66CB7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UMKC Student </a:t>
            </a:r>
            <a:r>
              <a:rPr lang="en-US" dirty="0" err="1"/>
              <a:t>HelpLine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C757-8003-4829-A779-09DD2134F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3450" y="1689424"/>
            <a:ext cx="3838575" cy="3854127"/>
          </a:xfrm>
        </p:spPr>
        <p:txBody>
          <a:bodyPr/>
          <a:lstStyle/>
          <a:p>
            <a:r>
              <a:rPr lang="en-US" dirty="0"/>
              <a:t>Referrals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Policy Questions</a:t>
            </a:r>
          </a:p>
          <a:p>
            <a:r>
              <a:rPr lang="en-US" dirty="0"/>
              <a:t>Complaints</a:t>
            </a:r>
          </a:p>
          <a:p>
            <a:r>
              <a:rPr lang="en-US" dirty="0"/>
              <a:t>Student Check-Ins</a:t>
            </a:r>
          </a:p>
          <a:p>
            <a:r>
              <a:rPr lang="en-US" dirty="0"/>
              <a:t>Emergency absences</a:t>
            </a:r>
          </a:p>
          <a:p>
            <a:r>
              <a:rPr lang="en-US" dirty="0"/>
              <a:t>Extended absences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D15BD6-8912-4202-B2C5-F4D234B04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1951" y="1822774"/>
            <a:ext cx="4038600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8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5CD2-606B-43CF-A29A-603B540D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Health &amp;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8C344-1B4E-4D3C-AED4-FE9CC8266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4771" y="1667314"/>
            <a:ext cx="4932726" cy="3215080"/>
          </a:xfrm>
        </p:spPr>
        <p:txBody>
          <a:bodyPr>
            <a:normAutofit/>
          </a:bodyPr>
          <a:lstStyle/>
          <a:p>
            <a:r>
              <a:rPr lang="en-US" sz="2000" dirty="0"/>
              <a:t>Mission:  to provide quality health care, health promotion, and education that maximizes the student learning potential.</a:t>
            </a:r>
          </a:p>
          <a:p>
            <a:r>
              <a:rPr lang="en-US" sz="2000" dirty="0"/>
              <a:t>Location:  5110 Oak Street (Brookside 51 Building), Suite 237</a:t>
            </a:r>
          </a:p>
          <a:p>
            <a:r>
              <a:rPr lang="en-US" sz="2000" dirty="0"/>
              <a:t>Phone:  816-235-6133</a:t>
            </a:r>
          </a:p>
          <a:p>
            <a:r>
              <a:rPr lang="en-US" sz="2000" dirty="0">
                <a:hlinkClick r:id="rId2"/>
              </a:rPr>
              <a:t>https://www.umkc.edu/studenthealth/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E781D4-B9B2-4989-A58E-9C2799EB32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4983" y="1755380"/>
            <a:ext cx="35897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50C3-8C39-414B-9306-B5D6CF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Student Involvement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9FBA89-8540-4605-AA24-BC0A7DAB8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7197" y="1273888"/>
            <a:ext cx="4318819" cy="4525963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300+ Student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Fraternity &amp; Sorority Affairs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Kangaroo Pantry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Basic Needs Coordinator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Leadership, Advocacy, &amp;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LGBTQIA Programs &amp;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Transfer Student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Union Programming Board (UPB)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UMKC Parent and Family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Roo Welcome and New Student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  <a:cs typeface="Arial" panose="020B0604020202020204" pitchFamily="34" charset="0"/>
              </a:rPr>
              <a:t>RooGroups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8975D-D8B7-4830-BE35-2F839C101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1" y="3203756"/>
            <a:ext cx="3080360" cy="2056140"/>
          </a:xfrm>
          <a:prstGeom prst="rect">
            <a:avLst/>
          </a:prstGeom>
        </p:spPr>
      </p:pic>
      <p:pic>
        <p:nvPicPr>
          <p:cNvPr id="6" name="Picture 5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9E270901-5BC5-44DE-AD59-521DE8F84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1" y="1273888"/>
            <a:ext cx="3080360" cy="17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0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50C3-8C39-414B-9306-B5D6CF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Recreation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8819-BDC2-42A5-9218-CBEB47D66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50628"/>
            <a:ext cx="4047688" cy="477553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Student Membership – Included in Student Fee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Free</a:t>
            </a:r>
            <a:r>
              <a:rPr lang="en-US" dirty="0"/>
              <a:t> Group Fitness Classes &amp; Wellness Events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Free</a:t>
            </a:r>
            <a:r>
              <a:rPr lang="en-US" dirty="0"/>
              <a:t> Intramural Leagues &amp; Events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Free</a:t>
            </a:r>
            <a:r>
              <a:rPr lang="en-US" dirty="0"/>
              <a:t> Aquatic Events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Free</a:t>
            </a:r>
            <a:r>
              <a:rPr lang="en-US" dirty="0"/>
              <a:t> Bike Rental – Bike Share Program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Access</a:t>
            </a:r>
            <a:r>
              <a:rPr lang="en-US" dirty="0"/>
              <a:t> to entire facility, including Aquatics Center, </a:t>
            </a:r>
            <a:r>
              <a:rPr lang="en-US" dirty="0" err="1"/>
              <a:t>Durwood</a:t>
            </a:r>
            <a:r>
              <a:rPr lang="en-US" dirty="0"/>
              <a:t> Recreational Field, and Swinney on The Hill</a:t>
            </a:r>
          </a:p>
          <a:p>
            <a:r>
              <a:rPr lang="en-US" dirty="0"/>
              <a:t>Personal Training, Bod Pod Assessments, and Swim Lessons</a:t>
            </a:r>
          </a:p>
          <a:p>
            <a:r>
              <a:rPr lang="en-US" dirty="0"/>
              <a:t>Student Employment Opportunities </a:t>
            </a:r>
          </a:p>
          <a:p>
            <a:pPr lvl="1"/>
            <a:r>
              <a:rPr lang="en-US" dirty="0"/>
              <a:t>Employ over 100 student employees</a:t>
            </a:r>
          </a:p>
          <a:p>
            <a:pPr lvl="1"/>
            <a:r>
              <a:rPr lang="en-US" dirty="0"/>
              <a:t>Apply on Handshake</a:t>
            </a:r>
          </a:p>
          <a:p>
            <a:r>
              <a:rPr lang="en-US" dirty="0">
                <a:hlinkClick r:id="rId2"/>
              </a:rPr>
              <a:t>https://campusrec.umkc.edu/</a:t>
            </a:r>
            <a:endParaRPr lang="en-US" dirty="0"/>
          </a:p>
          <a:p>
            <a:r>
              <a:rPr lang="en-US" dirty="0"/>
              <a:t>Follow us @umkcrec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10805E-9520-4C18-893D-B1B99D902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5048" y="1263327"/>
            <a:ext cx="3851752" cy="2165673"/>
          </a:xfrm>
          <a:prstGeom prst="rect">
            <a:avLst/>
          </a:prstGeom>
        </p:spPr>
      </p:pic>
      <p:pic>
        <p:nvPicPr>
          <p:cNvPr id="8" name="Picture 7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9EE04C83-612F-4107-8E17-7C932CAC1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48" y="3632432"/>
            <a:ext cx="3851750" cy="25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0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50C3-8C39-414B-9306-B5D6CF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Multicultural Student Affairs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8819-BDC2-42A5-9218-CBEB47D66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587" y="1319981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Mission: “Home Away from Home”</a:t>
            </a:r>
          </a:p>
          <a:p>
            <a:r>
              <a:rPr lang="en-US" sz="2000" dirty="0"/>
              <a:t>Scholar Programs</a:t>
            </a:r>
          </a:p>
          <a:p>
            <a:pPr lvl="1"/>
            <a:r>
              <a:rPr lang="en-US" sz="1600" b="0" dirty="0"/>
              <a:t>African Americans Cultivating Excellence (AACE) Mentoring Program</a:t>
            </a:r>
          </a:p>
          <a:p>
            <a:pPr lvl="1"/>
            <a:r>
              <a:rPr lang="en-US" sz="1600" b="0" dirty="0"/>
              <a:t>Avanzando Latinx Mentoring Program</a:t>
            </a:r>
          </a:p>
          <a:p>
            <a:pPr lvl="1"/>
            <a:r>
              <a:rPr lang="en-US" sz="1600" b="0" dirty="0"/>
              <a:t>Emerging Research Program</a:t>
            </a:r>
          </a:p>
          <a:p>
            <a:pPr lvl="1"/>
            <a:r>
              <a:rPr lang="en-US" sz="1600" b="0" dirty="0"/>
              <a:t>Men of Color Academy (MOCA)</a:t>
            </a:r>
          </a:p>
          <a:p>
            <a:r>
              <a:rPr lang="en-US" sz="2000" dirty="0"/>
              <a:t>Signature Programs</a:t>
            </a:r>
          </a:p>
          <a:p>
            <a:pPr lvl="1"/>
            <a:r>
              <a:rPr lang="en-US" sz="1600" b="0" dirty="0"/>
              <a:t>Show Me Success Workshops</a:t>
            </a:r>
          </a:p>
          <a:p>
            <a:pPr lvl="1"/>
            <a:r>
              <a:rPr lang="en-US" sz="1600" b="0" dirty="0"/>
              <a:t>Who Am I? Identity Discussions</a:t>
            </a:r>
          </a:p>
          <a:p>
            <a:pPr lvl="1"/>
            <a:r>
              <a:rPr lang="en-US" sz="1600" b="0" dirty="0"/>
              <a:t>Graduate Reception</a:t>
            </a:r>
          </a:p>
          <a:p>
            <a:pPr lvl="1"/>
            <a:r>
              <a:rPr lang="en-US" sz="1600" b="0" dirty="0"/>
              <a:t>Adelante and Legacy Student Leadership Summits</a:t>
            </a:r>
          </a:p>
          <a:p>
            <a:r>
              <a:rPr lang="en-US" sz="2000" dirty="0"/>
              <a:t>Student Organization Advising </a:t>
            </a:r>
            <a:r>
              <a:rPr lang="en-US" sz="1800" b="0" dirty="0"/>
              <a:t>(11 Multicultural based organizations)</a:t>
            </a:r>
          </a:p>
          <a:p>
            <a:r>
              <a:rPr lang="en-US" sz="2000" dirty="0"/>
              <a:t>Small Group Diversity Workshops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E6377A-0926-4C6B-AE6D-4DCD610D3A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462733">
            <a:off x="5069474" y="1063497"/>
            <a:ext cx="3551281" cy="2872177"/>
          </a:xfrm>
          <a:prstGeom prst="rect">
            <a:avLst/>
          </a:prstGeom>
        </p:spPr>
      </p:pic>
      <p:pic>
        <p:nvPicPr>
          <p:cNvPr id="7" name="Picture 6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248D3536-0CB8-4E91-84C2-A6C0EDC3B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4" y="3858935"/>
            <a:ext cx="3273583" cy="2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6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wall, indoor, floor, room&#10;&#10;Description automatically generated">
            <a:extLst>
              <a:ext uri="{FF2B5EF4-FFF2-40B4-BE49-F238E27FC236}">
                <a16:creationId xmlns:a16="http://schemas.microsoft.com/office/drawing/2014/main" id="{E897F61E-DDD3-4742-AB16-402370893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22" y="1117842"/>
            <a:ext cx="2753678" cy="215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A picture containing text, floor, blue, indoor&#10;&#10;Description automatically generated">
            <a:extLst>
              <a:ext uri="{FF2B5EF4-FFF2-40B4-BE49-F238E27FC236}">
                <a16:creationId xmlns:a16="http://schemas.microsoft.com/office/drawing/2014/main" id="{CF1AB060-C519-4DBD-9D99-E48F360635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2778" b="13333"/>
          <a:stretch/>
        </p:blipFill>
        <p:spPr>
          <a:xfrm>
            <a:off x="3432323" y="1117841"/>
            <a:ext cx="1969937" cy="215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building, outdoor, street, city&#10;&#10;Description automatically generated">
            <a:extLst>
              <a:ext uri="{FF2B5EF4-FFF2-40B4-BE49-F238E27FC236}">
                <a16:creationId xmlns:a16="http://schemas.microsoft.com/office/drawing/2014/main" id="{55C4D45E-6C3D-4C1B-90CB-6C9B383392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 b="25972"/>
          <a:stretch/>
        </p:blipFill>
        <p:spPr>
          <a:xfrm>
            <a:off x="457200" y="1117842"/>
            <a:ext cx="2444262" cy="215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B50C3-8C39-414B-9306-B5D6CF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8819-BDC2-42A5-9218-CBEB47D6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77798"/>
            <a:ext cx="2444262" cy="121246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Confidential</a:t>
            </a:r>
          </a:p>
          <a:p>
            <a:r>
              <a:rPr lang="en-US" sz="1600" dirty="0"/>
              <a:t>Crisis Intervention</a:t>
            </a:r>
          </a:p>
          <a:p>
            <a:r>
              <a:rPr lang="en-US" sz="1600" dirty="0"/>
              <a:t>Outreach</a:t>
            </a:r>
          </a:p>
          <a:p>
            <a:r>
              <a:rPr lang="en-US" sz="1600" dirty="0"/>
              <a:t>Group Sessions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B2DCF3-4B42-421D-84FF-DF40CFC822CA}"/>
              </a:ext>
            </a:extLst>
          </p:cNvPr>
          <p:cNvSpPr txBox="1">
            <a:spLocks/>
          </p:cNvSpPr>
          <p:nvPr/>
        </p:nvSpPr>
        <p:spPr>
          <a:xfrm>
            <a:off x="6087830" y="3883410"/>
            <a:ext cx="2444262" cy="15956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A4"/>
              </a:buClr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DE05"/>
              </a:buClr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A4"/>
              </a:buClr>
              <a:buFont typeface="Wingdings" pitchFamily="2" charset="2"/>
              <a:buChar char="§"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66A4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66A4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Workshops</a:t>
            </a:r>
          </a:p>
          <a:p>
            <a:r>
              <a:rPr lang="en-US" sz="1500" dirty="0"/>
              <a:t>Consultation</a:t>
            </a:r>
          </a:p>
          <a:p>
            <a:r>
              <a:rPr lang="en-US" sz="1500" dirty="0"/>
              <a:t>Ask Listen Refer</a:t>
            </a:r>
          </a:p>
          <a:p>
            <a:r>
              <a:rPr lang="en-US" sz="1500" dirty="0" err="1"/>
              <a:t>MindBody</a:t>
            </a:r>
            <a:r>
              <a:rPr lang="en-US" sz="1500" dirty="0"/>
              <a:t> Connection</a:t>
            </a:r>
          </a:p>
          <a:p>
            <a:r>
              <a:rPr lang="en-US" sz="1500" dirty="0"/>
              <a:t>Individual Therapy &amp; More!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BAA2B-6377-4EB5-A7D1-EF185D97B4BC}"/>
              </a:ext>
            </a:extLst>
          </p:cNvPr>
          <p:cNvSpPr txBox="1"/>
          <p:nvPr/>
        </p:nvSpPr>
        <p:spPr>
          <a:xfrm>
            <a:off x="3131417" y="3985833"/>
            <a:ext cx="25717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</a:rPr>
              <a:t>Counseling Services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</a:rPr>
              <a:t>5110 Oak Street, Suite 201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</a:rPr>
              <a:t>KC, MO 64112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</a:rPr>
              <a:t>816.235.1635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5"/>
              </a:rPr>
              <a:t>www.umkc.edu/counselingcenter</a:t>
            </a:r>
            <a:endParaRPr lang="en-US" sz="1200" b="1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j-lt"/>
                <a:ea typeface="Calibri" panose="020F0502020204030204" pitchFamily="34" charset="0"/>
              </a:rPr>
              <a:t> </a:t>
            </a:r>
          </a:p>
          <a:p>
            <a:pPr algn="ctr"/>
            <a:endParaRPr lang="en-US" sz="1200" b="1" dirty="0">
              <a:latin typeface="+mj-lt"/>
            </a:endParaRPr>
          </a:p>
          <a:p>
            <a:pPr algn="ctr"/>
            <a:endParaRPr lang="en-US" sz="1200" b="1" dirty="0">
              <a:latin typeface="+mj-lt"/>
            </a:endParaRPr>
          </a:p>
          <a:p>
            <a:pPr algn="ctr"/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329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4BB259-6E8E-7043-9916-B1BB4296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Disability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F8E84-200F-2346-9388-FB0CA1EC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7965"/>
            <a:ext cx="7886700" cy="362207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/>
              <a:t>Students with disabilities are entitled to reasonable accommodations under state and federal law. </a:t>
            </a:r>
          </a:p>
          <a:p>
            <a:r>
              <a:rPr lang="en-US" b="0" dirty="0"/>
              <a:t>Please treat student’s disability information confidentially. </a:t>
            </a:r>
          </a:p>
          <a:p>
            <a:r>
              <a:rPr lang="en-US" b="0" dirty="0"/>
              <a:t>Letters of accommodation will be emailed to you detailing the required accommodations. </a:t>
            </a:r>
          </a:p>
          <a:p>
            <a:r>
              <a:rPr lang="en-US" b="0" dirty="0"/>
              <a:t>If you have concerns with any accommodation recommendation(s) contact me at </a:t>
            </a:r>
            <a:r>
              <a:rPr lang="en-US" b="0" dirty="0">
                <a:hlinkClick r:id="rId2"/>
              </a:rPr>
              <a:t>laurentr@umkc.edu</a:t>
            </a:r>
            <a:r>
              <a:rPr lang="en-US" b="0" dirty="0"/>
              <a:t> or (816) 235-5696</a:t>
            </a:r>
          </a:p>
          <a:p>
            <a:r>
              <a:rPr lang="en-US" b="0" dirty="0"/>
              <a:t>If a student with a disability is having academic difficulties, please contact me.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657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</TotalTime>
  <Words>993</Words>
  <Application>Microsoft Office PowerPoint</Application>
  <PresentationFormat>On-screen Show (4:3)</PresentationFormat>
  <Paragraphs>198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Franklin Gothic Book</vt:lpstr>
      <vt:lpstr>Georgia</vt:lpstr>
      <vt:lpstr>Kulim Park</vt:lpstr>
      <vt:lpstr>Kulim Park Light</vt:lpstr>
      <vt:lpstr>Symbol</vt:lpstr>
      <vt:lpstr>Univers 45 Light</vt:lpstr>
      <vt:lpstr>Univers 55</vt:lpstr>
      <vt:lpstr>Wingdings</vt:lpstr>
      <vt:lpstr>1_Office Theme</vt:lpstr>
      <vt:lpstr>Division of Student Affairs</vt:lpstr>
      <vt:lpstr>Org Chart</vt:lpstr>
      <vt:lpstr>UMKC Student HelpLine</vt:lpstr>
      <vt:lpstr>Student Health &amp; Wellness</vt:lpstr>
      <vt:lpstr>Office of Student Involvement</vt:lpstr>
      <vt:lpstr>Campus Recreation</vt:lpstr>
      <vt:lpstr>Multicultural Student Affairs</vt:lpstr>
      <vt:lpstr>Counseling Services</vt:lpstr>
      <vt:lpstr>Student Disability Services</vt:lpstr>
      <vt:lpstr>Student Veteran Support Services</vt:lpstr>
      <vt:lpstr>UMKC Women’s Center</vt:lpstr>
      <vt:lpstr>Residential Life</vt:lpstr>
      <vt:lpstr>Student Union and Auxiliary Services</vt:lpstr>
      <vt:lpstr>Campus Dining</vt:lpstr>
      <vt:lpstr>University Bookstores</vt:lpstr>
      <vt:lpstr>Student Conduct &amp; Civility</vt:lpstr>
      <vt:lpstr>PowerPoint Presentation</vt:lpstr>
      <vt:lpstr>PowerPoint Presentation</vt:lpstr>
    </vt:vector>
  </TitlesOfParts>
  <Company>UMKC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Enrollment Goals</dc:title>
  <dc:creator>Hamilton, Robin</dc:creator>
  <cp:lastModifiedBy>Smith, Michele Denise</cp:lastModifiedBy>
  <cp:revision>49</cp:revision>
  <cp:lastPrinted>2015-09-23T19:48:17Z</cp:lastPrinted>
  <dcterms:created xsi:type="dcterms:W3CDTF">2014-11-03T14:32:51Z</dcterms:created>
  <dcterms:modified xsi:type="dcterms:W3CDTF">2022-03-08T23:08:40Z</dcterms:modified>
</cp:coreProperties>
</file>