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4"/>
  </p:notesMasterIdLst>
  <p:sldIdLst>
    <p:sldId id="257" r:id="rId2"/>
    <p:sldId id="258" r:id="rId3"/>
    <p:sldId id="259" r:id="rId4"/>
    <p:sldId id="263" r:id="rId5"/>
    <p:sldId id="264" r:id="rId6"/>
    <p:sldId id="265" r:id="rId7"/>
    <p:sldId id="267" r:id="rId8"/>
    <p:sldId id="268" r:id="rId9"/>
    <p:sldId id="260" r:id="rId10"/>
    <p:sldId id="261" r:id="rId11"/>
    <p:sldId id="262"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7" d="100"/>
          <a:sy n="107" d="100"/>
        </p:scale>
        <p:origin x="-1098"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40BA26F-B7FC-4F3A-9DA6-EF10B3C277C2}" type="datetimeFigureOut">
              <a:rPr lang="en-US" smtClean="0"/>
              <a:pPr/>
              <a:t>1/24/2013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3D582B-FA7B-49B5-9044-9796B2965A89}" type="slidenum">
              <a:rPr lang="en-US" smtClean="0"/>
              <a:pPr/>
              <a:t>‹#›</a:t>
            </a:fld>
            <a:endParaRPr lang="en-US"/>
          </a:p>
        </p:txBody>
      </p:sp>
    </p:spTree>
    <p:extLst>
      <p:ext uri="{BB962C8B-B14F-4D97-AF65-F5344CB8AC3E}">
        <p14:creationId xmlns:p14="http://schemas.microsoft.com/office/powerpoint/2010/main" val="27983919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3D582B-FA7B-49B5-9044-9796B2965A89}"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3D582B-FA7B-49B5-9044-9796B2965A89}"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3D582B-FA7B-49B5-9044-9796B2965A89}"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3D582B-FA7B-49B5-9044-9796B2965A89}" type="slidenum">
              <a:rPr lang="en-US" smtClean="0"/>
              <a:pPr/>
              <a:t>12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3D582B-FA7B-49B5-9044-9796B2965A89}"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3D582B-FA7B-49B5-9044-9796B2965A89}"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3D582B-FA7B-49B5-9044-9796B2965A89}"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3D582B-FA7B-49B5-9044-9796B2965A89}"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3D582B-FA7B-49B5-9044-9796B2965A89}"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3D582B-FA7B-49B5-9044-9796B2965A89}"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3D582B-FA7B-49B5-9044-9796B2965A89}"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3D582B-FA7B-49B5-9044-9796B2965A89}"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E10F51C9-4E16-4360-902A-6C24F8B0B050}" type="datetimeFigureOut">
              <a:rPr lang="en-US" smtClean="0"/>
              <a:pPr/>
              <a:t>1/24/2013</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EDA08B97-9379-44ED-B4D9-C84159641F77}"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10F51C9-4E16-4360-902A-6C24F8B0B050}" type="datetimeFigureOut">
              <a:rPr lang="en-US" smtClean="0"/>
              <a:pPr/>
              <a:t>1/24/2013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DA08B97-9379-44ED-B4D9-C84159641F7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10F51C9-4E16-4360-902A-6C24F8B0B050}" type="datetimeFigureOut">
              <a:rPr lang="en-US" smtClean="0"/>
              <a:pPr/>
              <a:t>1/24/2013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DA08B97-9379-44ED-B4D9-C84159641F7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10F51C9-4E16-4360-902A-6C24F8B0B050}" type="datetimeFigureOut">
              <a:rPr lang="en-US" smtClean="0"/>
              <a:pPr/>
              <a:t>1/24/2013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DA08B97-9379-44ED-B4D9-C84159641F7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10F51C9-4E16-4360-902A-6C24F8B0B050}" type="datetimeFigureOut">
              <a:rPr lang="en-US" smtClean="0"/>
              <a:pPr/>
              <a:t>1/24/2013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DA08B97-9379-44ED-B4D9-C84159641F77}"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10F51C9-4E16-4360-902A-6C24F8B0B050}" type="datetimeFigureOut">
              <a:rPr lang="en-US" smtClean="0"/>
              <a:pPr/>
              <a:t>1/24/2013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DA08B97-9379-44ED-B4D9-C84159641F7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10F51C9-4E16-4360-902A-6C24F8B0B050}" type="datetimeFigureOut">
              <a:rPr lang="en-US" smtClean="0"/>
              <a:pPr/>
              <a:t>1/24/2013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DA08B97-9379-44ED-B4D9-C84159641F7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E10F51C9-4E16-4360-902A-6C24F8B0B050}" type="datetimeFigureOut">
              <a:rPr lang="en-US" smtClean="0"/>
              <a:pPr/>
              <a:t>1/24/2013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DA08B97-9379-44ED-B4D9-C84159641F7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E10F51C9-4E16-4360-902A-6C24F8B0B050}" type="datetimeFigureOut">
              <a:rPr lang="en-US" smtClean="0"/>
              <a:pPr/>
              <a:t>1/24/2013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DA08B97-9379-44ED-B4D9-C84159641F77}"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10F51C9-4E16-4360-902A-6C24F8B0B050}" type="datetimeFigureOut">
              <a:rPr lang="en-US" smtClean="0"/>
              <a:pPr/>
              <a:t>1/24/2013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DA08B97-9379-44ED-B4D9-C84159641F7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E10F51C9-4E16-4360-902A-6C24F8B0B050}" type="datetimeFigureOut">
              <a:rPr lang="en-US" smtClean="0"/>
              <a:pPr/>
              <a:t>1/24/2013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DA08B97-9379-44ED-B4D9-C84159641F77}"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E10F51C9-4E16-4360-902A-6C24F8B0B050}" type="datetimeFigureOut">
              <a:rPr lang="en-US" smtClean="0"/>
              <a:pPr/>
              <a:t>1/24/2013</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EDA08B97-9379-44ED-B4D9-C84159641F77}"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History of DPB Requests to UM System Administration</a:t>
            </a:r>
            <a:endParaRPr lang="en-US" dirty="0"/>
          </a:p>
        </p:txBody>
      </p:sp>
      <p:sp>
        <p:nvSpPr>
          <p:cNvPr id="4" name="TextBox 3"/>
          <p:cNvSpPr txBox="1"/>
          <p:nvPr/>
        </p:nvSpPr>
        <p:spPr>
          <a:xfrm>
            <a:off x="1182290" y="1905000"/>
            <a:ext cx="7451976" cy="2585323"/>
          </a:xfrm>
          <a:prstGeom prst="rect">
            <a:avLst/>
          </a:prstGeom>
          <a:noFill/>
        </p:spPr>
        <p:txBody>
          <a:bodyPr wrap="none" rtlCol="0">
            <a:spAutoFit/>
          </a:bodyPr>
          <a:lstStyle/>
          <a:p>
            <a:r>
              <a:rPr lang="en-US" b="1" dirty="0" smtClean="0">
                <a:solidFill>
                  <a:schemeClr val="tx2">
                    <a:lumMod val="50000"/>
                  </a:schemeClr>
                </a:solidFill>
              </a:rPr>
              <a:t>&gt;10 Yrs	MU Faculty Council Resolution and Request</a:t>
            </a:r>
          </a:p>
          <a:p>
            <a:r>
              <a:rPr lang="en-US" b="1" dirty="0" smtClean="0">
                <a:solidFill>
                  <a:schemeClr val="tx2">
                    <a:lumMod val="50000"/>
                  </a:schemeClr>
                </a:solidFill>
              </a:rPr>
              <a:t>2008 	MU Status of Women Request with Chancellor Support</a:t>
            </a:r>
          </a:p>
          <a:p>
            <a:pPr marL="342900" indent="-342900">
              <a:buAutoNum type="arabicPlain" startAt="2009"/>
            </a:pPr>
            <a:r>
              <a:rPr lang="en-US" b="1" dirty="0" smtClean="0">
                <a:solidFill>
                  <a:schemeClr val="tx2">
                    <a:lumMod val="50000"/>
                  </a:schemeClr>
                </a:solidFill>
              </a:rPr>
              <a:t> 	UMSL Resolution and Request</a:t>
            </a:r>
          </a:p>
          <a:p>
            <a:pPr marL="342900" indent="-342900">
              <a:buAutoNum type="arabicPlain" startAt="2010"/>
            </a:pPr>
            <a:r>
              <a:rPr lang="en-US" b="1" dirty="0" smtClean="0">
                <a:solidFill>
                  <a:schemeClr val="tx2">
                    <a:lumMod val="50000"/>
                  </a:schemeClr>
                </a:solidFill>
              </a:rPr>
              <a:t> 	UMKC Resolution and Request</a:t>
            </a:r>
          </a:p>
          <a:p>
            <a:pPr marL="342900" indent="-342900"/>
            <a:r>
              <a:rPr lang="en-US" b="1" dirty="0" smtClean="0">
                <a:solidFill>
                  <a:schemeClr val="tx2">
                    <a:lumMod val="50000"/>
                  </a:schemeClr>
                </a:solidFill>
              </a:rPr>
              <a:t>2010 	MU Resolution and Request</a:t>
            </a:r>
          </a:p>
          <a:p>
            <a:pPr marL="342900" indent="-342900"/>
            <a:r>
              <a:rPr lang="en-US" b="1" dirty="0" smtClean="0">
                <a:solidFill>
                  <a:schemeClr val="tx2">
                    <a:lumMod val="50000"/>
                  </a:schemeClr>
                </a:solidFill>
              </a:rPr>
              <a:t>2011 	Intercampus Faculty Council Request</a:t>
            </a:r>
          </a:p>
          <a:p>
            <a:pPr marL="342900" indent="-342900"/>
            <a:r>
              <a:rPr lang="en-US" b="1" dirty="0">
                <a:solidFill>
                  <a:schemeClr val="tx2">
                    <a:lumMod val="50000"/>
                  </a:schemeClr>
                </a:solidFill>
              </a:rPr>
              <a:t>	</a:t>
            </a:r>
            <a:r>
              <a:rPr lang="en-US" b="1" dirty="0" smtClean="0">
                <a:solidFill>
                  <a:schemeClr val="tx2">
                    <a:lumMod val="50000"/>
                  </a:schemeClr>
                </a:solidFill>
              </a:rPr>
              <a:t>		Developed Business Case Justification for Inclusion</a:t>
            </a:r>
          </a:p>
          <a:p>
            <a:pPr marL="342900" indent="-342900"/>
            <a:r>
              <a:rPr lang="en-US" b="1" dirty="0">
                <a:solidFill>
                  <a:schemeClr val="tx2">
                    <a:lumMod val="50000"/>
                  </a:schemeClr>
                </a:solidFill>
              </a:rPr>
              <a:t>	</a:t>
            </a:r>
            <a:r>
              <a:rPr lang="en-US" b="1" dirty="0" smtClean="0">
                <a:solidFill>
                  <a:schemeClr val="tx2">
                    <a:lumMod val="50000"/>
                  </a:schemeClr>
                </a:solidFill>
              </a:rPr>
              <a:t>		Agenda for RSB Committee</a:t>
            </a:r>
          </a:p>
          <a:p>
            <a:pPr marL="342900" indent="-342900"/>
            <a:r>
              <a:rPr lang="en-US" b="1" dirty="0">
                <a:solidFill>
                  <a:schemeClr val="tx2">
                    <a:lumMod val="50000"/>
                  </a:schemeClr>
                </a:solidFill>
              </a:rPr>
              <a:t>	</a:t>
            </a:r>
            <a:r>
              <a:rPr lang="en-US" b="1" dirty="0" smtClean="0">
                <a:solidFill>
                  <a:schemeClr val="tx2">
                    <a:lumMod val="50000"/>
                  </a:schemeClr>
                </a:solidFill>
              </a:rPr>
              <a:t>		Write-in Campaign</a:t>
            </a:r>
            <a:endParaRPr lang="en-US" b="1" dirty="0">
              <a:solidFill>
                <a:schemeClr val="tx2">
                  <a:lumMod val="50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0"/>
            <a:ext cx="7498080" cy="1143000"/>
          </a:xfrm>
        </p:spPr>
        <p:txBody>
          <a:bodyPr/>
          <a:lstStyle/>
          <a:p>
            <a:r>
              <a:rPr lang="en-US" dirty="0" smtClean="0"/>
              <a:t>Does Lack of DPB Impact Hires?</a:t>
            </a:r>
            <a:endParaRPr lang="en-US" dirty="0"/>
          </a:p>
        </p:txBody>
      </p:sp>
      <p:sp>
        <p:nvSpPr>
          <p:cNvPr id="3074" name="Text Box 2"/>
          <p:cNvSpPr txBox="1">
            <a:spLocks noChangeArrowheads="1"/>
          </p:cNvSpPr>
          <p:nvPr/>
        </p:nvSpPr>
        <p:spPr bwMode="auto">
          <a:xfrm>
            <a:off x="228600" y="958056"/>
            <a:ext cx="8686800" cy="5747544"/>
          </a:xfrm>
          <a:prstGeom prst="rect">
            <a:avLst/>
          </a:prstGeom>
          <a:gradFill rotWithShape="0">
            <a:gsLst>
              <a:gs pos="0">
                <a:srgbClr val="FFFFFF"/>
              </a:gs>
              <a:gs pos="100000">
                <a:srgbClr val="B8CCE4"/>
              </a:gs>
            </a:gsLst>
            <a:lin ang="5400000" scaled="1"/>
          </a:gradFill>
          <a:ln w="12700">
            <a:solidFill>
              <a:srgbClr val="95B3D7"/>
            </a:solidFill>
            <a:miter lim="800000"/>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buClrTx/>
              <a:buSzTx/>
              <a:buFontTx/>
              <a:buNone/>
              <a:tabLst/>
            </a:pPr>
            <a:r>
              <a:rPr kumimoji="0" lang="en-US" sz="1200" b="1" i="0" u="sng" strike="noStrike" cap="none" normalizeH="0" baseline="0" dirty="0" smtClean="0">
                <a:ln>
                  <a:noFill/>
                </a:ln>
                <a:solidFill>
                  <a:srgbClr val="000000"/>
                </a:solidFill>
                <a:effectLst/>
                <a:latin typeface="Calibri" pitchFamily="34" charset="0"/>
              </a:rPr>
              <a:t>Chair of a department in the College of Education</a:t>
            </a:r>
          </a:p>
          <a:p>
            <a:pPr fontAlgn="base">
              <a:spcBef>
                <a:spcPct val="0"/>
              </a:spcBef>
            </a:pPr>
            <a:r>
              <a:rPr kumimoji="0" lang="en-US" sz="1200" b="1" i="0" u="none" strike="noStrike" cap="none" normalizeH="0" baseline="0" dirty="0" smtClean="0">
                <a:ln>
                  <a:noFill/>
                </a:ln>
                <a:solidFill>
                  <a:srgbClr val="000000"/>
                </a:solidFill>
                <a:effectLst/>
                <a:latin typeface="Calibri" pitchFamily="34" charset="0"/>
              </a:rPr>
              <a:t>Tenured position, September 2006 - August 2007 (Female, White/Caucasian, 40's)</a:t>
            </a:r>
          </a:p>
          <a:p>
            <a:pPr marL="0" marR="0" lvl="0" indent="0" algn="l" defTabSz="914400" rtl="0" eaLnBrk="1" fontAlgn="base" latinLnBrk="0" hangingPunct="1">
              <a:lnSpc>
                <a:spcPct val="100000"/>
              </a:lnSpc>
              <a:spcBef>
                <a:spcPct val="0"/>
              </a:spcBef>
              <a:buClrTx/>
              <a:buSzTx/>
              <a:buFontTx/>
              <a:buNone/>
              <a:tabLst/>
            </a:pPr>
            <a:r>
              <a:rPr kumimoji="0" lang="en-US" sz="1200" b="0" i="0" u="none" strike="noStrike" cap="none" normalizeH="0" baseline="0" dirty="0" smtClean="0">
                <a:ln>
                  <a:noFill/>
                </a:ln>
                <a:solidFill>
                  <a:srgbClr val="000000"/>
                </a:solidFill>
                <a:effectLst/>
                <a:latin typeface="Calibri" pitchFamily="34" charset="0"/>
              </a:rPr>
              <a:t>Candidate did not apply for a position as a department chair in the College of Education.  Candidate was successfully recruited to be Associate Dean of Education in a major </a:t>
            </a:r>
            <a:r>
              <a:rPr kumimoji="0" lang="en-US" sz="1200" b="1" i="0" u="none" strike="noStrike" cap="none" normalizeH="0" baseline="0" dirty="0" smtClean="0">
                <a:ln>
                  <a:noFill/>
                </a:ln>
                <a:solidFill>
                  <a:srgbClr val="000000"/>
                </a:solidFill>
                <a:effectLst/>
                <a:latin typeface="Calibri" pitchFamily="34" charset="0"/>
              </a:rPr>
              <a:t>Big Ten University</a:t>
            </a:r>
            <a:r>
              <a:rPr kumimoji="0" lang="en-US" sz="1200" b="0" i="0" u="none" strike="noStrike" cap="none" normalizeH="0" baseline="0" dirty="0" smtClean="0">
                <a:ln>
                  <a:noFill/>
                </a:ln>
                <a:solidFill>
                  <a:srgbClr val="000000"/>
                </a:solidFill>
                <a:effectLst/>
                <a:latin typeface="Calibri" pitchFamily="34" charset="0"/>
              </a:rPr>
              <a:t>.  She did not apply because there were no partner benefits at the University of Missouri.</a:t>
            </a:r>
          </a:p>
          <a:p>
            <a:pPr marL="0" marR="0" lvl="0" indent="0" algn="l" defTabSz="914400" rtl="0" eaLnBrk="1" fontAlgn="base" latinLnBrk="0" hangingPunct="1">
              <a:lnSpc>
                <a:spcPct val="100000"/>
              </a:lnSpc>
              <a:spcBef>
                <a:spcPct val="0"/>
              </a:spcBef>
              <a:buClrTx/>
              <a:buSzTx/>
              <a:buFontTx/>
              <a:buNone/>
              <a:tabLst/>
            </a:pPr>
            <a:endParaRPr kumimoji="0" lang="en-US" sz="1200" b="0" i="0" u="none" strike="noStrike" cap="none" normalizeH="0" baseline="0" dirty="0" smtClean="0">
              <a:ln>
                <a:noFill/>
              </a:ln>
              <a:solidFill>
                <a:srgbClr val="000000"/>
              </a:solidFill>
              <a:effectLst/>
              <a:latin typeface="Calibri" pitchFamily="34" charset="0"/>
            </a:endParaRPr>
          </a:p>
          <a:p>
            <a:pPr marL="0" marR="0" lvl="0" indent="0" algn="l" defTabSz="914400" rtl="0" eaLnBrk="1" fontAlgn="base" latinLnBrk="0" hangingPunct="1">
              <a:lnSpc>
                <a:spcPct val="100000"/>
              </a:lnSpc>
              <a:spcBef>
                <a:spcPct val="0"/>
              </a:spcBef>
              <a:buClrTx/>
              <a:buSzTx/>
              <a:buFontTx/>
              <a:buNone/>
              <a:tabLst/>
            </a:pPr>
            <a:r>
              <a:rPr kumimoji="0" lang="en-US" sz="1200" b="1" i="0" u="sng" strike="noStrike" cap="none" normalizeH="0" baseline="0" dirty="0" smtClean="0">
                <a:ln>
                  <a:noFill/>
                </a:ln>
                <a:solidFill>
                  <a:srgbClr val="000000"/>
                </a:solidFill>
                <a:effectLst/>
                <a:latin typeface="Calibri" pitchFamily="34" charset="0"/>
              </a:rPr>
              <a:t>Director of Development Research</a:t>
            </a:r>
          </a:p>
          <a:p>
            <a:pPr fontAlgn="base">
              <a:spcBef>
                <a:spcPct val="0"/>
              </a:spcBef>
            </a:pPr>
            <a:r>
              <a:rPr kumimoji="0" lang="en-US" sz="1200" b="1" i="0" u="none" strike="noStrike" cap="none" normalizeH="0" baseline="0" dirty="0" smtClean="0">
                <a:ln>
                  <a:noFill/>
                </a:ln>
                <a:solidFill>
                  <a:srgbClr val="000000"/>
                </a:solidFill>
                <a:effectLst/>
                <a:latin typeface="Calibri" pitchFamily="34" charset="0"/>
              </a:rPr>
              <a:t>Administrator - department head or higher (Female, White/Caucasian,  40's)</a:t>
            </a:r>
          </a:p>
          <a:p>
            <a:pPr marL="0" marR="0" lvl="0" indent="0" algn="l" defTabSz="914400" rtl="0" eaLnBrk="1" fontAlgn="base" latinLnBrk="0" hangingPunct="1">
              <a:lnSpc>
                <a:spcPct val="100000"/>
              </a:lnSpc>
              <a:spcBef>
                <a:spcPct val="0"/>
              </a:spcBef>
              <a:buClrTx/>
              <a:buSzTx/>
              <a:buFontTx/>
              <a:buNone/>
              <a:tabLst/>
            </a:pPr>
            <a:r>
              <a:rPr kumimoji="0" lang="en-US" sz="1200" b="0" i="0" u="none" strike="noStrike" cap="none" normalizeH="0" baseline="0" dirty="0" smtClean="0">
                <a:ln>
                  <a:noFill/>
                </a:ln>
                <a:solidFill>
                  <a:srgbClr val="000000"/>
                </a:solidFill>
                <a:effectLst/>
                <a:latin typeface="Calibri" pitchFamily="34" charset="0"/>
              </a:rPr>
              <a:t>Development;  September 2008 - August 2009</a:t>
            </a:r>
          </a:p>
          <a:p>
            <a:pPr marL="0" marR="0" lvl="0" indent="0" algn="l" defTabSz="914400" rtl="0" eaLnBrk="1" fontAlgn="base" latinLnBrk="0" hangingPunct="1">
              <a:lnSpc>
                <a:spcPct val="100000"/>
              </a:lnSpc>
              <a:spcBef>
                <a:spcPct val="0"/>
              </a:spcBef>
              <a:buClrTx/>
              <a:buSzTx/>
              <a:buFontTx/>
              <a:buNone/>
              <a:tabLst/>
            </a:pPr>
            <a:r>
              <a:rPr kumimoji="0" lang="en-US" sz="1200" b="0" i="0" u="none" strike="noStrike" cap="none" normalizeH="0" baseline="0" dirty="0" smtClean="0">
                <a:ln>
                  <a:noFill/>
                </a:ln>
                <a:solidFill>
                  <a:srgbClr val="000000"/>
                </a:solidFill>
                <a:effectLst/>
                <a:latin typeface="Calibri" pitchFamily="34" charset="0"/>
              </a:rPr>
              <a:t>During a trip the Association of Prospect Researchers for Advancement (APRA)in August 2008 I attended the conference to recruit for a new director of development research in the Office of Development.  When I returned I started looking through some of the possible recruits that I had identified.  One of the possible recruits was an associate director of development research at a </a:t>
            </a:r>
            <a:r>
              <a:rPr kumimoji="0" lang="en-US" sz="1200" b="1" i="0" u="none" strike="noStrike" cap="none" normalizeH="0" baseline="0" dirty="0" smtClean="0">
                <a:ln>
                  <a:noFill/>
                </a:ln>
                <a:solidFill>
                  <a:srgbClr val="000000"/>
                </a:solidFill>
                <a:effectLst/>
                <a:latin typeface="Calibri" pitchFamily="34" charset="0"/>
              </a:rPr>
              <a:t>Big 10 University</a:t>
            </a:r>
            <a:r>
              <a:rPr kumimoji="0" lang="en-US" sz="1200" b="0" i="0" u="none" strike="noStrike" cap="none" normalizeH="0" baseline="0" dirty="0" smtClean="0">
                <a:ln>
                  <a:noFill/>
                </a:ln>
                <a:solidFill>
                  <a:srgbClr val="000000"/>
                </a:solidFill>
                <a:effectLst/>
                <a:latin typeface="Calibri" pitchFamily="34" charset="0"/>
              </a:rPr>
              <a:t>.  In September I started doing some background checks on her and determined that she was a very good recruit, somebody with the skills, talent and leadership I was looking for in a candidate.  I started to pursue her with an initial telephone interview, which went well.  After that discussion she became more interested and we had a follow-up discussion where she started asking about benefits, the university and the city of Columbia.  During the conversation she mentioned that she had a partner and that it would be important that they have benefits because it may be a while before her partner could get a position and she inquired about domestic partnership benefits.  Once I told her that we did not have domestic benefits she wanted to think about applying for the position.  After some she thought she called back and said that because we didn't have domestic benefits that she couldn't consider the position because she couldn't risk moving here and not have benefits for her partner who may not be able to find a position immediately and that they had a child. </a:t>
            </a:r>
            <a:r>
              <a:rPr kumimoji="0" lang="en-US" sz="1200" b="1" i="0" u="none" strike="noStrike" cap="none" normalizeH="0" baseline="0" dirty="0" smtClean="0">
                <a:ln>
                  <a:noFill/>
                </a:ln>
                <a:solidFill>
                  <a:srgbClr val="000000"/>
                </a:solidFill>
                <a:effectLst/>
                <a:latin typeface="Calibri" pitchFamily="34" charset="0"/>
              </a:rPr>
              <a:t>Refused to apply</a:t>
            </a:r>
            <a:endParaRPr kumimoji="0" lang="en-US" sz="1200" b="0" i="0" u="none" strike="noStrike" cap="none" normalizeH="0" baseline="0" dirty="0" smtClean="0">
              <a:ln>
                <a:noFill/>
              </a:ln>
              <a:solidFill>
                <a:srgbClr val="000000"/>
              </a:solidFill>
              <a:effectLst/>
              <a:latin typeface="Calibri" pitchFamily="34" charset="0"/>
            </a:endParaRPr>
          </a:p>
          <a:p>
            <a:pPr marL="0" marR="0" lvl="0" indent="0" algn="l" defTabSz="914400" rtl="0" eaLnBrk="1" fontAlgn="base" latinLnBrk="0" hangingPunct="1">
              <a:lnSpc>
                <a:spcPct val="100000"/>
              </a:lnSpc>
              <a:spcBef>
                <a:spcPct val="0"/>
              </a:spcBef>
              <a:buClrTx/>
              <a:buSzTx/>
              <a:buFontTx/>
              <a:buNone/>
              <a:tabLst/>
            </a:pPr>
            <a:endParaRPr kumimoji="0" lang="en-US" sz="1200" b="0" i="0" u="none" strike="noStrike" cap="none" normalizeH="0" baseline="0" dirty="0" smtClean="0">
              <a:ln>
                <a:noFill/>
              </a:ln>
              <a:solidFill>
                <a:srgbClr val="000000"/>
              </a:solidFill>
              <a:effectLst/>
              <a:latin typeface="Calibri" pitchFamily="34" charset="0"/>
            </a:endParaRPr>
          </a:p>
          <a:p>
            <a:pPr marL="0" marR="0" lvl="0" indent="0" algn="l" defTabSz="914400" rtl="0" eaLnBrk="1" fontAlgn="base" latinLnBrk="0" hangingPunct="1">
              <a:lnSpc>
                <a:spcPct val="100000"/>
              </a:lnSpc>
              <a:spcBef>
                <a:spcPct val="0"/>
              </a:spcBef>
              <a:buClrTx/>
              <a:buSzTx/>
              <a:buFontTx/>
              <a:buNone/>
              <a:tabLst/>
            </a:pPr>
            <a:r>
              <a:rPr kumimoji="0" lang="en-US" sz="1200" b="1" i="0" u="sng" strike="noStrike" cap="none" normalizeH="0" baseline="0" dirty="0" smtClean="0">
                <a:ln>
                  <a:noFill/>
                </a:ln>
                <a:solidFill>
                  <a:srgbClr val="000000"/>
                </a:solidFill>
                <a:effectLst/>
                <a:latin typeface="Calibri" pitchFamily="34" charset="0"/>
              </a:rPr>
              <a:t>Vice Chair position at the School of Medicine</a:t>
            </a:r>
          </a:p>
          <a:p>
            <a:pPr fontAlgn="base">
              <a:spcBef>
                <a:spcPct val="0"/>
              </a:spcBef>
            </a:pPr>
            <a:r>
              <a:rPr kumimoji="0" lang="en-US" sz="1200" b="1" i="0" u="none" strike="noStrike" cap="none" normalizeH="0" baseline="0" dirty="0" smtClean="0">
                <a:ln>
                  <a:noFill/>
                </a:ln>
                <a:solidFill>
                  <a:srgbClr val="000000"/>
                </a:solidFill>
                <a:effectLst/>
                <a:latin typeface="Calibri" pitchFamily="34" charset="0"/>
              </a:rPr>
              <a:t>Non-</a:t>
            </a:r>
            <a:r>
              <a:rPr kumimoji="0" lang="en-US" sz="1200" b="1" i="0" u="none" strike="noStrike" cap="none" normalizeH="0" baseline="0" dirty="0" err="1" smtClean="0">
                <a:ln>
                  <a:noFill/>
                </a:ln>
                <a:solidFill>
                  <a:srgbClr val="000000"/>
                </a:solidFill>
                <a:effectLst/>
                <a:latin typeface="Calibri" pitchFamily="34" charset="0"/>
              </a:rPr>
              <a:t>tenurable</a:t>
            </a:r>
            <a:r>
              <a:rPr kumimoji="0" lang="en-US" sz="1200" b="1" i="0" u="none" strike="noStrike" cap="none" normalizeH="0" baseline="0" dirty="0" smtClean="0">
                <a:ln>
                  <a:noFill/>
                </a:ln>
                <a:solidFill>
                  <a:srgbClr val="000000"/>
                </a:solidFill>
                <a:effectLst/>
                <a:latin typeface="Calibri" pitchFamily="34" charset="0"/>
              </a:rPr>
              <a:t> ranked faculty. September 2008 - August 2009 (Male, White/Caucasian, 40's)</a:t>
            </a:r>
          </a:p>
          <a:p>
            <a:pPr marL="0" marR="0" lvl="0" indent="0" algn="l" defTabSz="914400" rtl="0" eaLnBrk="1" fontAlgn="base" latinLnBrk="0" hangingPunct="1">
              <a:lnSpc>
                <a:spcPct val="100000"/>
              </a:lnSpc>
              <a:spcBef>
                <a:spcPct val="0"/>
              </a:spcBef>
              <a:buClrTx/>
              <a:buSzTx/>
              <a:buFontTx/>
              <a:buNone/>
              <a:tabLst/>
            </a:pPr>
            <a:r>
              <a:rPr kumimoji="0" lang="en-US" sz="1200" b="0" i="0" u="none" strike="noStrike" cap="none" normalizeH="0" baseline="0" dirty="0" smtClean="0">
                <a:ln>
                  <a:noFill/>
                </a:ln>
                <a:solidFill>
                  <a:srgbClr val="000000"/>
                </a:solidFill>
                <a:effectLst/>
                <a:latin typeface="Calibri" pitchFamily="34" charset="0"/>
              </a:rPr>
              <a:t>I took on the leadership of a department.  I had anticipated bringing one of my strongest colleague from my previous institution to serve as vice chair of clinical services.  He was very interested in pursuing the position and we discussed having him interview here.  He asked me about domestic partnership benefits, which I assumed existed here, since they had been at my previous institutions for nearly 20 years.  When I found out they did not apply here I told my colleague.  He declined the interview for financial reasons (needing health insurance for his partner with a preexisting condition) but his partner also persuaded him not to apply to a "hostile" institution. </a:t>
            </a:r>
            <a:r>
              <a:rPr kumimoji="0" lang="en-US" sz="1200" b="1" i="0" u="none" strike="noStrike" cap="none" normalizeH="0" baseline="0" dirty="0" smtClean="0">
                <a:ln>
                  <a:noFill/>
                </a:ln>
                <a:solidFill>
                  <a:srgbClr val="000000"/>
                </a:solidFill>
                <a:effectLst/>
                <a:latin typeface="Calibri" pitchFamily="34" charset="0"/>
              </a:rPr>
              <a:t>Refused to apply</a:t>
            </a:r>
            <a:endParaRPr kumimoji="0" lang="en-US" sz="1200" b="0" i="0" u="none" strike="noStrike" cap="none" normalizeH="0" baseline="0" dirty="0" smtClean="0">
              <a:ln>
                <a:noFill/>
              </a:ln>
              <a:solidFill>
                <a:srgbClr val="000000"/>
              </a:solidFill>
              <a:effectLst/>
              <a:latin typeface="Calibri"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Competition for Staff</a:t>
            </a:r>
            <a:endParaRPr lang="en-US" dirty="0"/>
          </a:p>
        </p:txBody>
      </p:sp>
      <p:sp>
        <p:nvSpPr>
          <p:cNvPr id="5121" name="Rectangle 1"/>
          <p:cNvSpPr>
            <a:spLocks noChangeArrowheads="1"/>
          </p:cNvSpPr>
          <p:nvPr/>
        </p:nvSpPr>
        <p:spPr bwMode="auto">
          <a:xfrm>
            <a:off x="1600200" y="1459230"/>
            <a:ext cx="7010400" cy="1969770"/>
          </a:xfrm>
          <a:prstGeom prst="rect">
            <a:avLst/>
          </a:prstGeom>
          <a:solidFill>
            <a:schemeClr val="bg2"/>
          </a:solidFill>
          <a:ln w="9525">
            <a:noFill/>
            <a:miter lim="800000"/>
            <a:headEnd/>
            <a:tailEnd/>
          </a:ln>
          <a:effectLst/>
          <a:scene3d>
            <a:camera prst="orthographicFront"/>
            <a:lightRig rig="threePt" dir="t"/>
          </a:scene3d>
          <a:sp3d>
            <a:bevelT/>
          </a:sp3d>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accent5">
                    <a:lumMod val="50000"/>
                  </a:schemeClr>
                </a:solidFill>
                <a:effectLst/>
              </a:rPr>
              <a:t>2009 Employers Responding to the HRC with Partner Health Insurance</a:t>
            </a:r>
          </a:p>
          <a:p>
            <a:pPr marL="0" marR="0" lvl="0" indent="0" algn="ctr" defTabSz="914400" rtl="0" eaLnBrk="1" fontAlgn="base" latinLnBrk="0" hangingPunct="1">
              <a:lnSpc>
                <a:spcPct val="100000"/>
              </a:lnSpc>
              <a:spcBef>
                <a:spcPct val="0"/>
              </a:spcBef>
              <a:spcAft>
                <a:spcPct val="0"/>
              </a:spcAft>
              <a:buClrTx/>
              <a:buSzTx/>
              <a:buFontTx/>
              <a:buNone/>
              <a:tabLst/>
            </a:pPr>
            <a:r>
              <a:rPr lang="en-US" sz="1600" b="1" dirty="0" smtClean="0">
                <a:solidFill>
                  <a:schemeClr val="accent5">
                    <a:lumMod val="50000"/>
                  </a:schemeClr>
                </a:solidFill>
              </a:rPr>
              <a:t>Corporate Equity Index</a:t>
            </a:r>
            <a:endParaRPr kumimoji="0" lang="en-US" sz="1600" b="0" i="0" u="none" strike="noStrike" cap="none" normalizeH="0" baseline="0" dirty="0" smtClean="0">
              <a:ln>
                <a:noFill/>
              </a:ln>
              <a:solidFill>
                <a:schemeClr val="accent5">
                  <a:lumMod val="50000"/>
                </a:schemeClr>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lang="en-US" dirty="0">
                <a:latin typeface="Arial" pitchFamily="34" charset="0"/>
              </a:rPr>
              <a:t>	</a:t>
            </a:r>
            <a:r>
              <a:rPr lang="en-US" dirty="0" smtClean="0">
                <a:latin typeface="Arial" pitchFamily="34" charset="0"/>
              </a:rPr>
              <a:t>	</a:t>
            </a:r>
            <a:r>
              <a:rPr kumimoji="0" lang="en-US" sz="1800" b="0" i="0" u="none" strike="noStrike" cap="none" normalizeH="0" baseline="0" dirty="0" smtClean="0">
                <a:ln>
                  <a:noFill/>
                </a:ln>
                <a:solidFill>
                  <a:schemeClr val="tx1"/>
                </a:solidFill>
                <a:effectLst/>
              </a:rPr>
              <a:t>Fortune 100	83	(83%)</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rPr>
              <a:t>		Fortune 500	293	(59%)</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rPr>
              <a:t>		Fortune 1000	404	(40%)</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rPr>
              <a:t>		AMLAW		153	(77%)</a:t>
            </a:r>
          </a:p>
        </p:txBody>
      </p:sp>
      <p:sp>
        <p:nvSpPr>
          <p:cNvPr id="4" name="TextBox 3"/>
          <p:cNvSpPr txBox="1"/>
          <p:nvPr/>
        </p:nvSpPr>
        <p:spPr>
          <a:xfrm>
            <a:off x="2057400" y="3886200"/>
            <a:ext cx="6310189" cy="369332"/>
          </a:xfrm>
          <a:prstGeom prst="rect">
            <a:avLst/>
          </a:prstGeom>
          <a:noFill/>
        </p:spPr>
        <p:txBody>
          <a:bodyPr wrap="none" rtlCol="0">
            <a:spAutoFit/>
          </a:bodyPr>
          <a:lstStyle/>
          <a:p>
            <a:r>
              <a:rPr lang="en-US" dirty="0" smtClean="0"/>
              <a:t>&gt;9300 Private Sector Companies with &gt;500 Employees have DPB</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t>Domestic Partner Benefits: </a:t>
            </a:r>
            <a:br>
              <a:rPr lang="en-US" sz="2800" b="1" dirty="0" smtClean="0"/>
            </a:br>
            <a:r>
              <a:rPr lang="en-US" sz="2800" b="1" dirty="0" smtClean="0"/>
              <a:t>Cost and Utilization  </a:t>
            </a:r>
            <a:br>
              <a:rPr lang="en-US" sz="2800" b="1" dirty="0" smtClean="0"/>
            </a:br>
            <a:endParaRPr lang="en-US" sz="2800" dirty="0"/>
          </a:p>
        </p:txBody>
      </p:sp>
      <p:sp>
        <p:nvSpPr>
          <p:cNvPr id="3" name="Rectangle 2"/>
          <p:cNvSpPr/>
          <p:nvPr/>
        </p:nvSpPr>
        <p:spPr>
          <a:xfrm>
            <a:off x="1447800" y="1219200"/>
            <a:ext cx="7620000" cy="5355312"/>
          </a:xfrm>
          <a:prstGeom prst="rect">
            <a:avLst/>
          </a:prstGeom>
        </p:spPr>
        <p:txBody>
          <a:bodyPr wrap="square">
            <a:spAutoFit/>
          </a:bodyPr>
          <a:lstStyle/>
          <a:p>
            <a:r>
              <a:rPr lang="en-US" dirty="0" smtClean="0"/>
              <a:t>After </a:t>
            </a:r>
            <a:r>
              <a:rPr lang="en-US" dirty="0"/>
              <a:t>more than a decade of experience with employers offering domestic partner health benefits, </a:t>
            </a:r>
            <a:r>
              <a:rPr lang="en-US" b="1" dirty="0"/>
              <a:t>the cost to most employers has been negligible. </a:t>
            </a:r>
            <a:endParaRPr lang="en-US" b="1" dirty="0" smtClean="0"/>
          </a:p>
          <a:p>
            <a:endParaRPr lang="en-US" b="1" dirty="0"/>
          </a:p>
          <a:p>
            <a:r>
              <a:rPr lang="en-US" b="1" u="sng" dirty="0"/>
              <a:t>Overall Impact on Benefits Cost </a:t>
            </a:r>
          </a:p>
          <a:p>
            <a:r>
              <a:rPr lang="en-US" dirty="0"/>
              <a:t>A 2005 Hewitt Associates study found that </a:t>
            </a:r>
            <a:r>
              <a:rPr lang="en-US" b="1" dirty="0"/>
              <a:t>the majority of employers — 64 percent — experience a total financial impact of less than 1 percent of total benefits cost, 88 percent experience financial impacts of 2 percent or less and only 5 percent experience financial impacts of 3 percent or greater of total benefits cost.  </a:t>
            </a:r>
          </a:p>
          <a:p>
            <a:endParaRPr lang="en-US" dirty="0" smtClean="0"/>
          </a:p>
          <a:p>
            <a:r>
              <a:rPr lang="en-US" b="1" u="sng" dirty="0"/>
              <a:t>Utilization / Enrollment </a:t>
            </a:r>
          </a:p>
          <a:p>
            <a:r>
              <a:rPr lang="en-US" dirty="0"/>
              <a:t>Rates of enrollment have not been particularly high. Possible explanations most commonly cited for this are that same-sex domestic partners are likely already covered by their own employer, or that the employee is simply unwilling to disclose their sexual orientation for fear of discrimination</a:t>
            </a:r>
            <a:r>
              <a:rPr lang="en-US" dirty="0" smtClean="0"/>
              <a:t>.</a:t>
            </a:r>
          </a:p>
          <a:p>
            <a:endParaRPr lang="en-US" dirty="0" smtClean="0"/>
          </a:p>
          <a:p>
            <a:r>
              <a:rPr lang="en-US" dirty="0" smtClean="0"/>
              <a:t>A </a:t>
            </a:r>
            <a:r>
              <a:rPr lang="en-US" dirty="0"/>
              <a:t>2005 study by Hewitt Associates found an average of </a:t>
            </a:r>
            <a:r>
              <a:rPr lang="en-US" b="1" u="sng" dirty="0"/>
              <a:t>1 percent of eligible </a:t>
            </a:r>
            <a:r>
              <a:rPr lang="en-US" dirty="0"/>
              <a:t>employees elected coverage for a domestic partner and that an average of 1 percent of employees elected coverage for dependents of a domestic partner. </a:t>
            </a:r>
            <a:endParaRPr 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28600"/>
            <a:ext cx="7498080" cy="1143000"/>
          </a:xfrm>
        </p:spPr>
        <p:txBody>
          <a:bodyPr>
            <a:normAutofit/>
          </a:bodyPr>
          <a:lstStyle/>
          <a:p>
            <a:r>
              <a:rPr lang="en-US" sz="3200" dirty="0" smtClean="0"/>
              <a:t>Competition for Faculty/Administrators</a:t>
            </a:r>
            <a:endParaRPr lang="en-US" sz="3200" dirty="0"/>
          </a:p>
        </p:txBody>
      </p:sp>
      <p:graphicFrame>
        <p:nvGraphicFramePr>
          <p:cNvPr id="4" name="Table 3"/>
          <p:cNvGraphicFramePr>
            <a:graphicFrameLocks noGrp="1"/>
          </p:cNvGraphicFramePr>
          <p:nvPr/>
        </p:nvGraphicFramePr>
        <p:xfrm>
          <a:off x="1752600" y="1371600"/>
          <a:ext cx="6629401" cy="3322320"/>
        </p:xfrm>
        <a:graphic>
          <a:graphicData uri="http://schemas.openxmlformats.org/drawingml/2006/table">
            <a:tbl>
              <a:tblPr firstRow="1" bandRow="1">
                <a:tableStyleId>{7DF18680-E054-41AD-8BC1-D1AEF772440D}</a:tableStyleId>
              </a:tblPr>
              <a:tblGrid>
                <a:gridCol w="994410"/>
                <a:gridCol w="3480436"/>
                <a:gridCol w="2154555"/>
              </a:tblGrid>
              <a:tr h="370840">
                <a:tc>
                  <a:txBody>
                    <a:bodyPr/>
                    <a:lstStyle/>
                    <a:p>
                      <a:endParaRPr lang="en-US" dirty="0"/>
                    </a:p>
                  </a:txBody>
                  <a:tcPr>
                    <a:lnL w="12700" cap="flat" cmpd="sng" algn="ctr">
                      <a:noFill/>
                      <a:prstDash val="solid"/>
                      <a:round/>
                      <a:headEnd type="none" w="med" len="med"/>
                      <a:tailEnd type="none" w="med" len="med"/>
                    </a:lnL>
                    <a:lnT w="12700" cap="flat" cmpd="sng" algn="ctr">
                      <a:noFill/>
                      <a:prstDash val="solid"/>
                      <a:round/>
                      <a:headEnd type="none" w="med" len="med"/>
                      <a:tailEnd type="none" w="med" len="med"/>
                    </a:lnT>
                  </a:tcPr>
                </a:tc>
                <a:tc>
                  <a:txBody>
                    <a:bodyPr/>
                    <a:lstStyle/>
                    <a:p>
                      <a:pPr algn="ctr"/>
                      <a:r>
                        <a:rPr lang="en-US" dirty="0" smtClean="0"/>
                        <a:t>Comparator Schools </a:t>
                      </a:r>
                    </a:p>
                    <a:p>
                      <a:pPr algn="ctr"/>
                      <a:r>
                        <a:rPr lang="en-US" dirty="0" smtClean="0"/>
                        <a:t>without DPB</a:t>
                      </a:r>
                      <a:endParaRPr lang="en-US" dirty="0"/>
                    </a:p>
                  </a:txBody>
                  <a:tcPr>
                    <a:lnT w="12700" cap="flat" cmpd="sng" algn="ctr">
                      <a:noFill/>
                      <a:prstDash val="solid"/>
                      <a:round/>
                      <a:headEnd type="none" w="med" len="med"/>
                      <a:tailEnd type="none" w="med" len="med"/>
                    </a:lnT>
                  </a:tcPr>
                </a:tc>
                <a:tc>
                  <a:txBody>
                    <a:bodyPr/>
                    <a:lstStyle/>
                    <a:p>
                      <a:pPr algn="ctr"/>
                      <a:r>
                        <a:rPr lang="en-US" dirty="0" smtClean="0"/>
                        <a:t>% With DPB</a:t>
                      </a:r>
                      <a:endParaRPr lang="en-US" dirty="0"/>
                    </a:p>
                  </a:txBody>
                  <a:tcPr anchor="ctr">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r>
              <a:tr h="370840">
                <a:tc>
                  <a:txBody>
                    <a:bodyPr/>
                    <a:lstStyle/>
                    <a:p>
                      <a:r>
                        <a:rPr lang="en-US" dirty="0" smtClean="0"/>
                        <a:t>MU</a:t>
                      </a:r>
                      <a:endParaRPr lang="en-US" dirty="0"/>
                    </a:p>
                  </a:txBody>
                  <a:tcPr>
                    <a:lnL w="12700" cap="flat" cmpd="sng" algn="ctr">
                      <a:noFill/>
                      <a:prstDash val="solid"/>
                      <a:round/>
                      <a:headEnd type="none" w="med" len="med"/>
                      <a:tailEnd type="none" w="med" len="med"/>
                    </a:lnL>
                  </a:tcPr>
                </a:tc>
                <a:tc>
                  <a:txBody>
                    <a:bodyPr/>
                    <a:lstStyle/>
                    <a:p>
                      <a:r>
                        <a:rPr lang="en-US" dirty="0" smtClean="0"/>
                        <a:t>4/34 AAU Public (4/61 AAU)</a:t>
                      </a:r>
                    </a:p>
                    <a:p>
                      <a:r>
                        <a:rPr lang="en-US" sz="1600" dirty="0" smtClean="0"/>
                        <a:t>(Texas,  Texas A&amp;M, Kansas, Virginia)</a:t>
                      </a:r>
                      <a:endParaRPr lang="en-US" sz="1600" dirty="0"/>
                    </a:p>
                  </a:txBody>
                  <a:tcPr/>
                </a:tc>
                <a:tc>
                  <a:txBody>
                    <a:bodyPr/>
                    <a:lstStyle/>
                    <a:p>
                      <a:pPr algn="ctr"/>
                      <a:r>
                        <a:rPr lang="en-US" dirty="0" smtClean="0"/>
                        <a:t>92%</a:t>
                      </a:r>
                      <a:endParaRPr lang="en-US" dirty="0"/>
                    </a:p>
                  </a:txBody>
                  <a:tcPr>
                    <a:lnR w="12700" cap="flat" cmpd="sng" algn="ctr">
                      <a:noFill/>
                      <a:prstDash val="solid"/>
                      <a:round/>
                      <a:headEnd type="none" w="med" len="med"/>
                      <a:tailEnd type="none" w="med" len="med"/>
                    </a:lnR>
                  </a:tcPr>
                </a:tc>
              </a:tr>
              <a:tr h="370840">
                <a:tc>
                  <a:txBody>
                    <a:bodyPr/>
                    <a:lstStyle/>
                    <a:p>
                      <a:r>
                        <a:rPr lang="en-US" dirty="0" smtClean="0"/>
                        <a:t>UMKC</a:t>
                      </a:r>
                      <a:endParaRPr lang="en-US" dirty="0"/>
                    </a:p>
                  </a:txBody>
                  <a:tcPr>
                    <a:lnL w="12700" cap="flat" cmpd="sng" algn="ctr">
                      <a:noFill/>
                      <a:prstDash val="solid"/>
                      <a:round/>
                      <a:headEnd type="none" w="med" len="med"/>
                      <a:tailEnd type="none" w="med" len="med"/>
                    </a:lnL>
                  </a:tcPr>
                </a:tc>
                <a:tc>
                  <a:txBody>
                    <a:bodyPr/>
                    <a:lstStyle/>
                    <a:p>
                      <a:r>
                        <a:rPr lang="en-US" dirty="0" smtClean="0"/>
                        <a:t>7/25</a:t>
                      </a:r>
                    </a:p>
                    <a:p>
                      <a:r>
                        <a:rPr lang="en-US" sz="1600" dirty="0" smtClean="0"/>
                        <a:t>(2 VA, 1</a:t>
                      </a:r>
                      <a:r>
                        <a:rPr lang="en-US" sz="1600" baseline="0" dirty="0" smtClean="0"/>
                        <a:t> TX)</a:t>
                      </a:r>
                      <a:endParaRPr lang="en-US" sz="1600" dirty="0"/>
                    </a:p>
                  </a:txBody>
                  <a:tcPr/>
                </a:tc>
                <a:tc>
                  <a:txBody>
                    <a:bodyPr/>
                    <a:lstStyle/>
                    <a:p>
                      <a:pPr algn="ctr"/>
                      <a:r>
                        <a:rPr lang="en-US" dirty="0" smtClean="0"/>
                        <a:t>72%</a:t>
                      </a:r>
                      <a:endParaRPr lang="en-US" dirty="0"/>
                    </a:p>
                  </a:txBody>
                  <a:tcPr>
                    <a:lnR w="12700" cap="flat" cmpd="sng" algn="ctr">
                      <a:noFill/>
                      <a:prstDash val="solid"/>
                      <a:round/>
                      <a:headEnd type="none" w="med" len="med"/>
                      <a:tailEnd type="none" w="med" len="med"/>
                    </a:lnR>
                  </a:tcPr>
                </a:tc>
              </a:tr>
              <a:tr h="370840">
                <a:tc>
                  <a:txBody>
                    <a:bodyPr/>
                    <a:lstStyle/>
                    <a:p>
                      <a:r>
                        <a:rPr lang="en-US" dirty="0" smtClean="0"/>
                        <a:t>UMSL</a:t>
                      </a:r>
                      <a:endParaRPr lang="en-US" dirty="0"/>
                    </a:p>
                  </a:txBody>
                  <a:tcPr>
                    <a:lnL w="12700" cap="flat" cmpd="sng" algn="ctr">
                      <a:noFill/>
                      <a:prstDash val="solid"/>
                      <a:round/>
                      <a:headEnd type="none" w="med" len="med"/>
                      <a:tailEnd type="none" w="med" len="med"/>
                    </a:lnL>
                  </a:tcPr>
                </a:tc>
                <a:tc>
                  <a:txBody>
                    <a:bodyPr/>
                    <a:lstStyle/>
                    <a:p>
                      <a:r>
                        <a:rPr lang="en-US" dirty="0" smtClean="0"/>
                        <a:t>9/31</a:t>
                      </a:r>
                    </a:p>
                    <a:p>
                      <a:r>
                        <a:rPr lang="en-US" sz="1600" dirty="0" smtClean="0"/>
                        <a:t>( 2 VA,  2 TX, 1 KS</a:t>
                      </a:r>
                      <a:r>
                        <a:rPr lang="en-US" sz="1600" baseline="0" dirty="0" smtClean="0"/>
                        <a:t>)</a:t>
                      </a:r>
                      <a:endParaRPr lang="en-US" sz="1600" dirty="0"/>
                    </a:p>
                  </a:txBody>
                  <a:tcPr/>
                </a:tc>
                <a:tc>
                  <a:txBody>
                    <a:bodyPr/>
                    <a:lstStyle/>
                    <a:p>
                      <a:pPr algn="ctr"/>
                      <a:r>
                        <a:rPr lang="en-US" dirty="0" smtClean="0"/>
                        <a:t>66%</a:t>
                      </a:r>
                      <a:endParaRPr lang="en-US" dirty="0"/>
                    </a:p>
                  </a:txBody>
                  <a:tcPr>
                    <a:lnR w="12700" cap="flat" cmpd="sng" algn="ctr">
                      <a:noFill/>
                      <a:prstDash val="solid"/>
                      <a:round/>
                      <a:headEnd type="none" w="med" len="med"/>
                      <a:tailEnd type="none" w="med" len="med"/>
                    </a:lnR>
                  </a:tcPr>
                </a:tc>
              </a:tr>
              <a:tr h="370840">
                <a:tc>
                  <a:txBody>
                    <a:bodyPr/>
                    <a:lstStyle/>
                    <a:p>
                      <a:r>
                        <a:rPr lang="en-US" dirty="0" smtClean="0"/>
                        <a:t>MS&amp;T</a:t>
                      </a:r>
                      <a:endParaRPr lang="en-US" dirty="0"/>
                    </a:p>
                  </a:txBody>
                  <a:tcPr>
                    <a:lnL w="12700" cap="flat" cmpd="sng" algn="ctr">
                      <a:noFill/>
                      <a:prstDash val="solid"/>
                      <a:round/>
                      <a:headEnd type="none" w="med" len="med"/>
                      <a:tailEnd type="none" w="med" len="med"/>
                    </a:lnL>
                    <a:lnB w="12700" cap="flat" cmpd="sng" algn="ctr">
                      <a:noFill/>
                      <a:prstDash val="solid"/>
                      <a:round/>
                      <a:headEnd type="none" w="med" len="med"/>
                      <a:tailEnd type="none" w="med" len="med"/>
                    </a:lnB>
                  </a:tcPr>
                </a:tc>
                <a:tc>
                  <a:txBody>
                    <a:bodyPr/>
                    <a:lstStyle/>
                    <a:p>
                      <a:r>
                        <a:rPr lang="en-US" dirty="0" smtClean="0"/>
                        <a:t>3/16</a:t>
                      </a:r>
                    </a:p>
                    <a:p>
                      <a:r>
                        <a:rPr lang="en-US" sz="1600" dirty="0" smtClean="0"/>
                        <a:t>(New</a:t>
                      </a:r>
                      <a:r>
                        <a:rPr lang="en-US" sz="1600" baseline="0" dirty="0" smtClean="0"/>
                        <a:t> Mexico Mining, S. Dakota Mining, Alabama at Huntsville)</a:t>
                      </a:r>
                      <a:endParaRPr lang="en-US" sz="1600" dirty="0"/>
                    </a:p>
                  </a:txBody>
                  <a:tcPr>
                    <a:lnB w="12700" cap="flat" cmpd="sng" algn="ctr">
                      <a:noFill/>
                      <a:prstDash val="solid"/>
                      <a:round/>
                      <a:headEnd type="none" w="med" len="med"/>
                      <a:tailEnd type="none" w="med" len="med"/>
                    </a:lnB>
                  </a:tcPr>
                </a:tc>
                <a:tc>
                  <a:txBody>
                    <a:bodyPr/>
                    <a:lstStyle/>
                    <a:p>
                      <a:pPr algn="ctr"/>
                      <a:r>
                        <a:rPr lang="en-US" dirty="0" smtClean="0"/>
                        <a:t>75%</a:t>
                      </a:r>
                      <a:endParaRPr lang="en-US" dirty="0"/>
                    </a:p>
                  </a:txBody>
                  <a:tcPr>
                    <a:lnR w="12700" cap="flat" cmpd="sng" algn="ctr">
                      <a:noFill/>
                      <a:prstDash val="solid"/>
                      <a:round/>
                      <a:headEnd type="none" w="med" len="med"/>
                      <a:tailEnd type="none" w="med" len="med"/>
                    </a:lnR>
                    <a:lnB w="12700" cap="flat" cmpd="sng" algn="ctr">
                      <a:noFill/>
                      <a:prstDash val="solid"/>
                      <a:round/>
                      <a:headEnd type="none" w="med" len="med"/>
                      <a:tailEnd type="none" w="med" len="med"/>
                    </a:lnB>
                  </a:tcPr>
                </a:tc>
              </a:tr>
            </a:tbl>
          </a:graphicData>
        </a:graphic>
      </p:graphicFrame>
      <p:sp>
        <p:nvSpPr>
          <p:cNvPr id="5" name="TextBox 4"/>
          <p:cNvSpPr txBox="1"/>
          <p:nvPr/>
        </p:nvSpPr>
        <p:spPr>
          <a:xfrm>
            <a:off x="1676400" y="4953000"/>
            <a:ext cx="6719532" cy="1415772"/>
          </a:xfrm>
          <a:prstGeom prst="rect">
            <a:avLst/>
          </a:prstGeom>
          <a:noFill/>
        </p:spPr>
        <p:txBody>
          <a:bodyPr wrap="none" rtlCol="0">
            <a:spAutoFit/>
          </a:bodyPr>
          <a:lstStyle/>
          <a:p>
            <a:pPr marL="233363" indent="-233363">
              <a:buFont typeface="Arial" pitchFamily="34" charset="0"/>
              <a:buChar char="•"/>
            </a:pPr>
            <a:r>
              <a:rPr lang="en-US" dirty="0" smtClean="0"/>
              <a:t>47/50 States have Universities/Colleges with DPB</a:t>
            </a:r>
          </a:p>
          <a:p>
            <a:pPr marL="233363" indent="-233363">
              <a:buFont typeface="Arial" pitchFamily="34" charset="0"/>
              <a:buChar char="•"/>
            </a:pPr>
            <a:r>
              <a:rPr lang="en-US" dirty="0" smtClean="0"/>
              <a:t>Publics:  KS, AR </a:t>
            </a:r>
            <a:r>
              <a:rPr lang="en-US" dirty="0" smtClean="0">
                <a:solidFill>
                  <a:schemeClr val="accent1">
                    <a:lumMod val="75000"/>
                  </a:schemeClr>
                </a:solidFill>
              </a:rPr>
              <a:t>No</a:t>
            </a:r>
            <a:r>
              <a:rPr lang="en-US" dirty="0" smtClean="0"/>
              <a:t>; IL, IA </a:t>
            </a:r>
            <a:r>
              <a:rPr lang="en-US" dirty="0" smtClean="0">
                <a:solidFill>
                  <a:schemeClr val="accent1">
                    <a:lumMod val="75000"/>
                  </a:schemeClr>
                </a:solidFill>
              </a:rPr>
              <a:t>Yes</a:t>
            </a:r>
          </a:p>
          <a:p>
            <a:pPr marL="233363" indent="-233363">
              <a:buFont typeface="Arial" pitchFamily="34" charset="0"/>
              <a:buChar char="•"/>
            </a:pPr>
            <a:r>
              <a:rPr lang="en-US" dirty="0" smtClean="0"/>
              <a:t>Average length of time with DPB is 11 years (longest 21 yrs)</a:t>
            </a:r>
          </a:p>
          <a:p>
            <a:pPr marL="233363" indent="-233363">
              <a:buFont typeface="Arial" pitchFamily="34" charset="0"/>
              <a:buChar char="•"/>
            </a:pPr>
            <a:r>
              <a:rPr lang="en-US" dirty="0" smtClean="0"/>
              <a:t>Not limited to secular schools </a:t>
            </a:r>
          </a:p>
          <a:p>
            <a:r>
              <a:rPr lang="en-US" sz="1400" dirty="0" smtClean="0"/>
              <a:t>(Baylor Medical, Marquette, U Denver, Furman, Elon, Pacific Lutheran, Southern Methodist)</a:t>
            </a:r>
            <a:endParaRPr lang="en-US" sz="1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381000"/>
            <a:ext cx="7498080" cy="1143000"/>
          </a:xfrm>
        </p:spPr>
        <p:txBody>
          <a:bodyPr>
            <a:noAutofit/>
          </a:bodyPr>
          <a:lstStyle/>
          <a:p>
            <a:pPr lvl="0" algn="ctr"/>
            <a:r>
              <a:rPr lang="en-US" sz="3200" dirty="0" smtClean="0">
                <a:solidFill>
                  <a:schemeClr val="accent5">
                    <a:lumMod val="50000"/>
                  </a:schemeClr>
                </a:solidFill>
                <a:effectLst/>
              </a:rPr>
              <a:t>Missouri Higher Education Institutions</a:t>
            </a:r>
            <a:br>
              <a:rPr lang="en-US" sz="3200" dirty="0" smtClean="0">
                <a:solidFill>
                  <a:schemeClr val="accent5">
                    <a:lumMod val="50000"/>
                  </a:schemeClr>
                </a:solidFill>
                <a:effectLst/>
              </a:rPr>
            </a:br>
            <a:r>
              <a:rPr lang="en-US" sz="3200" dirty="0" smtClean="0">
                <a:solidFill>
                  <a:schemeClr val="accent5">
                    <a:lumMod val="50000"/>
                  </a:schemeClr>
                </a:solidFill>
                <a:effectLst/>
              </a:rPr>
              <a:t>with Domestic Partner Benefits </a:t>
            </a:r>
            <a:br>
              <a:rPr lang="en-US" sz="3200" dirty="0" smtClean="0">
                <a:solidFill>
                  <a:schemeClr val="accent5">
                    <a:lumMod val="50000"/>
                  </a:schemeClr>
                </a:solidFill>
                <a:effectLst/>
              </a:rPr>
            </a:br>
            <a:endParaRPr lang="en-US" sz="3200" dirty="0">
              <a:solidFill>
                <a:schemeClr val="accent5">
                  <a:lumMod val="50000"/>
                </a:schemeClr>
              </a:solidFill>
            </a:endParaRPr>
          </a:p>
        </p:txBody>
      </p:sp>
      <p:sp>
        <p:nvSpPr>
          <p:cNvPr id="4" name="TextBox 3"/>
          <p:cNvSpPr txBox="1"/>
          <p:nvPr/>
        </p:nvSpPr>
        <p:spPr>
          <a:xfrm>
            <a:off x="2590800" y="1371600"/>
            <a:ext cx="5347298" cy="5042406"/>
          </a:xfrm>
          <a:prstGeom prst="rect">
            <a:avLst/>
          </a:prstGeom>
          <a:solidFill>
            <a:schemeClr val="bg2"/>
          </a:solidFill>
          <a:scene3d>
            <a:camera prst="orthographicFront"/>
            <a:lightRig rig="threePt" dir="t"/>
          </a:scene3d>
          <a:sp3d>
            <a:bevelT/>
          </a:sp3d>
        </p:spPr>
        <p:txBody>
          <a:bodyPr wrap="none" rtlCol="0">
            <a:spAutoFit/>
          </a:bodyPr>
          <a:lstStyle/>
          <a:p>
            <a:pPr lvl="0" fontAlgn="base">
              <a:spcBef>
                <a:spcPct val="0"/>
              </a:spcBef>
              <a:spcAft>
                <a:spcPts val="1000"/>
              </a:spcAft>
            </a:pPr>
            <a:endParaRPr kumimoji="0" lang="en-US" b="0" i="0" u="none" strike="noStrike" cap="none" normalizeH="0" baseline="0" dirty="0" smtClean="0">
              <a:ln>
                <a:noFill/>
              </a:ln>
              <a:solidFill>
                <a:schemeClr val="tx1"/>
              </a:solidFill>
              <a:effectLst/>
            </a:endParaRPr>
          </a:p>
          <a:p>
            <a:pPr lvl="0" fontAlgn="base">
              <a:spcBef>
                <a:spcPct val="0"/>
              </a:spcBef>
              <a:spcAft>
                <a:spcPts val="1000"/>
              </a:spcAft>
            </a:pPr>
            <a:r>
              <a:rPr kumimoji="0" lang="en-US" b="0" i="0" u="none" strike="noStrike" cap="none" normalizeH="0" baseline="0" dirty="0" smtClean="0">
                <a:ln>
                  <a:noFill/>
                </a:ln>
                <a:solidFill>
                  <a:schemeClr val="tx1"/>
                </a:solidFill>
                <a:effectLst/>
              </a:rPr>
              <a:t>William Woods College (Fulton) (2011)</a:t>
            </a:r>
          </a:p>
          <a:p>
            <a:pPr fontAlgn="base">
              <a:spcBef>
                <a:spcPct val="0"/>
              </a:spcBef>
              <a:spcAft>
                <a:spcPts val="1000"/>
              </a:spcAft>
            </a:pPr>
            <a:r>
              <a:rPr kumimoji="0" lang="en-US" b="0" i="0" u="none" strike="noStrike" cap="none" normalizeH="0" baseline="0" dirty="0" smtClean="0">
                <a:ln>
                  <a:noFill/>
                </a:ln>
                <a:solidFill>
                  <a:schemeClr val="tx1"/>
                </a:solidFill>
                <a:effectLst/>
              </a:rPr>
              <a:t>Westminster College (Fulton) (2009)</a:t>
            </a:r>
          </a:p>
          <a:p>
            <a:pPr lvl="0" fontAlgn="base">
              <a:spcBef>
                <a:spcPct val="0"/>
              </a:spcBef>
              <a:spcAft>
                <a:spcPts val="1000"/>
              </a:spcAft>
            </a:pPr>
            <a:r>
              <a:rPr kumimoji="0" lang="en-US" b="0" i="0" u="none" strike="noStrike" cap="none" normalizeH="0" baseline="0" dirty="0" smtClean="0">
                <a:ln>
                  <a:noFill/>
                </a:ln>
                <a:solidFill>
                  <a:schemeClr val="tx1"/>
                </a:solidFill>
                <a:effectLst/>
              </a:rPr>
              <a:t>Stephens College (Columbia) (2010)</a:t>
            </a:r>
          </a:p>
          <a:p>
            <a:pPr lvl="0" fontAlgn="base">
              <a:spcBef>
                <a:spcPct val="0"/>
              </a:spcBef>
              <a:spcAft>
                <a:spcPts val="1000"/>
              </a:spcAft>
            </a:pPr>
            <a:r>
              <a:rPr kumimoji="0" lang="en-US" b="0" i="0" u="none" strike="noStrike" cap="none" normalizeH="0" baseline="0" dirty="0" smtClean="0">
                <a:ln>
                  <a:noFill/>
                </a:ln>
                <a:solidFill>
                  <a:schemeClr val="tx1"/>
                </a:solidFill>
                <a:effectLst/>
              </a:rPr>
              <a:t>Drury College (Springfield)</a:t>
            </a:r>
          </a:p>
          <a:p>
            <a:pPr lvl="0" fontAlgn="base">
              <a:spcBef>
                <a:spcPct val="0"/>
              </a:spcBef>
              <a:spcAft>
                <a:spcPts val="1000"/>
              </a:spcAft>
            </a:pPr>
            <a:r>
              <a:rPr kumimoji="0" lang="en-US" b="0" i="0" u="none" strike="noStrike" cap="none" normalizeH="0" baseline="0" dirty="0" smtClean="0">
                <a:ln>
                  <a:noFill/>
                </a:ln>
                <a:solidFill>
                  <a:schemeClr val="tx1"/>
                </a:solidFill>
                <a:effectLst/>
              </a:rPr>
              <a:t>Avila College (Kansas City, MO)</a:t>
            </a:r>
          </a:p>
          <a:p>
            <a:pPr lvl="0" fontAlgn="base">
              <a:spcBef>
                <a:spcPct val="0"/>
              </a:spcBef>
              <a:spcAft>
                <a:spcPts val="1000"/>
              </a:spcAft>
            </a:pPr>
            <a:r>
              <a:rPr kumimoji="0" lang="en-US" b="0" i="0" u="none" strike="noStrike" cap="none" normalizeH="0" baseline="0" dirty="0" smtClean="0">
                <a:ln>
                  <a:noFill/>
                </a:ln>
                <a:solidFill>
                  <a:schemeClr val="tx1"/>
                </a:solidFill>
                <a:effectLst/>
              </a:rPr>
              <a:t>Shawnee Mission Community College (Kansas City, KS)</a:t>
            </a:r>
          </a:p>
          <a:p>
            <a:pPr lvl="0" fontAlgn="base">
              <a:spcBef>
                <a:spcPct val="0"/>
              </a:spcBef>
              <a:spcAft>
                <a:spcPts val="1000"/>
              </a:spcAft>
            </a:pPr>
            <a:r>
              <a:rPr kumimoji="0" lang="en-US" b="0" i="0" u="none" strike="noStrike" cap="none" normalizeH="0" baseline="0" dirty="0" smtClean="0">
                <a:ln>
                  <a:noFill/>
                </a:ln>
                <a:solidFill>
                  <a:schemeClr val="tx1"/>
                </a:solidFill>
                <a:effectLst/>
              </a:rPr>
              <a:t>Webster University (St. Louis)</a:t>
            </a:r>
          </a:p>
          <a:p>
            <a:pPr lvl="0" fontAlgn="base">
              <a:spcBef>
                <a:spcPct val="0"/>
              </a:spcBef>
              <a:spcAft>
                <a:spcPts val="1000"/>
              </a:spcAft>
            </a:pPr>
            <a:r>
              <a:rPr kumimoji="0" lang="en-US" b="0" i="0" u="none" strike="noStrike" cap="none" normalizeH="0" baseline="0" dirty="0" smtClean="0">
                <a:ln>
                  <a:noFill/>
                </a:ln>
                <a:solidFill>
                  <a:schemeClr val="tx1"/>
                </a:solidFill>
                <a:effectLst/>
              </a:rPr>
              <a:t>Washington University (St. Louis)</a:t>
            </a:r>
            <a:r>
              <a:rPr kumimoji="0" lang="en-US" b="0" i="0" u="none" strike="noStrike" cap="none" normalizeH="0" dirty="0" smtClean="0">
                <a:ln>
                  <a:noFill/>
                </a:ln>
                <a:solidFill>
                  <a:schemeClr val="tx1"/>
                </a:solidFill>
                <a:effectLst/>
              </a:rPr>
              <a:t> (1994)</a:t>
            </a:r>
            <a:endParaRPr kumimoji="0" lang="en-US" b="0" i="0" u="none" strike="noStrike" cap="none" normalizeH="0" baseline="0" dirty="0" smtClean="0">
              <a:ln>
                <a:noFill/>
              </a:ln>
              <a:solidFill>
                <a:schemeClr val="tx1"/>
              </a:solidFill>
              <a:effectLst/>
            </a:endParaRPr>
          </a:p>
          <a:p>
            <a:pPr lvl="0" fontAlgn="base">
              <a:spcBef>
                <a:spcPct val="0"/>
              </a:spcBef>
              <a:spcAft>
                <a:spcPts val="1000"/>
              </a:spcAft>
            </a:pPr>
            <a:r>
              <a:rPr kumimoji="0" lang="en-US" b="0" i="0" u="none" strike="noStrike" cap="none" normalizeH="0" baseline="0" dirty="0" smtClean="0">
                <a:ln>
                  <a:noFill/>
                </a:ln>
                <a:solidFill>
                  <a:schemeClr val="tx1"/>
                </a:solidFill>
                <a:effectLst/>
              </a:rPr>
              <a:t>Metropolitan Community College (St. Louis)</a:t>
            </a:r>
          </a:p>
          <a:p>
            <a:pPr lvl="0" fontAlgn="base">
              <a:spcBef>
                <a:spcPct val="0"/>
              </a:spcBef>
              <a:spcAft>
                <a:spcPts val="1000"/>
              </a:spcAft>
            </a:pPr>
            <a:r>
              <a:rPr kumimoji="0" lang="en-US" b="0" i="0" u="none" strike="noStrike" cap="none" normalizeH="0" baseline="0" dirty="0" smtClean="0">
                <a:ln>
                  <a:noFill/>
                </a:ln>
                <a:solidFill>
                  <a:schemeClr val="tx1"/>
                </a:solidFill>
                <a:effectLst/>
              </a:rPr>
              <a:t>St. Louis College of Pharmacy (St. Louis)</a:t>
            </a:r>
          </a:p>
          <a:p>
            <a:pPr lvl="0" fontAlgn="base">
              <a:spcBef>
                <a:spcPct val="0"/>
              </a:spcBef>
              <a:spcAft>
                <a:spcPts val="1000"/>
              </a:spcAft>
            </a:pPr>
            <a:endParaRPr kumimoji="0" lang="en-US" sz="3200" b="0" i="0" u="none" strike="noStrike" cap="none" normalizeH="0" baseline="0" dirty="0" smtClean="0">
              <a:ln>
                <a:noFill/>
              </a:ln>
              <a:solidFill>
                <a:schemeClr val="tx1"/>
              </a:solidFill>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600200" y="1523286"/>
            <a:ext cx="3311356" cy="4801314"/>
          </a:xfrm>
          <a:prstGeom prst="rect">
            <a:avLst/>
          </a:prstGeom>
          <a:noFill/>
        </p:spPr>
        <p:txBody>
          <a:bodyPr wrap="none" rtlCol="0">
            <a:spAutoFit/>
          </a:bodyPr>
          <a:lstStyle/>
          <a:p>
            <a:r>
              <a:rPr lang="en-US" dirty="0" smtClean="0"/>
              <a:t>AMC Entertainment Inc</a:t>
            </a:r>
          </a:p>
          <a:p>
            <a:r>
              <a:rPr lang="en-US" dirty="0" smtClean="0"/>
              <a:t>Ameren Corp</a:t>
            </a:r>
          </a:p>
          <a:p>
            <a:r>
              <a:rPr lang="en-US" u="sng" dirty="0" smtClean="0">
                <a:solidFill>
                  <a:srgbClr val="FF0000"/>
                </a:solidFill>
              </a:rPr>
              <a:t>Anheuser-Busch Companies, Inc</a:t>
            </a:r>
          </a:p>
          <a:p>
            <a:r>
              <a:rPr lang="en-US" dirty="0" smtClean="0"/>
              <a:t>Brown Shoe Company, Inc</a:t>
            </a:r>
          </a:p>
          <a:p>
            <a:r>
              <a:rPr lang="en-US" dirty="0" smtClean="0"/>
              <a:t>Brian Cave, LLP</a:t>
            </a:r>
          </a:p>
          <a:p>
            <a:r>
              <a:rPr lang="en-US" u="sng" dirty="0" smtClean="0">
                <a:solidFill>
                  <a:srgbClr val="FF0000"/>
                </a:solidFill>
              </a:rPr>
              <a:t>Cerner Corp</a:t>
            </a:r>
          </a:p>
          <a:p>
            <a:r>
              <a:rPr lang="en-US" dirty="0" smtClean="0"/>
              <a:t>Cms Communications</a:t>
            </a:r>
          </a:p>
          <a:p>
            <a:r>
              <a:rPr lang="en-US" dirty="0" smtClean="0"/>
              <a:t>Data Research Associates</a:t>
            </a:r>
          </a:p>
          <a:p>
            <a:r>
              <a:rPr lang="en-US" dirty="0" smtClean="0"/>
              <a:t>Design Consultants, Inc</a:t>
            </a:r>
          </a:p>
          <a:p>
            <a:r>
              <a:rPr lang="en-US" dirty="0" smtClean="0"/>
              <a:t>Enterprise Rent-A-Car, Inc</a:t>
            </a:r>
          </a:p>
          <a:p>
            <a:r>
              <a:rPr lang="en-US" u="sng" dirty="0" smtClean="0">
                <a:solidFill>
                  <a:srgbClr val="FF0000"/>
                </a:solidFill>
              </a:rPr>
              <a:t>Express Scripts, Inc</a:t>
            </a:r>
          </a:p>
          <a:p>
            <a:r>
              <a:rPr lang="en-US" dirty="0" smtClean="0"/>
              <a:t>Fred Pryor Seminars/</a:t>
            </a:r>
            <a:r>
              <a:rPr lang="en-US" dirty="0" err="1" smtClean="0"/>
              <a:t>Careertrack</a:t>
            </a:r>
            <a:endParaRPr lang="en-US" dirty="0" smtClean="0"/>
          </a:p>
          <a:p>
            <a:r>
              <a:rPr lang="en-US" dirty="0" smtClean="0"/>
              <a:t>Graybar Electric Company, Inc</a:t>
            </a:r>
          </a:p>
          <a:p>
            <a:r>
              <a:rPr lang="en-US" u="sng" dirty="0" smtClean="0">
                <a:solidFill>
                  <a:srgbClr val="FF0000"/>
                </a:solidFill>
              </a:rPr>
              <a:t>H&amp;R Block</a:t>
            </a:r>
          </a:p>
          <a:p>
            <a:r>
              <a:rPr lang="en-US" dirty="0" smtClean="0"/>
              <a:t>Hallmark Cards, Inc</a:t>
            </a:r>
          </a:p>
          <a:p>
            <a:r>
              <a:rPr lang="en-US" dirty="0" smtClean="0"/>
              <a:t>HNTB Companies</a:t>
            </a:r>
          </a:p>
          <a:p>
            <a:r>
              <a:rPr lang="en-US" dirty="0" err="1" smtClean="0"/>
              <a:t>Husch</a:t>
            </a:r>
            <a:r>
              <a:rPr lang="en-US" dirty="0" smtClean="0"/>
              <a:t> Blackwell Sanders LLP</a:t>
            </a:r>
          </a:p>
        </p:txBody>
      </p:sp>
      <p:sp>
        <p:nvSpPr>
          <p:cNvPr id="6" name="TextBox 5"/>
          <p:cNvSpPr txBox="1"/>
          <p:nvPr/>
        </p:nvSpPr>
        <p:spPr>
          <a:xfrm>
            <a:off x="5486400" y="1523286"/>
            <a:ext cx="3111749" cy="4801314"/>
          </a:xfrm>
          <a:prstGeom prst="rect">
            <a:avLst/>
          </a:prstGeom>
          <a:noFill/>
        </p:spPr>
        <p:txBody>
          <a:bodyPr wrap="none" rtlCol="0">
            <a:spAutoFit/>
          </a:bodyPr>
          <a:lstStyle/>
          <a:p>
            <a:r>
              <a:rPr lang="en-US" dirty="0" smtClean="0"/>
              <a:t>Jacobs Civil Inc</a:t>
            </a:r>
          </a:p>
          <a:p>
            <a:r>
              <a:rPr lang="en-US" dirty="0" err="1" smtClean="0"/>
              <a:t>Loanscapes</a:t>
            </a:r>
            <a:r>
              <a:rPr lang="en-US" dirty="0" smtClean="0"/>
              <a:t>, LLC</a:t>
            </a:r>
          </a:p>
          <a:p>
            <a:r>
              <a:rPr lang="en-US" dirty="0" smtClean="0"/>
              <a:t>Loansurfer.com</a:t>
            </a:r>
          </a:p>
          <a:p>
            <a:r>
              <a:rPr lang="en-US" dirty="0" smtClean="0"/>
              <a:t>Midwest Library Service</a:t>
            </a:r>
          </a:p>
          <a:p>
            <a:r>
              <a:rPr lang="en-US" u="sng" dirty="0" smtClean="0">
                <a:solidFill>
                  <a:srgbClr val="FF0000"/>
                </a:solidFill>
              </a:rPr>
              <a:t>Monsanto Co</a:t>
            </a:r>
          </a:p>
          <a:p>
            <a:r>
              <a:rPr lang="en-US" u="sng" dirty="0" smtClean="0">
                <a:solidFill>
                  <a:srgbClr val="FF0000"/>
                </a:solidFill>
              </a:rPr>
              <a:t>Nestle Purina </a:t>
            </a:r>
            <a:r>
              <a:rPr lang="en-US" u="sng" dirty="0" err="1" smtClean="0">
                <a:solidFill>
                  <a:srgbClr val="FF0000"/>
                </a:solidFill>
              </a:rPr>
              <a:t>PetCare</a:t>
            </a:r>
            <a:r>
              <a:rPr lang="en-US" u="sng" dirty="0" smtClean="0">
                <a:solidFill>
                  <a:srgbClr val="FF0000"/>
                </a:solidFill>
              </a:rPr>
              <a:t> Co</a:t>
            </a:r>
          </a:p>
          <a:p>
            <a:r>
              <a:rPr lang="en-US" dirty="0" err="1" smtClean="0"/>
              <a:t>Polsinelli</a:t>
            </a:r>
            <a:r>
              <a:rPr lang="en-US" dirty="0" smtClean="0"/>
              <a:t> </a:t>
            </a:r>
            <a:r>
              <a:rPr lang="en-US" dirty="0" err="1" smtClean="0"/>
              <a:t>Shughart</a:t>
            </a:r>
            <a:r>
              <a:rPr lang="en-US" dirty="0" smtClean="0"/>
              <a:t> PC</a:t>
            </a:r>
          </a:p>
          <a:p>
            <a:r>
              <a:rPr lang="en-US" dirty="0" smtClean="0"/>
              <a:t>Progressive Medical Inc</a:t>
            </a:r>
          </a:p>
          <a:p>
            <a:r>
              <a:rPr lang="en-US" u="sng" dirty="0" smtClean="0">
                <a:solidFill>
                  <a:srgbClr val="FF0000"/>
                </a:solidFill>
              </a:rPr>
              <a:t>Pulitzer Inc</a:t>
            </a:r>
          </a:p>
          <a:p>
            <a:r>
              <a:rPr lang="en-US" dirty="0" smtClean="0"/>
              <a:t>Shook, Hardy &amp; Bacon LLP</a:t>
            </a:r>
          </a:p>
          <a:p>
            <a:r>
              <a:rPr lang="en-US" dirty="0" err="1" smtClean="0"/>
              <a:t>Sizewise</a:t>
            </a:r>
            <a:r>
              <a:rPr lang="en-US" dirty="0" smtClean="0"/>
              <a:t> Rentals </a:t>
            </a:r>
            <a:r>
              <a:rPr lang="en-US" dirty="0" err="1" smtClean="0"/>
              <a:t>Llc</a:t>
            </a:r>
            <a:endParaRPr lang="en-US" dirty="0" smtClean="0"/>
          </a:p>
          <a:p>
            <a:r>
              <a:rPr lang="en-US" u="sng" dirty="0" err="1" smtClean="0">
                <a:solidFill>
                  <a:srgbClr val="FF0000"/>
                </a:solidFill>
              </a:rPr>
              <a:t>Smithkline</a:t>
            </a:r>
            <a:r>
              <a:rPr lang="en-US" u="sng" dirty="0" smtClean="0">
                <a:solidFill>
                  <a:srgbClr val="FF0000"/>
                </a:solidFill>
              </a:rPr>
              <a:t> Beecham Consumer</a:t>
            </a:r>
          </a:p>
          <a:p>
            <a:r>
              <a:rPr lang="en-US" dirty="0" smtClean="0"/>
              <a:t>SSM Health Care System</a:t>
            </a:r>
          </a:p>
          <a:p>
            <a:r>
              <a:rPr lang="en-US" u="sng" dirty="0" smtClean="0">
                <a:solidFill>
                  <a:srgbClr val="FF0000"/>
                </a:solidFill>
              </a:rPr>
              <a:t>St. Louis Post-Dispatch</a:t>
            </a:r>
          </a:p>
          <a:p>
            <a:r>
              <a:rPr lang="en-US" dirty="0" smtClean="0"/>
              <a:t>State Street Kansas City</a:t>
            </a:r>
          </a:p>
          <a:p>
            <a:r>
              <a:rPr lang="en-US" dirty="0" smtClean="0"/>
              <a:t>Stinson Morrison Hecker LLP</a:t>
            </a:r>
          </a:p>
          <a:p>
            <a:r>
              <a:rPr lang="en-US" dirty="0" smtClean="0"/>
              <a:t>Thompson Coburn LLP</a:t>
            </a:r>
            <a:endParaRPr lang="en-US" dirty="0"/>
          </a:p>
        </p:txBody>
      </p:sp>
      <p:sp>
        <p:nvSpPr>
          <p:cNvPr id="7" name="TextBox 6"/>
          <p:cNvSpPr txBox="1"/>
          <p:nvPr/>
        </p:nvSpPr>
        <p:spPr>
          <a:xfrm>
            <a:off x="1447800" y="304800"/>
            <a:ext cx="7310014" cy="954107"/>
          </a:xfrm>
          <a:prstGeom prst="rect">
            <a:avLst/>
          </a:prstGeom>
          <a:noFill/>
        </p:spPr>
        <p:txBody>
          <a:bodyPr wrap="none" rtlCol="0">
            <a:spAutoFit/>
          </a:bodyPr>
          <a:lstStyle/>
          <a:p>
            <a:pPr algn="ctr"/>
            <a:r>
              <a:rPr lang="en-US" sz="2800" u="sng" dirty="0" smtClean="0">
                <a:solidFill>
                  <a:schemeClr val="accent5">
                    <a:lumMod val="50000"/>
                  </a:schemeClr>
                </a:solidFill>
              </a:rPr>
              <a:t>Competition for Faculty and Staff</a:t>
            </a:r>
          </a:p>
          <a:p>
            <a:pPr algn="ctr"/>
            <a:r>
              <a:rPr lang="en-US" sz="2800" dirty="0" smtClean="0">
                <a:solidFill>
                  <a:schemeClr val="accent5">
                    <a:lumMod val="50000"/>
                  </a:schemeClr>
                </a:solidFill>
              </a:rPr>
              <a:t>Companies Headquartered in Missouri with DPB</a:t>
            </a:r>
            <a:endParaRPr lang="en-US" sz="2800" dirty="0">
              <a:solidFill>
                <a:schemeClr val="accent5">
                  <a:lumMod val="50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Competition for Staff</a:t>
            </a:r>
            <a:endParaRPr lang="en-US" dirty="0"/>
          </a:p>
        </p:txBody>
      </p:sp>
      <p:sp>
        <p:nvSpPr>
          <p:cNvPr id="3" name="TextBox 2"/>
          <p:cNvSpPr txBox="1"/>
          <p:nvPr/>
        </p:nvSpPr>
        <p:spPr>
          <a:xfrm>
            <a:off x="1295400" y="1524000"/>
            <a:ext cx="2437014" cy="4524315"/>
          </a:xfrm>
          <a:prstGeom prst="rect">
            <a:avLst/>
          </a:prstGeom>
          <a:noFill/>
        </p:spPr>
        <p:txBody>
          <a:bodyPr wrap="none" rtlCol="0">
            <a:spAutoFit/>
          </a:bodyPr>
          <a:lstStyle/>
          <a:p>
            <a:r>
              <a:rPr lang="en-US" b="1" u="sng" dirty="0" smtClean="0"/>
              <a:t>Technology/Software</a:t>
            </a:r>
          </a:p>
          <a:p>
            <a:r>
              <a:rPr lang="en-US" dirty="0" smtClean="0"/>
              <a:t>IBM Inc</a:t>
            </a:r>
          </a:p>
          <a:p>
            <a:r>
              <a:rPr lang="en-US" dirty="0" smtClean="0"/>
              <a:t>Cisco Systems, Inc</a:t>
            </a:r>
          </a:p>
          <a:p>
            <a:r>
              <a:rPr lang="en-US" u="sng" dirty="0" smtClean="0">
                <a:solidFill>
                  <a:srgbClr val="FF0000"/>
                </a:solidFill>
              </a:rPr>
              <a:t>Dell Inc</a:t>
            </a:r>
          </a:p>
          <a:p>
            <a:r>
              <a:rPr lang="en-US" dirty="0" smtClean="0"/>
              <a:t>Apple Inc</a:t>
            </a:r>
          </a:p>
          <a:p>
            <a:r>
              <a:rPr lang="en-US" u="sng" dirty="0" smtClean="0">
                <a:solidFill>
                  <a:srgbClr val="FF0000"/>
                </a:solidFill>
              </a:rPr>
              <a:t>Blackboard Inc</a:t>
            </a:r>
          </a:p>
          <a:p>
            <a:r>
              <a:rPr lang="en-US" dirty="0" smtClean="0"/>
              <a:t>Adobe Inc</a:t>
            </a:r>
          </a:p>
          <a:p>
            <a:r>
              <a:rPr lang="en-US" dirty="0" smtClean="0"/>
              <a:t>Corning Inc</a:t>
            </a:r>
          </a:p>
          <a:p>
            <a:r>
              <a:rPr lang="en-US" dirty="0" smtClean="0"/>
              <a:t>Hewlett-Packard Co</a:t>
            </a:r>
          </a:p>
          <a:p>
            <a:r>
              <a:rPr lang="en-US" dirty="0" smtClean="0"/>
              <a:t>Intuit Inc</a:t>
            </a:r>
          </a:p>
          <a:p>
            <a:r>
              <a:rPr lang="en-US" dirty="0" smtClean="0"/>
              <a:t>Lexmark International</a:t>
            </a:r>
          </a:p>
          <a:p>
            <a:r>
              <a:rPr lang="en-US" dirty="0" smtClean="0"/>
              <a:t>McAfee Inc</a:t>
            </a:r>
          </a:p>
          <a:p>
            <a:r>
              <a:rPr lang="en-US" dirty="0" smtClean="0"/>
              <a:t>Microsoft Corp</a:t>
            </a:r>
          </a:p>
          <a:p>
            <a:r>
              <a:rPr lang="en-US" dirty="0" smtClean="0"/>
              <a:t>Motorola Inc</a:t>
            </a:r>
          </a:p>
          <a:p>
            <a:r>
              <a:rPr lang="en-US" dirty="0" smtClean="0"/>
              <a:t>Xerox Corp</a:t>
            </a:r>
          </a:p>
          <a:p>
            <a:r>
              <a:rPr lang="en-US" u="sng" dirty="0" err="1" smtClean="0">
                <a:solidFill>
                  <a:srgbClr val="FF0000"/>
                </a:solidFill>
              </a:rPr>
              <a:t>Peoplesoft</a:t>
            </a:r>
            <a:r>
              <a:rPr lang="en-US" u="sng" dirty="0" smtClean="0">
                <a:solidFill>
                  <a:srgbClr val="FF0000"/>
                </a:solidFill>
              </a:rPr>
              <a:t> Inc</a:t>
            </a:r>
            <a:endParaRPr lang="en-US" u="sng" dirty="0">
              <a:solidFill>
                <a:srgbClr val="FF0000"/>
              </a:solidFill>
            </a:endParaRPr>
          </a:p>
        </p:txBody>
      </p:sp>
      <p:sp>
        <p:nvSpPr>
          <p:cNvPr id="4" name="TextBox 3"/>
          <p:cNvSpPr txBox="1"/>
          <p:nvPr/>
        </p:nvSpPr>
        <p:spPr>
          <a:xfrm>
            <a:off x="3886200" y="1524000"/>
            <a:ext cx="2177199" cy="3693319"/>
          </a:xfrm>
          <a:prstGeom prst="rect">
            <a:avLst/>
          </a:prstGeom>
          <a:noFill/>
        </p:spPr>
        <p:txBody>
          <a:bodyPr wrap="none" rtlCol="0">
            <a:spAutoFit/>
          </a:bodyPr>
          <a:lstStyle/>
          <a:p>
            <a:r>
              <a:rPr lang="en-US" b="1" u="sng" dirty="0" smtClean="0"/>
              <a:t>Pharmaceuticals</a:t>
            </a:r>
          </a:p>
          <a:p>
            <a:r>
              <a:rPr lang="en-US" dirty="0" smtClean="0"/>
              <a:t>Abbott Labs</a:t>
            </a:r>
          </a:p>
          <a:p>
            <a:r>
              <a:rPr lang="en-US" dirty="0" smtClean="0"/>
              <a:t>Baxter Corp</a:t>
            </a:r>
          </a:p>
          <a:p>
            <a:r>
              <a:rPr lang="en-US" dirty="0" smtClean="0"/>
              <a:t>Berlex Inc</a:t>
            </a:r>
          </a:p>
          <a:p>
            <a:r>
              <a:rPr lang="en-US" dirty="0" smtClean="0">
                <a:solidFill>
                  <a:srgbClr val="FF0000"/>
                </a:solidFill>
              </a:rPr>
              <a:t>Boehringer Ingelheim</a:t>
            </a:r>
          </a:p>
          <a:p>
            <a:r>
              <a:rPr lang="en-US" dirty="0" smtClean="0"/>
              <a:t>CVS Caremark</a:t>
            </a:r>
          </a:p>
          <a:p>
            <a:r>
              <a:rPr lang="en-US" dirty="0" smtClean="0"/>
              <a:t>Eli Lilly</a:t>
            </a:r>
          </a:p>
          <a:p>
            <a:r>
              <a:rPr lang="en-US" dirty="0" smtClean="0"/>
              <a:t>GlaxoSmithKline</a:t>
            </a:r>
          </a:p>
          <a:p>
            <a:r>
              <a:rPr lang="en-US" dirty="0" smtClean="0"/>
              <a:t>Johnson &amp; Johnson</a:t>
            </a:r>
          </a:p>
          <a:p>
            <a:r>
              <a:rPr lang="en-US" dirty="0" smtClean="0">
                <a:solidFill>
                  <a:srgbClr val="FF0000"/>
                </a:solidFill>
              </a:rPr>
              <a:t>Merck &amp; Co</a:t>
            </a:r>
          </a:p>
          <a:p>
            <a:r>
              <a:rPr lang="en-US" dirty="0" smtClean="0"/>
              <a:t>Novartis</a:t>
            </a:r>
          </a:p>
          <a:p>
            <a:r>
              <a:rPr lang="en-US" dirty="0" smtClean="0">
                <a:solidFill>
                  <a:srgbClr val="FF0000"/>
                </a:solidFill>
              </a:rPr>
              <a:t>Pfizer Inc</a:t>
            </a:r>
          </a:p>
          <a:p>
            <a:r>
              <a:rPr lang="en-US" dirty="0" smtClean="0"/>
              <a:t>Wyeth</a:t>
            </a:r>
            <a:endParaRPr lang="en-US" dirty="0"/>
          </a:p>
        </p:txBody>
      </p:sp>
      <p:sp>
        <p:nvSpPr>
          <p:cNvPr id="5" name="TextBox 4"/>
          <p:cNvSpPr txBox="1"/>
          <p:nvPr/>
        </p:nvSpPr>
        <p:spPr>
          <a:xfrm>
            <a:off x="6172200" y="1524000"/>
            <a:ext cx="2427203" cy="2308324"/>
          </a:xfrm>
          <a:prstGeom prst="rect">
            <a:avLst/>
          </a:prstGeom>
          <a:noFill/>
        </p:spPr>
        <p:txBody>
          <a:bodyPr wrap="none" rtlCol="0">
            <a:spAutoFit/>
          </a:bodyPr>
          <a:lstStyle/>
          <a:p>
            <a:r>
              <a:rPr lang="en-US" b="1" u="sng" dirty="0" smtClean="0"/>
              <a:t>Aerospace Industries</a:t>
            </a:r>
          </a:p>
          <a:p>
            <a:r>
              <a:rPr lang="en-US" dirty="0" smtClean="0"/>
              <a:t>Boeing Co</a:t>
            </a:r>
          </a:p>
          <a:p>
            <a:r>
              <a:rPr lang="en-US" dirty="0" smtClean="0"/>
              <a:t>Goodrich Corp</a:t>
            </a:r>
          </a:p>
          <a:p>
            <a:r>
              <a:rPr lang="en-US" dirty="0" smtClean="0"/>
              <a:t>Honeywell International</a:t>
            </a:r>
          </a:p>
          <a:p>
            <a:r>
              <a:rPr lang="en-US" dirty="0" smtClean="0"/>
              <a:t>Lockheed Martin</a:t>
            </a:r>
          </a:p>
          <a:p>
            <a:r>
              <a:rPr lang="en-US" dirty="0" smtClean="0"/>
              <a:t>Northrop Grumman</a:t>
            </a:r>
          </a:p>
          <a:p>
            <a:r>
              <a:rPr lang="en-US" dirty="0" smtClean="0"/>
              <a:t>Raytheon</a:t>
            </a:r>
          </a:p>
          <a:p>
            <a:r>
              <a:rPr lang="en-US" dirty="0" smtClean="0"/>
              <a:t>United Technology Cort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5181600" y="1219200"/>
            <a:ext cx="3810000" cy="4267200"/>
          </a:xfrm>
          <a:prstGeom prst="roundRect">
            <a:avLst/>
          </a:prstGeom>
          <a:solidFill>
            <a:schemeClr val="bg2"/>
          </a:solidFill>
          <a:ln>
            <a:solidFill>
              <a:schemeClr val="bg2">
                <a:lumMod val="5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1"/>
          <p:cNvSpPr>
            <a:spLocks noGrp="1"/>
          </p:cNvSpPr>
          <p:nvPr>
            <p:ph type="title"/>
          </p:nvPr>
        </p:nvSpPr>
        <p:spPr>
          <a:xfrm>
            <a:off x="1371600" y="0"/>
            <a:ext cx="7498080" cy="1143000"/>
          </a:xfrm>
        </p:spPr>
        <p:txBody>
          <a:bodyPr/>
          <a:lstStyle/>
          <a:p>
            <a:pPr algn="ctr"/>
            <a:r>
              <a:rPr lang="en-US" dirty="0" smtClean="0"/>
              <a:t>Competition for Staff</a:t>
            </a:r>
            <a:endParaRPr lang="en-US" dirty="0"/>
          </a:p>
        </p:txBody>
      </p:sp>
      <p:sp>
        <p:nvSpPr>
          <p:cNvPr id="4" name="TextBox 3"/>
          <p:cNvSpPr txBox="1"/>
          <p:nvPr/>
        </p:nvSpPr>
        <p:spPr>
          <a:xfrm>
            <a:off x="1447800" y="1343085"/>
            <a:ext cx="1997406" cy="3416320"/>
          </a:xfrm>
          <a:prstGeom prst="rect">
            <a:avLst/>
          </a:prstGeom>
          <a:noFill/>
        </p:spPr>
        <p:txBody>
          <a:bodyPr wrap="none" rtlCol="0">
            <a:spAutoFit/>
          </a:bodyPr>
          <a:lstStyle/>
          <a:p>
            <a:r>
              <a:rPr lang="en-US" b="1" u="sng" dirty="0" smtClean="0"/>
              <a:t>Food Industry</a:t>
            </a:r>
          </a:p>
          <a:p>
            <a:r>
              <a:rPr lang="en-US" dirty="0" smtClean="0"/>
              <a:t>7-Eleven Inc</a:t>
            </a:r>
          </a:p>
          <a:p>
            <a:r>
              <a:rPr lang="en-US" dirty="0" err="1" smtClean="0"/>
              <a:t>Aramark</a:t>
            </a:r>
            <a:r>
              <a:rPr lang="en-US" dirty="0" smtClean="0"/>
              <a:t> Corp</a:t>
            </a:r>
          </a:p>
          <a:p>
            <a:r>
              <a:rPr lang="en-US" dirty="0" smtClean="0"/>
              <a:t>Berger King Corp</a:t>
            </a:r>
          </a:p>
          <a:p>
            <a:r>
              <a:rPr lang="en-US" dirty="0" smtClean="0"/>
              <a:t>Campbell Soup Co</a:t>
            </a:r>
          </a:p>
          <a:p>
            <a:r>
              <a:rPr lang="en-US" dirty="0" smtClean="0">
                <a:solidFill>
                  <a:srgbClr val="FF0000"/>
                </a:solidFill>
              </a:rPr>
              <a:t>Cargill Inc</a:t>
            </a:r>
          </a:p>
          <a:p>
            <a:r>
              <a:rPr lang="en-US" dirty="0" smtClean="0"/>
              <a:t>Coca-Cola Co</a:t>
            </a:r>
          </a:p>
          <a:p>
            <a:r>
              <a:rPr lang="en-US" dirty="0" smtClean="0">
                <a:solidFill>
                  <a:srgbClr val="FF0000"/>
                </a:solidFill>
              </a:rPr>
              <a:t>ConAgra Foods Inc</a:t>
            </a:r>
          </a:p>
          <a:p>
            <a:r>
              <a:rPr lang="en-US" dirty="0" smtClean="0"/>
              <a:t>Dean Foods</a:t>
            </a:r>
          </a:p>
          <a:p>
            <a:r>
              <a:rPr lang="en-US" dirty="0" smtClean="0"/>
              <a:t>Dole Foods Inc</a:t>
            </a:r>
          </a:p>
          <a:p>
            <a:r>
              <a:rPr lang="en-US" dirty="0" smtClean="0"/>
              <a:t>Dunkin Brands</a:t>
            </a:r>
          </a:p>
          <a:p>
            <a:r>
              <a:rPr lang="en-US" dirty="0" smtClean="0"/>
              <a:t>General Mills</a:t>
            </a:r>
          </a:p>
        </p:txBody>
      </p:sp>
      <p:sp>
        <p:nvSpPr>
          <p:cNvPr id="5" name="TextBox 4"/>
          <p:cNvSpPr txBox="1"/>
          <p:nvPr/>
        </p:nvSpPr>
        <p:spPr>
          <a:xfrm>
            <a:off x="3962400" y="1828800"/>
            <a:ext cx="45719" cy="369332"/>
          </a:xfrm>
          <a:prstGeom prst="rect">
            <a:avLst/>
          </a:prstGeom>
          <a:noFill/>
        </p:spPr>
        <p:txBody>
          <a:bodyPr wrap="square" rtlCol="0">
            <a:spAutoFit/>
          </a:bodyPr>
          <a:lstStyle/>
          <a:p>
            <a:endParaRPr lang="en-US" dirty="0"/>
          </a:p>
        </p:txBody>
      </p:sp>
      <p:sp>
        <p:nvSpPr>
          <p:cNvPr id="6" name="TextBox 5"/>
          <p:cNvSpPr txBox="1"/>
          <p:nvPr/>
        </p:nvSpPr>
        <p:spPr>
          <a:xfrm>
            <a:off x="3352800" y="1676400"/>
            <a:ext cx="1828514" cy="2862322"/>
          </a:xfrm>
          <a:prstGeom prst="rect">
            <a:avLst/>
          </a:prstGeom>
          <a:noFill/>
        </p:spPr>
        <p:txBody>
          <a:bodyPr wrap="none" rtlCol="0">
            <a:spAutoFit/>
          </a:bodyPr>
          <a:lstStyle/>
          <a:p>
            <a:r>
              <a:rPr lang="en-US" dirty="0" smtClean="0"/>
              <a:t>H.J. </a:t>
            </a:r>
            <a:r>
              <a:rPr lang="en-US" dirty="0" err="1" smtClean="0"/>
              <a:t>heinz</a:t>
            </a:r>
            <a:r>
              <a:rPr lang="en-US" dirty="0" smtClean="0"/>
              <a:t> Co</a:t>
            </a:r>
          </a:p>
          <a:p>
            <a:r>
              <a:rPr lang="en-US" dirty="0" smtClean="0"/>
              <a:t>Hershey Co</a:t>
            </a:r>
          </a:p>
          <a:p>
            <a:r>
              <a:rPr lang="en-US" dirty="0" smtClean="0"/>
              <a:t>Kellogg Co</a:t>
            </a:r>
          </a:p>
          <a:p>
            <a:r>
              <a:rPr lang="en-US" dirty="0" smtClean="0"/>
              <a:t>Kraft Foods</a:t>
            </a:r>
          </a:p>
          <a:p>
            <a:r>
              <a:rPr lang="en-US" dirty="0" smtClean="0"/>
              <a:t>Kroger Co</a:t>
            </a:r>
          </a:p>
          <a:p>
            <a:r>
              <a:rPr lang="en-US" dirty="0" smtClean="0">
                <a:solidFill>
                  <a:srgbClr val="FF0000"/>
                </a:solidFill>
              </a:rPr>
              <a:t>McDonald’s Corp</a:t>
            </a:r>
          </a:p>
          <a:p>
            <a:r>
              <a:rPr lang="en-US" dirty="0" err="1" smtClean="0"/>
              <a:t>MillerCoors</a:t>
            </a:r>
            <a:r>
              <a:rPr lang="en-US" dirty="0" smtClean="0"/>
              <a:t> LLC</a:t>
            </a:r>
          </a:p>
          <a:p>
            <a:r>
              <a:rPr lang="en-US" dirty="0" err="1" smtClean="0"/>
              <a:t>PepsoCo</a:t>
            </a:r>
            <a:endParaRPr lang="en-US" dirty="0" smtClean="0"/>
          </a:p>
          <a:p>
            <a:r>
              <a:rPr lang="en-US" dirty="0" smtClean="0"/>
              <a:t>Sara Lee</a:t>
            </a:r>
          </a:p>
          <a:p>
            <a:r>
              <a:rPr lang="en-US" dirty="0" smtClean="0"/>
              <a:t>Walgreen Co</a:t>
            </a:r>
          </a:p>
        </p:txBody>
      </p:sp>
      <p:sp>
        <p:nvSpPr>
          <p:cNvPr id="7" name="TextBox 6"/>
          <p:cNvSpPr txBox="1"/>
          <p:nvPr/>
        </p:nvSpPr>
        <p:spPr>
          <a:xfrm>
            <a:off x="5410200" y="1343085"/>
            <a:ext cx="1781193" cy="4524315"/>
          </a:xfrm>
          <a:prstGeom prst="rect">
            <a:avLst/>
          </a:prstGeom>
          <a:noFill/>
        </p:spPr>
        <p:txBody>
          <a:bodyPr wrap="none" rtlCol="0">
            <a:spAutoFit/>
          </a:bodyPr>
          <a:lstStyle/>
          <a:p>
            <a:r>
              <a:rPr lang="en-US" b="1" u="sng" dirty="0" smtClean="0"/>
              <a:t>Locals</a:t>
            </a:r>
          </a:p>
          <a:p>
            <a:r>
              <a:rPr lang="en-US" dirty="0" smtClean="0"/>
              <a:t>Kraft Foods</a:t>
            </a:r>
          </a:p>
          <a:p>
            <a:r>
              <a:rPr lang="en-US" dirty="0" smtClean="0"/>
              <a:t>Frito Lay/Quaker</a:t>
            </a:r>
          </a:p>
          <a:p>
            <a:r>
              <a:rPr lang="en-US" dirty="0" smtClean="0"/>
              <a:t>State Farm</a:t>
            </a:r>
          </a:p>
          <a:p>
            <a:r>
              <a:rPr lang="en-US" dirty="0" smtClean="0"/>
              <a:t>Sprint</a:t>
            </a:r>
          </a:p>
          <a:p>
            <a:r>
              <a:rPr lang="en-US" dirty="0" smtClean="0"/>
              <a:t>Century Link</a:t>
            </a:r>
          </a:p>
          <a:p>
            <a:r>
              <a:rPr lang="en-US" dirty="0" smtClean="0"/>
              <a:t>AT&amp;T</a:t>
            </a:r>
          </a:p>
          <a:p>
            <a:r>
              <a:rPr lang="en-US" dirty="0" smtClean="0"/>
              <a:t>3M</a:t>
            </a:r>
          </a:p>
          <a:p>
            <a:r>
              <a:rPr lang="en-US" dirty="0" smtClean="0"/>
              <a:t>Lowes</a:t>
            </a:r>
          </a:p>
          <a:p>
            <a:r>
              <a:rPr lang="en-US" dirty="0" smtClean="0"/>
              <a:t>Home Depot</a:t>
            </a:r>
          </a:p>
          <a:p>
            <a:r>
              <a:rPr lang="en-US" dirty="0" smtClean="0"/>
              <a:t>JC Penney</a:t>
            </a:r>
          </a:p>
          <a:p>
            <a:r>
              <a:rPr lang="en-US" dirty="0" smtClean="0"/>
              <a:t>Sears</a:t>
            </a:r>
          </a:p>
          <a:p>
            <a:r>
              <a:rPr lang="en-US" dirty="0" smtClean="0"/>
              <a:t>Macy</a:t>
            </a:r>
          </a:p>
          <a:p>
            <a:endParaRPr lang="en-US" dirty="0" smtClean="0"/>
          </a:p>
          <a:p>
            <a:endParaRPr lang="en-US" dirty="0" smtClean="0"/>
          </a:p>
          <a:p>
            <a:endParaRPr lang="en-US" dirty="0"/>
          </a:p>
        </p:txBody>
      </p:sp>
      <p:sp>
        <p:nvSpPr>
          <p:cNvPr id="8" name="TextBox 7"/>
          <p:cNvSpPr txBox="1"/>
          <p:nvPr/>
        </p:nvSpPr>
        <p:spPr>
          <a:xfrm>
            <a:off x="7162800" y="1633478"/>
            <a:ext cx="1645002" cy="2862322"/>
          </a:xfrm>
          <a:prstGeom prst="rect">
            <a:avLst/>
          </a:prstGeom>
          <a:noFill/>
        </p:spPr>
        <p:txBody>
          <a:bodyPr wrap="none" rtlCol="0">
            <a:spAutoFit/>
          </a:bodyPr>
          <a:lstStyle/>
          <a:p>
            <a:r>
              <a:rPr lang="en-US" dirty="0" smtClean="0"/>
              <a:t>IBM</a:t>
            </a:r>
          </a:p>
          <a:p>
            <a:r>
              <a:rPr lang="en-US" dirty="0" smtClean="0"/>
              <a:t>TIAA-CREF</a:t>
            </a:r>
          </a:p>
          <a:p>
            <a:r>
              <a:rPr lang="en-US" dirty="0" smtClean="0"/>
              <a:t>Target</a:t>
            </a:r>
          </a:p>
          <a:p>
            <a:r>
              <a:rPr lang="en-US" dirty="0" smtClean="0"/>
              <a:t>Walgreens</a:t>
            </a:r>
          </a:p>
          <a:p>
            <a:r>
              <a:rPr lang="en-US" dirty="0" smtClean="0"/>
              <a:t>Postal System</a:t>
            </a:r>
          </a:p>
          <a:p>
            <a:r>
              <a:rPr lang="en-US" dirty="0" smtClean="0"/>
              <a:t>Columbia City</a:t>
            </a:r>
          </a:p>
          <a:p>
            <a:r>
              <a:rPr lang="en-US" dirty="0" smtClean="0"/>
              <a:t>St Louis City</a:t>
            </a:r>
          </a:p>
          <a:p>
            <a:r>
              <a:rPr lang="en-US" dirty="0" smtClean="0"/>
              <a:t>Kansas City</a:t>
            </a:r>
          </a:p>
          <a:p>
            <a:r>
              <a:rPr lang="en-US" dirty="0" smtClean="0"/>
              <a:t>Jackson County</a:t>
            </a:r>
          </a:p>
          <a:p>
            <a:r>
              <a:rPr lang="en-US" u="sng" dirty="0" smtClean="0">
                <a:solidFill>
                  <a:srgbClr val="FF0000"/>
                </a:solidFill>
              </a:rPr>
              <a:t>Boone Hospital</a:t>
            </a:r>
            <a:endParaRPr lang="en-US" u="sng" dirty="0">
              <a:solidFill>
                <a:srgbClr val="FF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Next?</a:t>
            </a:r>
            <a:endParaRPr lang="en-US" dirty="0"/>
          </a:p>
        </p:txBody>
      </p:sp>
      <p:sp>
        <p:nvSpPr>
          <p:cNvPr id="3" name="TextBox 2"/>
          <p:cNvSpPr txBox="1"/>
          <p:nvPr/>
        </p:nvSpPr>
        <p:spPr>
          <a:xfrm>
            <a:off x="1524000" y="1447800"/>
            <a:ext cx="7059946" cy="1754326"/>
          </a:xfrm>
          <a:prstGeom prst="rect">
            <a:avLst/>
          </a:prstGeom>
          <a:solidFill>
            <a:schemeClr val="bg2"/>
          </a:solidFill>
          <a:scene3d>
            <a:camera prst="orthographicFront"/>
            <a:lightRig rig="threePt" dir="t"/>
          </a:scene3d>
          <a:sp3d>
            <a:bevelT/>
          </a:sp3d>
        </p:spPr>
        <p:txBody>
          <a:bodyPr wrap="none" rtlCol="0">
            <a:spAutoFit/>
          </a:bodyPr>
          <a:lstStyle/>
          <a:p>
            <a:pPr marL="342900" indent="-342900">
              <a:buAutoNum type="arabicPeriod"/>
            </a:pPr>
            <a:r>
              <a:rPr lang="en-US" dirty="0" smtClean="0"/>
              <a:t>SPRAC Letter to Owens and the Board of Curators?</a:t>
            </a:r>
          </a:p>
          <a:p>
            <a:pPr marL="342900" indent="-342900">
              <a:buAutoNum type="arabicPeriod"/>
            </a:pPr>
            <a:r>
              <a:rPr lang="en-US" dirty="0" smtClean="0"/>
              <a:t>More push on individual Curators (faculty have minimal contact!)</a:t>
            </a:r>
          </a:p>
          <a:p>
            <a:pPr marL="342900" indent="-342900">
              <a:buAutoNum type="arabicPeriod"/>
            </a:pPr>
            <a:r>
              <a:rPr lang="en-US" dirty="0" smtClean="0"/>
              <a:t>CEOs? If you know prominent business people, have them write.</a:t>
            </a:r>
          </a:p>
          <a:p>
            <a:pPr marL="800100" lvl="1" indent="-342900">
              <a:buAutoNum type="arabicPeriod"/>
            </a:pPr>
            <a:r>
              <a:rPr lang="en-US" dirty="0" smtClean="0"/>
              <a:t>H&amp;R Block</a:t>
            </a:r>
          </a:p>
          <a:p>
            <a:pPr marL="342900" indent="-342900">
              <a:buAutoNum type="arabicPeriod"/>
            </a:pPr>
            <a:r>
              <a:rPr lang="en-US" dirty="0" smtClean="0"/>
              <a:t>Remember the inequality issue and our non-discrimination statement!</a:t>
            </a:r>
          </a:p>
          <a:p>
            <a:pPr marL="800100" lvl="1" indent="-342900">
              <a:buAutoNum type="arabicPeriod"/>
            </a:pPr>
            <a:r>
              <a:rPr lang="en-US" dirty="0" smtClean="0"/>
              <a:t>Total Compensation Philosophy</a:t>
            </a:r>
          </a:p>
        </p:txBody>
      </p:sp>
      <p:graphicFrame>
        <p:nvGraphicFramePr>
          <p:cNvPr id="4" name="Table 3"/>
          <p:cNvGraphicFramePr>
            <a:graphicFrameLocks noGrp="1"/>
          </p:cNvGraphicFramePr>
          <p:nvPr/>
        </p:nvGraphicFramePr>
        <p:xfrm>
          <a:off x="1981200" y="3657600"/>
          <a:ext cx="6096001" cy="2291080"/>
        </p:xfrm>
        <a:graphic>
          <a:graphicData uri="http://schemas.openxmlformats.org/drawingml/2006/table">
            <a:tbl>
              <a:tblPr firstRow="1" bandRow="1">
                <a:tableStyleId>{5C22544A-7EE6-4342-B048-85BDC9FD1C3A}</a:tableStyleId>
              </a:tblPr>
              <a:tblGrid>
                <a:gridCol w="1828800"/>
                <a:gridCol w="1295400"/>
                <a:gridCol w="1295400"/>
                <a:gridCol w="1676401"/>
              </a:tblGrid>
              <a:tr h="370840">
                <a:tc>
                  <a:txBody>
                    <a:bodyPr/>
                    <a:lstStyle/>
                    <a:p>
                      <a:endParaRPr lang="en-US" dirty="0"/>
                    </a:p>
                  </a:txBody>
                  <a:tcPr/>
                </a:tc>
                <a:tc>
                  <a:txBody>
                    <a:bodyPr/>
                    <a:lstStyle/>
                    <a:p>
                      <a:r>
                        <a:rPr lang="en-US" dirty="0" smtClean="0"/>
                        <a:t>You Pay</a:t>
                      </a:r>
                      <a:endParaRPr lang="en-US" dirty="0"/>
                    </a:p>
                  </a:txBody>
                  <a:tcPr anchor="ctr"/>
                </a:tc>
                <a:tc>
                  <a:txBody>
                    <a:bodyPr/>
                    <a:lstStyle/>
                    <a:p>
                      <a:r>
                        <a:rPr lang="en-US" dirty="0" smtClean="0"/>
                        <a:t>UM Pays</a:t>
                      </a:r>
                      <a:endParaRPr lang="en-US" dirty="0"/>
                    </a:p>
                  </a:txBody>
                  <a:tcPr anchor="ctr"/>
                </a:tc>
                <a:tc>
                  <a:txBody>
                    <a:bodyPr/>
                    <a:lstStyle/>
                    <a:p>
                      <a:pPr algn="ctr"/>
                      <a:r>
                        <a:rPr lang="en-US" dirty="0" smtClean="0"/>
                        <a:t>Annual Loss </a:t>
                      </a:r>
                    </a:p>
                    <a:p>
                      <a:pPr algn="ctr"/>
                      <a:r>
                        <a:rPr lang="en-US" dirty="0" smtClean="0"/>
                        <a:t>for DPB</a:t>
                      </a:r>
                      <a:endParaRPr lang="en-US" dirty="0"/>
                    </a:p>
                  </a:txBody>
                  <a:tcPr/>
                </a:tc>
              </a:tr>
              <a:tr h="370840">
                <a:tc>
                  <a:txBody>
                    <a:bodyPr/>
                    <a:lstStyle/>
                    <a:p>
                      <a:r>
                        <a:rPr lang="en-US" dirty="0" smtClean="0"/>
                        <a:t>Employee</a:t>
                      </a:r>
                      <a:endParaRPr lang="en-US" dirty="0"/>
                    </a:p>
                  </a:txBody>
                  <a:tcPr/>
                </a:tc>
                <a:tc>
                  <a:txBody>
                    <a:bodyPr/>
                    <a:lstStyle/>
                    <a:p>
                      <a:pPr algn="ctr"/>
                      <a:r>
                        <a:rPr lang="en-US" dirty="0" smtClean="0"/>
                        <a:t>$120.34</a:t>
                      </a:r>
                      <a:endParaRPr lang="en-US" dirty="0"/>
                    </a:p>
                  </a:txBody>
                  <a:tcPr/>
                </a:tc>
                <a:tc>
                  <a:txBody>
                    <a:bodyPr/>
                    <a:lstStyle/>
                    <a:p>
                      <a:pPr algn="ctr"/>
                      <a:r>
                        <a:rPr lang="en-US" dirty="0" smtClean="0"/>
                        <a:t>$325.34</a:t>
                      </a:r>
                      <a:endParaRPr lang="en-US" dirty="0"/>
                    </a:p>
                  </a:txBody>
                  <a:tcPr/>
                </a:tc>
                <a:tc>
                  <a:txBody>
                    <a:bodyPr/>
                    <a:lstStyle/>
                    <a:p>
                      <a:pPr algn="ctr"/>
                      <a:endParaRPr lang="en-US" dirty="0"/>
                    </a:p>
                  </a:txBody>
                  <a:tcPr/>
                </a:tc>
              </a:tr>
              <a:tr h="370840">
                <a:tc>
                  <a:txBody>
                    <a:bodyPr/>
                    <a:lstStyle/>
                    <a:p>
                      <a:r>
                        <a:rPr lang="en-US" dirty="0" smtClean="0"/>
                        <a:t>Employee + Spouse</a:t>
                      </a:r>
                      <a:endParaRPr lang="en-US" dirty="0"/>
                    </a:p>
                  </a:txBody>
                  <a:tcPr/>
                </a:tc>
                <a:tc>
                  <a:txBody>
                    <a:bodyPr/>
                    <a:lstStyle/>
                    <a:p>
                      <a:pPr algn="ctr"/>
                      <a:r>
                        <a:rPr lang="en-US" dirty="0" smtClean="0"/>
                        <a:t>$256.86</a:t>
                      </a:r>
                      <a:endParaRPr lang="en-US" dirty="0"/>
                    </a:p>
                  </a:txBody>
                  <a:tcPr anchor="ctr"/>
                </a:tc>
                <a:tc>
                  <a:txBody>
                    <a:bodyPr/>
                    <a:lstStyle/>
                    <a:p>
                      <a:pPr algn="ctr"/>
                      <a:r>
                        <a:rPr lang="en-US" dirty="0" smtClean="0"/>
                        <a:t>$718.80</a:t>
                      </a:r>
                      <a:endParaRPr lang="en-US" dirty="0"/>
                    </a:p>
                  </a:txBody>
                  <a:tcPr anchor="ctr"/>
                </a:tc>
                <a:tc>
                  <a:txBody>
                    <a:bodyPr/>
                    <a:lstStyle/>
                    <a:p>
                      <a:pPr algn="ctr"/>
                      <a:r>
                        <a:rPr lang="en-US" b="1" dirty="0" smtClean="0">
                          <a:solidFill>
                            <a:schemeClr val="accent5">
                              <a:lumMod val="50000"/>
                            </a:schemeClr>
                          </a:solidFill>
                        </a:rPr>
                        <a:t>$4721.52</a:t>
                      </a:r>
                      <a:endParaRPr lang="en-US" b="1" dirty="0">
                        <a:solidFill>
                          <a:schemeClr val="accent5">
                            <a:lumMod val="50000"/>
                          </a:schemeClr>
                        </a:solidFill>
                      </a:endParaRPr>
                    </a:p>
                  </a:txBody>
                  <a:tcPr anchor="ctr"/>
                </a:tc>
              </a:tr>
              <a:tr h="370840">
                <a:tc>
                  <a:txBody>
                    <a:bodyPr/>
                    <a:lstStyle/>
                    <a:p>
                      <a:r>
                        <a:rPr lang="en-US" dirty="0" smtClean="0"/>
                        <a:t>Employee + Family</a:t>
                      </a:r>
                      <a:endParaRPr lang="en-US" dirty="0"/>
                    </a:p>
                  </a:txBody>
                  <a:tcPr/>
                </a:tc>
                <a:tc>
                  <a:txBody>
                    <a:bodyPr/>
                    <a:lstStyle/>
                    <a:p>
                      <a:pPr algn="ctr"/>
                      <a:r>
                        <a:rPr lang="en-US" dirty="0" smtClean="0"/>
                        <a:t>$348.48</a:t>
                      </a:r>
                      <a:endParaRPr lang="en-US" dirty="0"/>
                    </a:p>
                  </a:txBody>
                  <a:tcPr anchor="ctr"/>
                </a:tc>
                <a:tc>
                  <a:txBody>
                    <a:bodyPr/>
                    <a:lstStyle/>
                    <a:p>
                      <a:pPr algn="ctr"/>
                      <a:r>
                        <a:rPr lang="en-US" dirty="0" smtClean="0"/>
                        <a:t>$942.22</a:t>
                      </a:r>
                      <a:endParaRPr lang="en-US" dirty="0"/>
                    </a:p>
                  </a:txBody>
                  <a:tcPr anchor="ctr"/>
                </a:tc>
                <a:tc>
                  <a:txBody>
                    <a:bodyPr/>
                    <a:lstStyle/>
                    <a:p>
                      <a:pPr algn="ctr"/>
                      <a:r>
                        <a:rPr lang="en-US" b="1" dirty="0" smtClean="0">
                          <a:solidFill>
                            <a:schemeClr val="accent5">
                              <a:lumMod val="50000"/>
                            </a:schemeClr>
                          </a:solidFill>
                        </a:rPr>
                        <a:t>$7402.56</a:t>
                      </a:r>
                      <a:endParaRPr lang="en-US" b="1" dirty="0">
                        <a:solidFill>
                          <a:schemeClr val="accent5">
                            <a:lumMod val="50000"/>
                          </a:schemeClr>
                        </a:solidFill>
                      </a:endParaRPr>
                    </a:p>
                  </a:txBody>
                  <a:tcPr anchor="ctr"/>
                </a:tc>
              </a:tr>
            </a:tbl>
          </a:graphicData>
        </a:graphic>
      </p:graphicFrame>
      <p:sp>
        <p:nvSpPr>
          <p:cNvPr id="5" name="TextBox 4"/>
          <p:cNvSpPr txBox="1"/>
          <p:nvPr/>
        </p:nvSpPr>
        <p:spPr>
          <a:xfrm>
            <a:off x="1676400" y="6019800"/>
            <a:ext cx="6888168" cy="369332"/>
          </a:xfrm>
          <a:prstGeom prst="rect">
            <a:avLst/>
          </a:prstGeom>
          <a:noFill/>
        </p:spPr>
        <p:txBody>
          <a:bodyPr wrap="none" rtlCol="0">
            <a:spAutoFit/>
          </a:bodyPr>
          <a:lstStyle/>
          <a:p>
            <a:r>
              <a:rPr lang="en-US" dirty="0" smtClean="0"/>
              <a:t>Does not include cost of buying private insurance or pre-tax differential</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0"/>
            <a:ext cx="7498080" cy="1143000"/>
          </a:xfrm>
        </p:spPr>
        <p:txBody>
          <a:bodyPr>
            <a:normAutofit/>
          </a:bodyPr>
          <a:lstStyle/>
          <a:p>
            <a:r>
              <a:rPr lang="en-US" dirty="0" smtClean="0"/>
              <a:t>Does Lack of DPB Impact Hires?</a:t>
            </a:r>
            <a:endParaRPr lang="en-US" dirty="0"/>
          </a:p>
        </p:txBody>
      </p:sp>
      <p:sp>
        <p:nvSpPr>
          <p:cNvPr id="2050" name="Text Box 2"/>
          <p:cNvSpPr txBox="1">
            <a:spLocks noChangeArrowheads="1"/>
          </p:cNvSpPr>
          <p:nvPr/>
        </p:nvSpPr>
        <p:spPr bwMode="auto">
          <a:xfrm>
            <a:off x="1524000" y="1295400"/>
            <a:ext cx="7086600" cy="5105400"/>
          </a:xfrm>
          <a:prstGeom prst="rect">
            <a:avLst/>
          </a:prstGeom>
          <a:gradFill rotWithShape="0">
            <a:gsLst>
              <a:gs pos="0">
                <a:srgbClr val="FFFFFF"/>
              </a:gs>
              <a:gs pos="100000">
                <a:srgbClr val="B8CCE4"/>
              </a:gs>
            </a:gsLst>
            <a:lin ang="5400000" scaled="1"/>
          </a:gradFill>
          <a:ln w="12700">
            <a:solidFill>
              <a:srgbClr val="95B3D7"/>
            </a:solidFill>
            <a:miter lim="800000"/>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400" b="1" i="0" u="sng" strike="noStrike" cap="none" normalizeH="0" baseline="0" dirty="0" smtClean="0">
                <a:ln>
                  <a:noFill/>
                </a:ln>
                <a:solidFill>
                  <a:srgbClr val="244061"/>
                </a:solidFill>
                <a:effectLst/>
                <a:latin typeface="Calibri" pitchFamily="34" charset="0"/>
              </a:rPr>
              <a:t>Faculty Lost Hires (2008-2010)</a:t>
            </a:r>
          </a:p>
          <a:p>
            <a:pPr fontAlgn="base">
              <a:spcBef>
                <a:spcPct val="0"/>
              </a:spcBef>
            </a:pPr>
            <a:r>
              <a:rPr kumimoji="0" lang="en-US" sz="1200" b="1" i="0" u="none" strike="noStrike" cap="none" normalizeH="0" baseline="0" dirty="0" smtClean="0">
                <a:ln>
                  <a:noFill/>
                </a:ln>
                <a:solidFill>
                  <a:srgbClr val="000000"/>
                </a:solidFill>
                <a:effectLst/>
                <a:latin typeface="Calibri" pitchFamily="34" charset="0"/>
              </a:rPr>
              <a:t>Assistant Professor, School of Social Work (Female, White/Caucasian, 40's)</a:t>
            </a:r>
          </a:p>
          <a:p>
            <a:pPr marL="0" marR="0" lvl="0" indent="0" algn="l" defTabSz="914400" rtl="0" eaLnBrk="1" fontAlgn="base" latinLnBrk="0" hangingPunct="1">
              <a:spcBef>
                <a:spcPct val="0"/>
              </a:spcBef>
              <a:buClrTx/>
              <a:buSzTx/>
              <a:buFontTx/>
              <a:buNone/>
              <a:tabLst/>
            </a:pPr>
            <a:r>
              <a:rPr kumimoji="0" lang="en-US" sz="1200" b="0" i="0" u="none" strike="noStrike" cap="none" normalizeH="0" baseline="0" dirty="0" smtClean="0">
                <a:ln>
                  <a:noFill/>
                </a:ln>
                <a:solidFill>
                  <a:srgbClr val="000000"/>
                </a:solidFill>
                <a:effectLst/>
                <a:latin typeface="Calibri" pitchFamily="34" charset="0"/>
              </a:rPr>
              <a:t>Tenure-track: Human Environmental Sciences; September 2007- August 2008</a:t>
            </a:r>
          </a:p>
          <a:p>
            <a:pPr marL="0" marR="0" lvl="0" indent="0" algn="l" defTabSz="914400" rtl="0" eaLnBrk="1" fontAlgn="base" latinLnBrk="0" hangingPunct="1">
              <a:spcBef>
                <a:spcPct val="0"/>
              </a:spcBef>
              <a:buClrTx/>
              <a:buSzTx/>
              <a:buFontTx/>
              <a:buNone/>
              <a:tabLst/>
            </a:pPr>
            <a:r>
              <a:rPr kumimoji="0" lang="en-US" sz="1200" b="0" i="0" u="none" strike="noStrike" cap="none" normalizeH="0" baseline="0" dirty="0" smtClean="0">
                <a:ln>
                  <a:noFill/>
                </a:ln>
                <a:solidFill>
                  <a:srgbClr val="000000"/>
                </a:solidFill>
                <a:effectLst/>
                <a:latin typeface="Calibri" pitchFamily="34" charset="0"/>
              </a:rPr>
              <a:t>The applicant said that she had a partner and wanted partner benefits. She obtained an offer from another university (</a:t>
            </a:r>
            <a:r>
              <a:rPr kumimoji="0" lang="en-US" sz="1200" b="1" i="0" u="none" strike="noStrike" cap="none" normalizeH="0" baseline="0" dirty="0" smtClean="0">
                <a:ln>
                  <a:noFill/>
                </a:ln>
                <a:solidFill>
                  <a:srgbClr val="000000"/>
                </a:solidFill>
                <a:effectLst/>
                <a:latin typeface="Calibri" pitchFamily="34" charset="0"/>
              </a:rPr>
              <a:t>University of Louisville</a:t>
            </a:r>
            <a:r>
              <a:rPr kumimoji="0" lang="en-US" sz="1200" b="0" i="0" u="none" strike="noStrike" cap="none" normalizeH="0" baseline="0" dirty="0" smtClean="0">
                <a:ln>
                  <a:noFill/>
                </a:ln>
                <a:solidFill>
                  <a:srgbClr val="000000"/>
                </a:solidFill>
                <a:effectLst/>
                <a:latin typeface="Calibri" pitchFamily="34" charset="0"/>
              </a:rPr>
              <a:t>) that has partner benefits so she accepted that position. We had not yet made an offer but she was our top candidate and we were about to make the offer. But she knew that we did not have partner benefits.</a:t>
            </a:r>
          </a:p>
          <a:p>
            <a:pPr marL="0" marR="0" lvl="0" indent="0" algn="l" defTabSz="914400" rtl="0" eaLnBrk="1" fontAlgn="base" latinLnBrk="0" hangingPunct="1">
              <a:spcBef>
                <a:spcPct val="0"/>
              </a:spcBef>
              <a:buClrTx/>
              <a:buSzTx/>
              <a:buFontTx/>
              <a:buNone/>
              <a:tabLst/>
            </a:pPr>
            <a:endParaRPr kumimoji="0" lang="en-US" sz="1000" b="0" i="0" u="none" strike="noStrike" cap="none" normalizeH="0" baseline="0" dirty="0" smtClean="0">
              <a:ln>
                <a:noFill/>
              </a:ln>
              <a:solidFill>
                <a:srgbClr val="000000"/>
              </a:solidFill>
              <a:effectLst/>
              <a:latin typeface="Calibri" pitchFamily="34" charset="0"/>
            </a:endParaRPr>
          </a:p>
          <a:p>
            <a:pPr lvl="0" fontAlgn="base">
              <a:spcBef>
                <a:spcPct val="0"/>
              </a:spcBef>
            </a:pPr>
            <a:r>
              <a:rPr kumimoji="0" lang="en-US" sz="1200" b="1" i="0" u="none" strike="noStrike" cap="none" normalizeH="0" baseline="0" dirty="0" smtClean="0">
                <a:ln>
                  <a:noFill/>
                </a:ln>
                <a:solidFill>
                  <a:srgbClr val="000000"/>
                </a:solidFill>
                <a:effectLst/>
                <a:latin typeface="Calibri" pitchFamily="34" charset="0"/>
              </a:rPr>
              <a:t>Assistant Professor, School of Social Work (Female; White/Caucasian, 30's)</a:t>
            </a:r>
          </a:p>
          <a:p>
            <a:pPr marL="0" marR="0" lvl="0" indent="0" algn="l" defTabSz="914400" rtl="0" eaLnBrk="1" fontAlgn="base" latinLnBrk="0" hangingPunct="1">
              <a:spcBef>
                <a:spcPct val="0"/>
              </a:spcBef>
              <a:buClrTx/>
              <a:buSzTx/>
              <a:buFontTx/>
              <a:buNone/>
              <a:tabLst/>
            </a:pPr>
            <a:r>
              <a:rPr kumimoji="0" lang="en-US" sz="1200" b="0" i="0" u="none" strike="noStrike" cap="none" normalizeH="0" baseline="0" dirty="0" smtClean="0">
                <a:ln>
                  <a:noFill/>
                </a:ln>
                <a:solidFill>
                  <a:srgbClr val="000000"/>
                </a:solidFill>
                <a:effectLst/>
                <a:latin typeface="Calibri" pitchFamily="34" charset="0"/>
              </a:rPr>
              <a:t>Tenure-track;; Human Environmental Sciences; September 2008 - August 2009</a:t>
            </a:r>
          </a:p>
          <a:p>
            <a:pPr marL="0" marR="0" lvl="0" indent="0" algn="l" defTabSz="914400" rtl="0" eaLnBrk="1" fontAlgn="base" latinLnBrk="0" hangingPunct="1">
              <a:spcBef>
                <a:spcPct val="0"/>
              </a:spcBef>
              <a:buClrTx/>
              <a:buSzTx/>
              <a:buFontTx/>
              <a:buNone/>
              <a:tabLst/>
            </a:pPr>
            <a:r>
              <a:rPr kumimoji="0" lang="en-US" sz="1200" b="0" i="0" u="none" strike="noStrike" cap="none" normalizeH="0" baseline="0" dirty="0" smtClean="0">
                <a:ln>
                  <a:noFill/>
                </a:ln>
                <a:solidFill>
                  <a:srgbClr val="000000"/>
                </a:solidFill>
                <a:effectLst/>
                <a:latin typeface="Calibri" pitchFamily="34" charset="0"/>
              </a:rPr>
              <a:t>Met candidate at national meeting for screening interviews. She said at that time that she had a partner and would need partner benefits or a job for partner. Partner has children. We brought candidate to campus for interview and made an offer. She brought partner to Columbia to look for a job but didn't find anything suitable. Candidate declined offer. In this case if we had partner benefits it might not have been enough unless partner benefits would also include partner's children.</a:t>
            </a:r>
          </a:p>
          <a:p>
            <a:pPr marL="0" marR="0" lvl="0" indent="0" algn="l" defTabSz="914400" rtl="0" eaLnBrk="1" fontAlgn="base" latinLnBrk="0" hangingPunct="1">
              <a:spcBef>
                <a:spcPct val="0"/>
              </a:spcBef>
              <a:buClrTx/>
              <a:buSzTx/>
              <a:buFontTx/>
              <a:buNone/>
              <a:tabLst/>
            </a:pPr>
            <a:endParaRPr kumimoji="0" lang="en-US" sz="1000" b="0" i="0" u="none" strike="noStrike" cap="none" normalizeH="0" baseline="0" dirty="0" smtClean="0">
              <a:ln>
                <a:noFill/>
              </a:ln>
              <a:solidFill>
                <a:srgbClr val="000000"/>
              </a:solidFill>
              <a:effectLst/>
              <a:latin typeface="Calibri" pitchFamily="34" charset="0"/>
            </a:endParaRPr>
          </a:p>
          <a:p>
            <a:pPr fontAlgn="base">
              <a:spcBef>
                <a:spcPct val="0"/>
              </a:spcBef>
            </a:pPr>
            <a:r>
              <a:rPr kumimoji="0" lang="en-US" sz="1200" b="1" i="0" u="none" strike="noStrike" cap="none" normalizeH="0" baseline="0" dirty="0" smtClean="0">
                <a:ln>
                  <a:noFill/>
                </a:ln>
                <a:solidFill>
                  <a:srgbClr val="000000"/>
                </a:solidFill>
                <a:effectLst/>
                <a:latin typeface="Calibri" pitchFamily="34" charset="0"/>
              </a:rPr>
              <a:t>Assistant professor, Women and gender studies (Female; Black/African American, 20’s)</a:t>
            </a:r>
          </a:p>
          <a:p>
            <a:pPr marL="0" marR="0" lvl="0" indent="0" algn="l" defTabSz="914400" rtl="0" eaLnBrk="1" fontAlgn="base" latinLnBrk="0" hangingPunct="1">
              <a:spcBef>
                <a:spcPct val="0"/>
              </a:spcBef>
              <a:buClrTx/>
              <a:buSzTx/>
              <a:buFontTx/>
              <a:buNone/>
              <a:tabLst/>
            </a:pPr>
            <a:r>
              <a:rPr kumimoji="0" lang="en-US" sz="1200" b="0" i="0" u="none" strike="noStrike" cap="none" normalizeH="0" baseline="0" dirty="0" smtClean="0">
                <a:ln>
                  <a:noFill/>
                </a:ln>
                <a:solidFill>
                  <a:srgbClr val="000000"/>
                </a:solidFill>
                <a:effectLst/>
                <a:latin typeface="Calibri" pitchFamily="34" charset="0"/>
              </a:rPr>
              <a:t>Tenure-track; September 2006 - August 2007</a:t>
            </a:r>
          </a:p>
          <a:p>
            <a:pPr marL="0" marR="0" lvl="0" indent="0" algn="l" defTabSz="914400" rtl="0" eaLnBrk="1" fontAlgn="base" latinLnBrk="0" hangingPunct="1">
              <a:spcBef>
                <a:spcPct val="0"/>
              </a:spcBef>
              <a:buClrTx/>
              <a:buSzTx/>
              <a:buFontTx/>
              <a:buNone/>
              <a:tabLst/>
            </a:pPr>
            <a:r>
              <a:rPr kumimoji="0" lang="en-US" sz="1200" b="0" i="0" u="none" strike="noStrike" cap="none" normalizeH="0" baseline="0" dirty="0" smtClean="0">
                <a:ln>
                  <a:noFill/>
                </a:ln>
                <a:solidFill>
                  <a:srgbClr val="000000"/>
                </a:solidFill>
                <a:effectLst/>
                <a:latin typeface="Calibri" pitchFamily="34" charset="0"/>
              </a:rPr>
              <a:t>All I recall is that the faculty member informed us that she no longer wanted to be considered because of the lack of partner benefit policy. I also have a faculty member who is currently looking for a job because of the lack of a policy. Withdrew after applying - before action on application</a:t>
            </a:r>
          </a:p>
          <a:p>
            <a:pPr marL="0" marR="0" lvl="0" indent="0" algn="l" defTabSz="914400" rtl="0" eaLnBrk="1" fontAlgn="base" latinLnBrk="0" hangingPunct="1">
              <a:spcBef>
                <a:spcPct val="0"/>
              </a:spcBef>
              <a:buClrTx/>
              <a:buSzTx/>
              <a:buFontTx/>
              <a:buNone/>
              <a:tabLst/>
            </a:pPr>
            <a:endParaRPr kumimoji="0" lang="en-US" sz="1000" b="0" i="0" u="none" strike="noStrike" cap="none" normalizeH="0" baseline="0" dirty="0" smtClean="0">
              <a:ln>
                <a:noFill/>
              </a:ln>
              <a:solidFill>
                <a:srgbClr val="000000"/>
              </a:solidFill>
              <a:effectLst/>
              <a:latin typeface="Calibri" pitchFamily="34" charset="0"/>
            </a:endParaRPr>
          </a:p>
          <a:p>
            <a:pPr fontAlgn="base">
              <a:spcBef>
                <a:spcPct val="0"/>
              </a:spcBef>
            </a:pPr>
            <a:r>
              <a:rPr kumimoji="0" lang="en-US" sz="1200" b="1" i="0" u="none" strike="noStrike" cap="none" normalizeH="0" baseline="0" dirty="0" smtClean="0">
                <a:ln>
                  <a:noFill/>
                </a:ln>
                <a:solidFill>
                  <a:srgbClr val="000000"/>
                </a:solidFill>
                <a:effectLst/>
                <a:latin typeface="Calibri" pitchFamily="34" charset="0"/>
              </a:rPr>
              <a:t>Professor, British Literature (Female, White/Caucasian, 40's)</a:t>
            </a:r>
          </a:p>
          <a:p>
            <a:pPr marL="0" marR="0" lvl="0" indent="0" algn="l" defTabSz="914400" rtl="0" eaLnBrk="1" fontAlgn="base" latinLnBrk="0" hangingPunct="1">
              <a:spcBef>
                <a:spcPct val="0"/>
              </a:spcBef>
              <a:buClrTx/>
              <a:buSzTx/>
              <a:buFontTx/>
              <a:buNone/>
              <a:tabLst/>
            </a:pPr>
            <a:r>
              <a:rPr kumimoji="0" lang="en-US" sz="1200" b="0" i="0" u="none" strike="noStrike" cap="none" normalizeH="0" baseline="0" dirty="0" smtClean="0">
                <a:ln>
                  <a:noFill/>
                </a:ln>
                <a:solidFill>
                  <a:srgbClr val="000000"/>
                </a:solidFill>
                <a:effectLst/>
                <a:latin typeface="Calibri" pitchFamily="34" charset="0"/>
              </a:rPr>
              <a:t>English, September 2009- August 2010</a:t>
            </a:r>
          </a:p>
          <a:p>
            <a:pPr marL="0" marR="0" lvl="0" indent="0" algn="l" defTabSz="914400" rtl="0" eaLnBrk="1" fontAlgn="base" latinLnBrk="0" hangingPunct="1">
              <a:spcBef>
                <a:spcPct val="0"/>
              </a:spcBef>
              <a:buClrTx/>
              <a:buSzTx/>
              <a:buFontTx/>
              <a:buNone/>
              <a:tabLst/>
            </a:pPr>
            <a:r>
              <a:rPr kumimoji="0" lang="en-US" sz="1200" b="0" i="0" u="none" strike="noStrike" cap="none" normalizeH="0" baseline="0" dirty="0" smtClean="0">
                <a:ln>
                  <a:noFill/>
                </a:ln>
                <a:solidFill>
                  <a:srgbClr val="000000"/>
                </a:solidFill>
                <a:effectLst/>
                <a:latin typeface="Calibri" pitchFamily="34" charset="0"/>
              </a:rPr>
              <a:t>Expressed interest in MU, but changed mind when I said there were no same-sex benefits here at this time. </a:t>
            </a:r>
            <a:r>
              <a:rPr kumimoji="0" lang="en-US" sz="1200" b="1" i="0" u="none" strike="noStrike" cap="none" normalizeH="0" baseline="0" dirty="0" smtClean="0">
                <a:ln>
                  <a:noFill/>
                </a:ln>
                <a:solidFill>
                  <a:srgbClr val="000000"/>
                </a:solidFill>
                <a:effectLst/>
                <a:latin typeface="Calibri" pitchFamily="34" charset="0"/>
              </a:rPr>
              <a:t>Refused to apply</a:t>
            </a:r>
            <a:endParaRPr kumimoji="0" lang="en-US" sz="1200" b="0" i="0" u="none" strike="noStrike" cap="none" normalizeH="0" baseline="0" dirty="0" smtClean="0">
              <a:ln>
                <a:noFill/>
              </a:ln>
              <a:solidFill>
                <a:srgbClr val="000000"/>
              </a:solidFill>
              <a:effectLst/>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1000" b="0" i="0" u="none" strike="noStrike" cap="none" normalizeH="0" baseline="0" dirty="0" smtClean="0">
              <a:ln>
                <a:noFill/>
              </a:ln>
              <a:solidFill>
                <a:srgbClr val="000000"/>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248</TotalTime>
  <Words>1682</Words>
  <Application>Microsoft Office PowerPoint</Application>
  <PresentationFormat>On-screen Show (4:3)</PresentationFormat>
  <Paragraphs>252</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Solstice</vt:lpstr>
      <vt:lpstr>History of DPB Requests to UM System Administration</vt:lpstr>
      <vt:lpstr>Competition for Faculty/Administrators</vt:lpstr>
      <vt:lpstr>Missouri Higher Education Institutions with Domestic Partner Benefits  </vt:lpstr>
      <vt:lpstr>PowerPoint Presentation</vt:lpstr>
      <vt:lpstr>Competition for Staff</vt:lpstr>
      <vt:lpstr>Competition for Staff</vt:lpstr>
      <vt:lpstr>What Next?</vt:lpstr>
      <vt:lpstr>PowerPoint Presentation</vt:lpstr>
      <vt:lpstr>Does Lack of DPB Impact Hires?</vt:lpstr>
      <vt:lpstr>Does Lack of DPB Impact Hires?</vt:lpstr>
      <vt:lpstr>Competition for Staff</vt:lpstr>
      <vt:lpstr>Domestic Partner Benefits:  Cost and Utilization   </vt:lpstr>
    </vt:vector>
  </TitlesOfParts>
  <Company>MU Vet Med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 of DPB Requests to UM System Administration</dc:title>
  <dc:creator>Vet Med</dc:creator>
  <cp:lastModifiedBy>Katie Willis</cp:lastModifiedBy>
  <cp:revision>25</cp:revision>
  <dcterms:created xsi:type="dcterms:W3CDTF">2011-09-27T15:36:44Z</dcterms:created>
  <dcterms:modified xsi:type="dcterms:W3CDTF">2013-01-24T18:34:52Z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